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310" r:id="rId3"/>
    <p:sldId id="298" r:id="rId4"/>
    <p:sldId id="333" r:id="rId5"/>
    <p:sldId id="334" r:id="rId6"/>
    <p:sldId id="335" r:id="rId7"/>
    <p:sldId id="319" r:id="rId8"/>
    <p:sldId id="294" r:id="rId9"/>
    <p:sldId id="336" r:id="rId10"/>
    <p:sldId id="337" r:id="rId11"/>
    <p:sldId id="338" r:id="rId12"/>
    <p:sldId id="339" r:id="rId13"/>
    <p:sldId id="340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7C2E2C"/>
    <a:srgbClr val="F0D5D4"/>
    <a:srgbClr val="F6E7E6"/>
    <a:srgbClr val="EECFCE"/>
    <a:srgbClr val="FDDFC7"/>
    <a:srgbClr val="CA8218"/>
    <a:srgbClr val="EBC8C7"/>
    <a:srgbClr val="C5615F"/>
    <a:srgbClr val="C1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3198" autoAdjust="0"/>
  </p:normalViewPr>
  <p:slideViewPr>
    <p:cSldViewPr>
      <p:cViewPr>
        <p:scale>
          <a:sx n="100" d="100"/>
          <a:sy n="100" d="100"/>
        </p:scale>
        <p:origin x="-41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05AB-573E-4052-92A2-0D4841D7FA7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2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6A6B7-BA39-4E41-9DF1-E7FBD87C1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5038" y="744538"/>
            <a:ext cx="4930775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7863" y="4689478"/>
            <a:ext cx="5441950" cy="4441825"/>
          </a:xfrm>
          <a:noFill/>
          <a:ln/>
        </p:spPr>
        <p:txBody>
          <a:bodyPr lIns="92388" tIns="46195" rIns="92388" bIns="46195"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738188"/>
            <a:ext cx="4941888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689242"/>
            <a:ext cx="5435600" cy="4446097"/>
          </a:xfrm>
          <a:noFill/>
        </p:spPr>
        <p:txBody>
          <a:bodyPr wrap="square" lIns="91912" tIns="45954" rIns="91912" bIns="45954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2" tIns="45954" rIns="91912" bIns="45954" anchor="b"/>
          <a:lstStyle/>
          <a:p>
            <a:pPr algn="r" defTabSz="917575"/>
            <a:fld id="{27108E62-30D6-4AED-A4B3-4E451DC52925}" type="slidenum">
              <a:rPr lang="ru-RU" sz="1200">
                <a:solidFill>
                  <a:prstClr val="black"/>
                </a:solidFill>
              </a:rPr>
              <a:pPr algn="r" defTabSz="917575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738188"/>
            <a:ext cx="4941888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689242"/>
            <a:ext cx="5435600" cy="4446097"/>
          </a:xfrm>
          <a:noFill/>
        </p:spPr>
        <p:txBody>
          <a:bodyPr wrap="square" lIns="91912" tIns="45954" rIns="91912" bIns="45954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2" tIns="45954" rIns="91912" bIns="45954" anchor="b"/>
          <a:lstStyle/>
          <a:p>
            <a:pPr algn="r" defTabSz="917575"/>
            <a:fld id="{27108E62-30D6-4AED-A4B3-4E451DC52925}" type="slidenum">
              <a:rPr lang="ru-RU" sz="1200">
                <a:solidFill>
                  <a:prstClr val="black"/>
                </a:solidFill>
              </a:rPr>
              <a:pPr algn="r" defTabSz="917575"/>
              <a:t>5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738188"/>
            <a:ext cx="4941888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689242"/>
            <a:ext cx="5435600" cy="4446097"/>
          </a:xfrm>
          <a:noFill/>
        </p:spPr>
        <p:txBody>
          <a:bodyPr wrap="square" lIns="91912" tIns="45954" rIns="91912" bIns="45954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2" tIns="45954" rIns="91912" bIns="45954" anchor="b"/>
          <a:lstStyle/>
          <a:p>
            <a:pPr algn="r" defTabSz="917575"/>
            <a:fld id="{27108E62-30D6-4AED-A4B3-4E451DC52925}" type="slidenum">
              <a:rPr lang="ru-RU" sz="1200">
                <a:solidFill>
                  <a:prstClr val="black"/>
                </a:solidFill>
              </a:rPr>
              <a:pPr algn="r" defTabSz="917575"/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738188"/>
            <a:ext cx="4941888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689242"/>
            <a:ext cx="5435600" cy="4446097"/>
          </a:xfrm>
          <a:noFill/>
        </p:spPr>
        <p:txBody>
          <a:bodyPr wrap="square" lIns="91912" tIns="45954" rIns="91912" bIns="45954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2" tIns="45954" rIns="91912" bIns="45954" anchor="b"/>
          <a:lstStyle/>
          <a:p>
            <a:pPr algn="r" defTabSz="917575"/>
            <a:fld id="{27108E62-30D6-4AED-A4B3-4E451DC52925}" type="slidenum">
              <a:rPr lang="ru-RU" sz="1200">
                <a:latin typeface="Calibri" pitchFamily="34" charset="0"/>
              </a:rPr>
              <a:pPr algn="r" defTabSz="917575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B9A0-1A46-4407-8B16-5E56CFABEB6B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532813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chemeClr val="accent2"/>
                </a:solidFill>
                <a:latin typeface="Calibri" pitchFamily="34" charset="0"/>
              </a:rPr>
              <a:pPr algn="r"/>
              <a:t>1</a:t>
            </a:fld>
            <a:endParaRPr lang="ru-RU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567738" y="6354763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436563"/>
            <a:ext cx="91440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                                                       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anose="02030600000101010101" pitchFamily="18" charset="-127"/>
                <a:ea typeface="Gungsuh" panose="02030600000101010101" pitchFamily="18" charset="-127"/>
              </a:rPr>
              <a:t>ООО «ИНВЕНТ»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 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0825" y="4149080"/>
            <a:ext cx="8569325" cy="209614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РАСХОДОВ ПРИ УПЛАТЕ ЗЕМЕЛЬНОГО НАЛОГА И АРЕНДНОЙ ПЛАТЫ ЗА ЗЕМЛЮ</a:t>
            </a:r>
          </a:p>
          <a:p>
            <a:pPr algn="ctr">
              <a:defRPr/>
            </a:pPr>
            <a:endPara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Красноярск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5733256"/>
            <a:ext cx="8135937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12" y="387351"/>
            <a:ext cx="121920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г. Красноярске, ул. Пограничников 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61 642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населенных пунктов, под производство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01.01.2011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105 052 079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47 828 463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2,2 раза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09.10.2014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350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г. Красноярске, Ленинский район 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18 175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населенных пунктов, под склад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01.01.2011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34 773 864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6 906 500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5 раз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11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09.10.2014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527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г. Дивногорск, п.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Манский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41 010,92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особо охраняемых объектов, рекреационная зона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01.01.2009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38 292 306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8 935 000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4,3 раза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15.08.2014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05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г. Красноярске, Свердловский район 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5 269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населенных пунктов, эксплуатация нежилых зданий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01.01.2011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14 210 756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1 786 000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7,9 раз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13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24.07.2014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05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 rot="18879045">
            <a:off x="2974306" y="1969205"/>
            <a:ext cx="3209033" cy="3206747"/>
          </a:xfrm>
          <a:prstGeom prst="flowChartAlternateProcess">
            <a:avLst/>
          </a:prstGeom>
          <a:solidFill>
            <a:srgbClr val="CA8218">
              <a:alpha val="27000"/>
            </a:srgbClr>
          </a:solidFill>
          <a:ln w="15875" cap="sq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НОРМАТИВНАЯ ПРАВОВАЯ БАЗА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861" y="960142"/>
            <a:ext cx="4118992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КОДЕКС РФ,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РФ</a:t>
            </a:r>
            <a:endParaRPr lang="ru-RU" sz="1500" b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8161" y="971534"/>
            <a:ext cx="4118400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ОТ 29.07.1998 № 135-ФЗ «ОБ ОЦЕНОЧНОЙ ДЕЯТЕЛЬНОСТИ В РОССИЙСКОЙ ФЕДЕРАЦИИ» </a:t>
            </a:r>
          </a:p>
          <a:p>
            <a:pPr algn="ctr"/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2861" y="3659901"/>
            <a:ext cx="4118992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КРАСНОЯРСКОГО КРАЯ ОТ 04.12.2008Г № 7-2542 «</a:t>
            </a:r>
            <a:r>
              <a:rPr lang="ru-RU" sz="1500" b="1" kern="1800" dirty="0" smtClean="0">
                <a:solidFill>
                  <a:srgbClr val="9933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РЕГУЛИРОВАНИИ ЗЕМЕЛЬНЫХ ОТНОШЕНИЙ В КРАСНОЯРСКОМ КРАЕ</a:t>
            </a:r>
            <a:r>
              <a:rPr lang="ru-RU" sz="1400" b="1" kern="1800" dirty="0" smtClean="0">
                <a:solidFill>
                  <a:srgbClr val="9933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r>
              <a:rPr lang="ru-RU" sz="14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58161" y="3659901"/>
            <a:ext cx="4118400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ОРГАНОВ МЕСТНОГО САМОУПРАВЛЕНИЯ </a:t>
            </a:r>
          </a:p>
          <a:p>
            <a:pPr algn="ctr"/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105" y="6467092"/>
            <a:ext cx="695761" cy="32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двумя вырезанными соседними углами 21"/>
          <p:cNvSpPr/>
          <p:nvPr/>
        </p:nvSpPr>
        <p:spPr>
          <a:xfrm rot="16200000">
            <a:off x="4541477" y="-2173914"/>
            <a:ext cx="1071534" cy="7397989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65.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земли в Российской Федерации является платным. </a:t>
            </a:r>
            <a:endParaRPr lang="ru-RU" sz="14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Формами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за использование земли являются земельный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введения в действие налога на недвижимость) и арендная плата.</a:t>
            </a:r>
            <a:b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 smtClean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ПОДГОТОВКИ ДОКУМЕНТОВ ДЛЯ ОПТИМИЗАЦИИ ЗЕМЕЛЬНОГО НАЛОГА И АРЕНДНОЙ ПЛАТЫ ЗА ЗЕМЛЮ </a:t>
            </a:r>
          </a:p>
        </p:txBody>
      </p:sp>
      <p:sp>
        <p:nvSpPr>
          <p:cNvPr id="21" name="Овал 20"/>
          <p:cNvSpPr/>
          <p:nvPr/>
        </p:nvSpPr>
        <p:spPr>
          <a:xfrm>
            <a:off x="257871" y="988055"/>
            <a:ext cx="1728000" cy="1072793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Земельный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Кодекс РФ</a:t>
            </a:r>
          </a:p>
        </p:txBody>
      </p:sp>
      <p:sp>
        <p:nvSpPr>
          <p:cNvPr id="24" name="Прямоугольник с двумя вырезанными соседними углами 23"/>
          <p:cNvSpPr/>
          <p:nvPr/>
        </p:nvSpPr>
        <p:spPr>
          <a:xfrm rot="16200000">
            <a:off x="4105111" y="-162010"/>
            <a:ext cx="1944215" cy="7398041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65.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целей налогообложения и в иных случаях, </a:t>
            </a:r>
            <a:endParaRPr lang="ru-RU" sz="14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редусмотренных Кодексом,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федеральными законами, </a:t>
            </a:r>
            <a:endParaRPr lang="ru-RU" sz="14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устанавливается кадастровая стоимость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земельного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участка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Кадастровая стоимость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земельного участка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может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применяться </a:t>
            </a:r>
            <a:endParaRPr lang="ru-RU" sz="14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определения арендной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за земельный участок,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находящийся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муниципальной собственности.</a:t>
            </a:r>
            <a:r>
              <a:rPr lang="ru-RU" sz="1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400" b="1" dirty="0" smtClean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74229" y="2636912"/>
            <a:ext cx="1728192" cy="1872206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Земельный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Кодекс РФ</a:t>
            </a:r>
          </a:p>
        </p:txBody>
      </p:sp>
      <p:sp>
        <p:nvSpPr>
          <p:cNvPr id="26" name="Прямоугольник с двумя вырезанными соседними углами 25"/>
          <p:cNvSpPr/>
          <p:nvPr/>
        </p:nvSpPr>
        <p:spPr>
          <a:xfrm rot="16200000">
            <a:off x="4539255" y="1781624"/>
            <a:ext cx="1080000" cy="7399088"/>
          </a:xfrm>
          <a:prstGeom prst="snip2SameRect">
            <a:avLst>
              <a:gd name="adj1" fmla="val 23959"/>
              <a:gd name="adj2" fmla="val 8819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390. </a:t>
            </a:r>
            <a:r>
              <a:rPr lang="ru-RU" sz="1400" b="1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Налоговой базой по земельному налогу является кадастровая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стоимость  земельного участка  по состоянию на 1 января года ,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являющегося  налоговым периодом. </a:t>
            </a:r>
          </a:p>
        </p:txBody>
      </p:sp>
      <p:sp>
        <p:nvSpPr>
          <p:cNvPr id="27" name="Овал 26"/>
          <p:cNvSpPr/>
          <p:nvPr/>
        </p:nvSpPr>
        <p:spPr>
          <a:xfrm>
            <a:off x="211668" y="4941167"/>
            <a:ext cx="1728192" cy="1080000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Налоговый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Кодекс РФ</a:t>
            </a:r>
          </a:p>
        </p:txBody>
      </p:sp>
      <p:sp>
        <p:nvSpPr>
          <p:cNvPr id="30" name="Овал 29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054" y="6451600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240242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28986" y="1196752"/>
            <a:ext cx="7632700" cy="864046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defRPr/>
            </a:pPr>
            <a:r>
              <a:rPr lang="ru-RU" sz="14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1400" b="1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земельного налога</a:t>
            </a:r>
            <a:r>
              <a:rPr lang="ru-RU" sz="14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= КС* </a:t>
            </a:r>
            <a:r>
              <a:rPr lang="ru-RU" sz="1400" b="1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4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налога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28986" y="2451760"/>
            <a:ext cx="7632700" cy="807961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Сумма арендной платы= КС*ставка аренды*Коэффициент арендатора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28986" y="3549147"/>
            <a:ext cx="7632700" cy="719440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Стоимость выкупа земли= КС*ставку выкупа, </a:t>
            </a:r>
          </a:p>
          <a:p>
            <a:pPr indent="17463">
              <a:spcBef>
                <a:spcPct val="20000"/>
              </a:spcBef>
              <a:defRPr/>
            </a:pPr>
            <a:r>
              <a:rPr lang="ru-RU" sz="1400" b="1" i="1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4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де КС – кадастровая стоимость земельного участка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6013" y="4731470"/>
            <a:ext cx="7632700" cy="100806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ниже кадастровая стоимость земельного участка                         </a:t>
            </a:r>
          </a:p>
          <a:p>
            <a:pPr indent="17463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ниже сумма земельного налога, арендной платы, выкупа земли.</a:t>
            </a:r>
            <a:endParaRPr lang="ru-RU" sz="1400" b="1" dirty="0">
              <a:solidFill>
                <a:srgbClr val="F7964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46113" y="1448592"/>
            <a:ext cx="358775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85763" y="1448593"/>
            <a:ext cx="360362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630238" y="2564904"/>
            <a:ext cx="360362" cy="360362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351631" y="2564904"/>
            <a:ext cx="360363" cy="360362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645320" y="3680549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61950" y="3680549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45320" y="5055319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61950" y="5055319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РАСЧЕТ ЗЕМЕЛЬНОГО НАЛОГА, АРЕНДНОЙ ПЛАТЫ, СТОИМОСТИ ВЫКУПА ЗЕМЕЛЬНОГО УЧАСТКА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332582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5912510" y="4836393"/>
            <a:ext cx="849244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998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31670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УТВЕРЖДЕНИЕ РЕЗУЛЬТАТОВ КАДАСТРОВОЙ ОЦЕНКИ В КРАСНОЯРСКОМ КРАЕ 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332582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600187"/>
              </p:ext>
            </p:extLst>
          </p:nvPr>
        </p:nvGraphicFramePr>
        <p:xfrm>
          <a:off x="584994" y="1308867"/>
          <a:ext cx="829868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952"/>
                <a:gridCol w="4320480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документ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оценки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Вступило в силу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населенных пунктов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Красноярского края от 22.11.2011г № 708-П 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земель населенных пунктов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особо охраняемых территорий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Красноярского края от 08.11.2011г № 674-П 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земель особо охраняемых территорий и объектов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01.01.2009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водного фонда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Красноярского края от 13.09.2011г № 516-П «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земель водного фонда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капитального строительства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Красноярского края от 18.01.2012г № 15-П «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объектов капитального строительства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01.06.2011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03.02.2012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31670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УТВЕРЖДЕНИЕ РЕЗУЛЬТАТОВ КАДАСТРОВОЙ ОЦЕНКИ В КРАСНОЯРСКОМ КРАЕ 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332582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57357"/>
              </p:ext>
            </p:extLst>
          </p:nvPr>
        </p:nvGraphicFramePr>
        <p:xfrm>
          <a:off x="520822" y="980728"/>
          <a:ext cx="829868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766"/>
                <a:gridCol w="4239666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документ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оценки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Вступило в силу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сельхозназначения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Красноярского края от 30.11.2012г № 629-П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земель сельскохозяйственного назначения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промышленности, энергетики, транспорта…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Красноярского края от 18.05.2012г № 210-П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результатов государственной кадастровой оценки земель промышленности, энергетики, транспорта, связи, радиовещания, телевидения, информатики, земель для обеспечения космической деятельности, земель обороны, безопасности и земель иного специального назначения на территории Красноярского края"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01.01.2009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 садоводческие, огороднические и дачные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Красноярского края от 27.11.2013г № 618-П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тверждении результатов государственной кадастровой оценки земель садоводческих, огороднических и дачных объединений Красноярского края»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31670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6013" y="1187947"/>
            <a:ext cx="7632700" cy="100806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оценки рыночной стоимости земельного участка : заключение договора с оценочной компанией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6013" y="2482059"/>
            <a:ext cx="7632700" cy="935038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Получение экспертного заключения на отчет об оценке рыночной стоимости земельного участка от СРО, в котором состоит оценщик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6013" y="3636923"/>
            <a:ext cx="7632700" cy="792281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Подача в Комиссию по рассмотрению споров о результатах определения кадастровой стоимости  документов  для установления кадастровой стоимости земельного участка  в размере рыночной стоимости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6013" y="4888335"/>
            <a:ext cx="7632700" cy="100806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случае принятия Комиссией решения об отказе в установлении кадастровой стоимости земельного участка в размере рыночной , подготовка и подача документов в Краевой суд.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8019" y="1511795"/>
            <a:ext cx="358775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85764" y="1511796"/>
            <a:ext cx="360362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636588" y="2741270"/>
            <a:ext cx="360362" cy="360362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385763" y="2741270"/>
            <a:ext cx="360363" cy="360362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655638" y="3789039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404812" y="3789040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58019" y="5227191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404812" y="5227190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ДЕЙСТВИЙ ДЛЯ ОПТИМИЗАЦИИ РАСХОДОВ  ПО ЗЕМЕЛЬНОМУ НАЛОГУ И АРЕНДНОЙ ПЛАТЕ ЗА ЗЕМЛЮ 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332582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Емельяновском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районе,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д.Кубеково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100 000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промышленности, транспорта, связи…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01.01.2009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52 810 000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7 300 000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7,2 раза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17.10.2014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Земельный участок в г. Сосновоборске 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 15 789 </a:t>
            </a:r>
            <a:r>
              <a:rPr lang="ru-RU" b="1" dirty="0" err="1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Земли населенных пунктов, под производство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Оценка на 01.01.2011 года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Кадастровая стоимость – 14 582 142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Новая кадастровая стоимость  по решению суда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(в размере рыночной) – 4 737 000 руб.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Снижение в 3 раза</a:t>
            </a: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26579" y="116631"/>
            <a:ext cx="8858250" cy="57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 ПО ОСПАРИВАНИЮ КАДАСТРОВОЙ СТОИМОСТИ  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476535"/>
            <a:ext cx="701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851598" y="6499961"/>
            <a:ext cx="1398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ООО «ИНВЕНТ»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1362" y="1268760"/>
            <a:ext cx="800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АС Красноярского края от 15.10.2014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44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5123</TotalTime>
  <Words>1058</Words>
  <Application>Microsoft Office PowerPoint</Application>
  <PresentationFormat>Экран (4:3)</PresentationFormat>
  <Paragraphs>191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А. Воронин</dc:creator>
  <cp:lastModifiedBy>1</cp:lastModifiedBy>
  <cp:revision>622</cp:revision>
  <dcterms:created xsi:type="dcterms:W3CDTF">2012-10-24T14:00:29Z</dcterms:created>
  <dcterms:modified xsi:type="dcterms:W3CDTF">2015-01-28T05:14:06Z</dcterms:modified>
</cp:coreProperties>
</file>