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2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3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4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5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16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7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18.xml" ContentType="application/vnd.openxmlformats-officedocument.theme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19.xml" ContentType="application/vnd.openxmlformats-officedocument.theme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20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theme/theme21.xml" ContentType="application/vnd.openxmlformats-officedocument.theme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theme/theme22.xml" ContentType="application/vnd.openxmlformats-officedocument.theme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theme/theme23.xml" ContentType="application/vnd.openxmlformats-officedocument.theme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theme/theme24.xml" ContentType="application/vnd.openxmlformats-officedocument.theme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theme/theme25.xml" ContentType="application/vnd.openxmlformats-officedocument.theme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theme/theme26.xml" ContentType="application/vnd.openxmlformats-officedocument.theme+xml"/>
  <Override PartName="/ppt/theme/theme27.xml" ContentType="application/vnd.openxmlformats-officedocument.theme+xml"/>
  <Override PartName="/ppt/theme/theme2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4584" r:id="rId2"/>
    <p:sldMasterId id="2147484596" r:id="rId3"/>
    <p:sldMasterId id="2147484608" r:id="rId4"/>
    <p:sldMasterId id="2147484620" r:id="rId5"/>
    <p:sldMasterId id="2147484645" r:id="rId6"/>
    <p:sldMasterId id="2147484658" r:id="rId7"/>
    <p:sldMasterId id="2147484671" r:id="rId8"/>
    <p:sldMasterId id="2147484684" r:id="rId9"/>
    <p:sldMasterId id="2147484696" r:id="rId10"/>
    <p:sldMasterId id="2147484708" r:id="rId11"/>
    <p:sldMasterId id="2147484720" r:id="rId12"/>
    <p:sldMasterId id="2147484732" r:id="rId13"/>
    <p:sldMasterId id="2147484744" r:id="rId14"/>
    <p:sldMasterId id="2147484756" r:id="rId15"/>
    <p:sldMasterId id="2147484768" r:id="rId16"/>
    <p:sldMasterId id="2147484780" r:id="rId17"/>
    <p:sldMasterId id="2147484792" r:id="rId18"/>
    <p:sldMasterId id="2147484805" r:id="rId19"/>
    <p:sldMasterId id="2147484818" r:id="rId20"/>
    <p:sldMasterId id="2147484832" r:id="rId21"/>
    <p:sldMasterId id="2147484846" r:id="rId22"/>
    <p:sldMasterId id="2147484859" r:id="rId23"/>
    <p:sldMasterId id="2147484871" r:id="rId24"/>
    <p:sldMasterId id="2147484893" r:id="rId25"/>
    <p:sldMasterId id="2147484896" r:id="rId26"/>
  </p:sldMasterIdLst>
  <p:notesMasterIdLst>
    <p:notesMasterId r:id="rId98"/>
  </p:notesMasterIdLst>
  <p:handoutMasterIdLst>
    <p:handoutMasterId r:id="rId99"/>
  </p:handoutMasterIdLst>
  <p:sldIdLst>
    <p:sldId id="1454" r:id="rId27"/>
    <p:sldId id="1427" r:id="rId28"/>
    <p:sldId id="1455" r:id="rId29"/>
    <p:sldId id="1456" r:id="rId30"/>
    <p:sldId id="1457" r:id="rId31"/>
    <p:sldId id="1458" r:id="rId32"/>
    <p:sldId id="1459" r:id="rId33"/>
    <p:sldId id="1460" r:id="rId34"/>
    <p:sldId id="1461" r:id="rId35"/>
    <p:sldId id="1462" r:id="rId36"/>
    <p:sldId id="1463" r:id="rId37"/>
    <p:sldId id="1464" r:id="rId38"/>
    <p:sldId id="1465" r:id="rId39"/>
    <p:sldId id="1420" r:id="rId40"/>
    <p:sldId id="1421" r:id="rId41"/>
    <p:sldId id="1422" r:id="rId42"/>
    <p:sldId id="1423" r:id="rId43"/>
    <p:sldId id="1424" r:id="rId44"/>
    <p:sldId id="1425" r:id="rId45"/>
    <p:sldId id="1426" r:id="rId46"/>
    <p:sldId id="1269" r:id="rId47"/>
    <p:sldId id="1270" r:id="rId48"/>
    <p:sldId id="1273" r:id="rId49"/>
    <p:sldId id="1274" r:id="rId50"/>
    <p:sldId id="1309" r:id="rId51"/>
    <p:sldId id="1271" r:id="rId52"/>
    <p:sldId id="1272" r:id="rId53"/>
    <p:sldId id="1295" r:id="rId54"/>
    <p:sldId id="1296" r:id="rId55"/>
    <p:sldId id="1297" r:id="rId56"/>
    <p:sldId id="1298" r:id="rId57"/>
    <p:sldId id="1299" r:id="rId58"/>
    <p:sldId id="1300" r:id="rId59"/>
    <p:sldId id="1301" r:id="rId60"/>
    <p:sldId id="1302" r:id="rId61"/>
    <p:sldId id="1303" r:id="rId62"/>
    <p:sldId id="1402" r:id="rId63"/>
    <p:sldId id="1403" r:id="rId64"/>
    <p:sldId id="1404" r:id="rId65"/>
    <p:sldId id="1306" r:id="rId66"/>
    <p:sldId id="1398" r:id="rId67"/>
    <p:sldId id="1399" r:id="rId68"/>
    <p:sldId id="1400" r:id="rId69"/>
    <p:sldId id="1401" r:id="rId70"/>
    <p:sldId id="1313" r:id="rId71"/>
    <p:sldId id="1339" r:id="rId72"/>
    <p:sldId id="1318" r:id="rId73"/>
    <p:sldId id="1314" r:id="rId74"/>
    <p:sldId id="1315" r:id="rId75"/>
    <p:sldId id="1405" r:id="rId76"/>
    <p:sldId id="1406" r:id="rId77"/>
    <p:sldId id="1407" r:id="rId78"/>
    <p:sldId id="1408" r:id="rId79"/>
    <p:sldId id="1409" r:id="rId80"/>
    <p:sldId id="1410" r:id="rId81"/>
    <p:sldId id="1411" r:id="rId82"/>
    <p:sldId id="1412" r:id="rId83"/>
    <p:sldId id="1413" r:id="rId84"/>
    <p:sldId id="1414" r:id="rId85"/>
    <p:sldId id="1415" r:id="rId86"/>
    <p:sldId id="1416" r:id="rId87"/>
    <p:sldId id="1417" r:id="rId88"/>
    <p:sldId id="1418" r:id="rId89"/>
    <p:sldId id="1419" r:id="rId90"/>
    <p:sldId id="1453" r:id="rId91"/>
    <p:sldId id="1448" r:id="rId92"/>
    <p:sldId id="1449" r:id="rId93"/>
    <p:sldId id="1450" r:id="rId94"/>
    <p:sldId id="1451" r:id="rId95"/>
    <p:sldId id="1452" r:id="rId96"/>
    <p:sldId id="1304" r:id="rId97"/>
  </p:sldIdLst>
  <p:sldSz cx="9144000" cy="6858000" type="screen4x3"/>
  <p:notesSz cx="9928225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D7F9A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26" autoAdjust="0"/>
    <p:restoredTop sz="92727" autoAdjust="0"/>
  </p:normalViewPr>
  <p:slideViewPr>
    <p:cSldViewPr>
      <p:cViewPr>
        <p:scale>
          <a:sx n="100" d="100"/>
          <a:sy n="100" d="100"/>
        </p:scale>
        <p:origin x="-2142" y="-4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8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29" d="100"/>
          <a:sy n="129" d="100"/>
        </p:scale>
        <p:origin x="-1584" y="-90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6.xml"/><Relationship Id="rId47" Type="http://schemas.openxmlformats.org/officeDocument/2006/relationships/slide" Target="slides/slide21.xml"/><Relationship Id="rId63" Type="http://schemas.openxmlformats.org/officeDocument/2006/relationships/slide" Target="slides/slide37.xml"/><Relationship Id="rId68" Type="http://schemas.openxmlformats.org/officeDocument/2006/relationships/slide" Target="slides/slide42.xml"/><Relationship Id="rId84" Type="http://schemas.openxmlformats.org/officeDocument/2006/relationships/slide" Target="slides/slide58.xml"/><Relationship Id="rId89" Type="http://schemas.openxmlformats.org/officeDocument/2006/relationships/slide" Target="slides/slide6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5.xml"/><Relationship Id="rId92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3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6.xml"/><Relationship Id="rId37" Type="http://schemas.openxmlformats.org/officeDocument/2006/relationships/slide" Target="slides/slide11.xml"/><Relationship Id="rId40" Type="http://schemas.openxmlformats.org/officeDocument/2006/relationships/slide" Target="slides/slide14.xml"/><Relationship Id="rId45" Type="http://schemas.openxmlformats.org/officeDocument/2006/relationships/slide" Target="slides/slide19.xml"/><Relationship Id="rId53" Type="http://schemas.openxmlformats.org/officeDocument/2006/relationships/slide" Target="slides/slide27.xml"/><Relationship Id="rId58" Type="http://schemas.openxmlformats.org/officeDocument/2006/relationships/slide" Target="slides/slide32.xml"/><Relationship Id="rId66" Type="http://schemas.openxmlformats.org/officeDocument/2006/relationships/slide" Target="slides/slide40.xml"/><Relationship Id="rId74" Type="http://schemas.openxmlformats.org/officeDocument/2006/relationships/slide" Target="slides/slide48.xml"/><Relationship Id="rId79" Type="http://schemas.openxmlformats.org/officeDocument/2006/relationships/slide" Target="slides/slide53.xml"/><Relationship Id="rId87" Type="http://schemas.openxmlformats.org/officeDocument/2006/relationships/slide" Target="slides/slide61.xml"/><Relationship Id="rId10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5.xml"/><Relationship Id="rId82" Type="http://schemas.openxmlformats.org/officeDocument/2006/relationships/slide" Target="slides/slide56.xml"/><Relationship Id="rId90" Type="http://schemas.openxmlformats.org/officeDocument/2006/relationships/slide" Target="slides/slide64.xml"/><Relationship Id="rId95" Type="http://schemas.openxmlformats.org/officeDocument/2006/relationships/slide" Target="slides/slide69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1.xml"/><Relationship Id="rId30" Type="http://schemas.openxmlformats.org/officeDocument/2006/relationships/slide" Target="slides/slide4.xml"/><Relationship Id="rId35" Type="http://schemas.openxmlformats.org/officeDocument/2006/relationships/slide" Target="slides/slide9.xml"/><Relationship Id="rId43" Type="http://schemas.openxmlformats.org/officeDocument/2006/relationships/slide" Target="slides/slide17.xml"/><Relationship Id="rId48" Type="http://schemas.openxmlformats.org/officeDocument/2006/relationships/slide" Target="slides/slide22.xml"/><Relationship Id="rId56" Type="http://schemas.openxmlformats.org/officeDocument/2006/relationships/slide" Target="slides/slide30.xml"/><Relationship Id="rId64" Type="http://schemas.openxmlformats.org/officeDocument/2006/relationships/slide" Target="slides/slide38.xml"/><Relationship Id="rId69" Type="http://schemas.openxmlformats.org/officeDocument/2006/relationships/slide" Target="slides/slide43.xml"/><Relationship Id="rId77" Type="http://schemas.openxmlformats.org/officeDocument/2006/relationships/slide" Target="slides/slide51.xml"/><Relationship Id="rId100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5.xml"/><Relationship Id="rId72" Type="http://schemas.openxmlformats.org/officeDocument/2006/relationships/slide" Target="slides/slide46.xml"/><Relationship Id="rId80" Type="http://schemas.openxmlformats.org/officeDocument/2006/relationships/slide" Target="slides/slide54.xml"/><Relationship Id="rId85" Type="http://schemas.openxmlformats.org/officeDocument/2006/relationships/slide" Target="slides/slide59.xml"/><Relationship Id="rId93" Type="http://schemas.openxmlformats.org/officeDocument/2006/relationships/slide" Target="slides/slide67.xml"/><Relationship Id="rId9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7.xml"/><Relationship Id="rId38" Type="http://schemas.openxmlformats.org/officeDocument/2006/relationships/slide" Target="slides/slide12.xml"/><Relationship Id="rId46" Type="http://schemas.openxmlformats.org/officeDocument/2006/relationships/slide" Target="slides/slide20.xml"/><Relationship Id="rId59" Type="http://schemas.openxmlformats.org/officeDocument/2006/relationships/slide" Target="slides/slide33.xml"/><Relationship Id="rId67" Type="http://schemas.openxmlformats.org/officeDocument/2006/relationships/slide" Target="slides/slide41.xml"/><Relationship Id="rId103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5.xml"/><Relationship Id="rId54" Type="http://schemas.openxmlformats.org/officeDocument/2006/relationships/slide" Target="slides/slide28.xml"/><Relationship Id="rId62" Type="http://schemas.openxmlformats.org/officeDocument/2006/relationships/slide" Target="slides/slide36.xml"/><Relationship Id="rId70" Type="http://schemas.openxmlformats.org/officeDocument/2006/relationships/slide" Target="slides/slide44.xml"/><Relationship Id="rId75" Type="http://schemas.openxmlformats.org/officeDocument/2006/relationships/slide" Target="slides/slide49.xml"/><Relationship Id="rId83" Type="http://schemas.openxmlformats.org/officeDocument/2006/relationships/slide" Target="slides/slide57.xml"/><Relationship Id="rId88" Type="http://schemas.openxmlformats.org/officeDocument/2006/relationships/slide" Target="slides/slide62.xml"/><Relationship Id="rId91" Type="http://schemas.openxmlformats.org/officeDocument/2006/relationships/slide" Target="slides/slide65.xml"/><Relationship Id="rId96" Type="http://schemas.openxmlformats.org/officeDocument/2006/relationships/slide" Target="slides/slide7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2.xml"/><Relationship Id="rId36" Type="http://schemas.openxmlformats.org/officeDocument/2006/relationships/slide" Target="slides/slide10.xml"/><Relationship Id="rId49" Type="http://schemas.openxmlformats.org/officeDocument/2006/relationships/slide" Target="slides/slide23.xml"/><Relationship Id="rId57" Type="http://schemas.openxmlformats.org/officeDocument/2006/relationships/slide" Target="slides/slide3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5.xml"/><Relationship Id="rId44" Type="http://schemas.openxmlformats.org/officeDocument/2006/relationships/slide" Target="slides/slide18.xml"/><Relationship Id="rId52" Type="http://schemas.openxmlformats.org/officeDocument/2006/relationships/slide" Target="slides/slide26.xml"/><Relationship Id="rId60" Type="http://schemas.openxmlformats.org/officeDocument/2006/relationships/slide" Target="slides/slide34.xml"/><Relationship Id="rId65" Type="http://schemas.openxmlformats.org/officeDocument/2006/relationships/slide" Target="slides/slide39.xml"/><Relationship Id="rId73" Type="http://schemas.openxmlformats.org/officeDocument/2006/relationships/slide" Target="slides/slide47.xml"/><Relationship Id="rId78" Type="http://schemas.openxmlformats.org/officeDocument/2006/relationships/slide" Target="slides/slide52.xml"/><Relationship Id="rId81" Type="http://schemas.openxmlformats.org/officeDocument/2006/relationships/slide" Target="slides/slide55.xml"/><Relationship Id="rId86" Type="http://schemas.openxmlformats.org/officeDocument/2006/relationships/slide" Target="slides/slide60.xml"/><Relationship Id="rId94" Type="http://schemas.openxmlformats.org/officeDocument/2006/relationships/slide" Target="slides/slide68.xml"/><Relationship Id="rId99" Type="http://schemas.openxmlformats.org/officeDocument/2006/relationships/handoutMaster" Target="handoutMasters/handoutMaster1.xml"/><Relationship Id="rId10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3.xml"/><Relationship Id="rId34" Type="http://schemas.openxmlformats.org/officeDocument/2006/relationships/slide" Target="slides/slide8.xml"/><Relationship Id="rId50" Type="http://schemas.openxmlformats.org/officeDocument/2006/relationships/slide" Target="slides/slide24.xml"/><Relationship Id="rId55" Type="http://schemas.openxmlformats.org/officeDocument/2006/relationships/slide" Target="slides/slide29.xml"/><Relationship Id="rId76" Type="http://schemas.openxmlformats.org/officeDocument/2006/relationships/slide" Target="slides/slide50.xml"/><Relationship Id="rId97" Type="http://schemas.openxmlformats.org/officeDocument/2006/relationships/slide" Target="slides/slide7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62D0DB-66E7-4141-ABD4-54FA4EBF55E8}" type="doc">
      <dgm:prSet loTypeId="urn:microsoft.com/office/officeart/2005/8/layout/hProcess9" loCatId="process" qsTypeId="urn:microsoft.com/office/officeart/2005/8/quickstyle/simple1" qsCatId="simple" csTypeId="urn:microsoft.com/office/officeart/2005/8/colors/accent4_3" csCatId="accent4" phldr="1"/>
      <dgm:spPr/>
    </dgm:pt>
    <dgm:pt modelId="{B554AC1A-EE8C-4BA4-83FD-743D00742DB1}">
      <dgm:prSet phldrT="[Текст]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ru-RU" dirty="0" smtClean="0"/>
            <a:t>Оценка</a:t>
          </a:r>
          <a:endParaRPr lang="ru-RU" dirty="0"/>
        </a:p>
      </dgm:t>
    </dgm:pt>
    <dgm:pt modelId="{8F502B38-E289-4898-904E-F85D2DA95493}" type="parTrans" cxnId="{2F76AC4D-FA23-4EF2-9AEC-2A86FFD65DBF}">
      <dgm:prSet/>
      <dgm:spPr/>
      <dgm:t>
        <a:bodyPr/>
        <a:lstStyle/>
        <a:p>
          <a:endParaRPr lang="ru-RU"/>
        </a:p>
      </dgm:t>
    </dgm:pt>
    <dgm:pt modelId="{4A6CB36E-A875-4BF6-A9B8-A7A046DB6258}" type="sibTrans" cxnId="{2F76AC4D-FA23-4EF2-9AEC-2A86FFD65DBF}">
      <dgm:prSet/>
      <dgm:spPr/>
      <dgm:t>
        <a:bodyPr/>
        <a:lstStyle/>
        <a:p>
          <a:endParaRPr lang="ru-RU"/>
        </a:p>
      </dgm:t>
    </dgm:pt>
    <dgm:pt modelId="{8696AB8D-56AC-4D0B-8865-52987E51A1C3}">
      <dgm:prSet phldrT="[Текст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ru-RU" dirty="0" smtClean="0"/>
            <a:t>Отбор</a:t>
          </a:r>
          <a:endParaRPr lang="ru-RU" dirty="0"/>
        </a:p>
      </dgm:t>
    </dgm:pt>
    <dgm:pt modelId="{7A31BAF5-8A5D-4BD8-B01D-0172B245B7A2}" type="parTrans" cxnId="{3BC4D012-644C-4B9B-B9B5-DBA3704449CC}">
      <dgm:prSet/>
      <dgm:spPr/>
      <dgm:t>
        <a:bodyPr/>
        <a:lstStyle/>
        <a:p>
          <a:endParaRPr lang="ru-RU"/>
        </a:p>
      </dgm:t>
    </dgm:pt>
    <dgm:pt modelId="{36424D24-876A-458A-B348-2EA804410282}" type="sibTrans" cxnId="{3BC4D012-644C-4B9B-B9B5-DBA3704449CC}">
      <dgm:prSet/>
      <dgm:spPr/>
      <dgm:t>
        <a:bodyPr/>
        <a:lstStyle/>
        <a:p>
          <a:endParaRPr lang="ru-RU"/>
        </a:p>
      </dgm:t>
    </dgm:pt>
    <dgm:pt modelId="{C9EFA4F0-9831-41ED-A08C-FF414C0868E2}">
      <dgm:prSet phldrT="[Текст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ru-RU" dirty="0" smtClean="0"/>
            <a:t>Подготовка</a:t>
          </a:r>
          <a:endParaRPr lang="ru-RU" dirty="0"/>
        </a:p>
      </dgm:t>
    </dgm:pt>
    <dgm:pt modelId="{DDCD5DF9-2E95-417F-BCB9-CA33B85F06CD}" type="parTrans" cxnId="{6DC31179-068B-4406-B72E-52F7BE9DAEAB}">
      <dgm:prSet/>
      <dgm:spPr/>
      <dgm:t>
        <a:bodyPr/>
        <a:lstStyle/>
        <a:p>
          <a:endParaRPr lang="ru-RU"/>
        </a:p>
      </dgm:t>
    </dgm:pt>
    <dgm:pt modelId="{87F1F5E2-8E97-4BC1-A9D4-939D22C1214D}" type="sibTrans" cxnId="{6DC31179-068B-4406-B72E-52F7BE9DAEAB}">
      <dgm:prSet/>
      <dgm:spPr/>
      <dgm:t>
        <a:bodyPr/>
        <a:lstStyle/>
        <a:p>
          <a:endParaRPr lang="ru-RU"/>
        </a:p>
      </dgm:t>
    </dgm:pt>
    <dgm:pt modelId="{83021425-CECB-45F8-AABA-E0FDE979EAC8}">
      <dgm:prSet phldrT="[Текст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dirty="0" smtClean="0"/>
            <a:t>Размещение и </a:t>
          </a:r>
          <a:r>
            <a:rPr lang="ru-RU" dirty="0" err="1" smtClean="0"/>
            <a:t>подг.заявки</a:t>
          </a:r>
          <a:endParaRPr lang="ru-RU" dirty="0"/>
        </a:p>
      </dgm:t>
    </dgm:pt>
    <dgm:pt modelId="{3E57DFCF-5153-4E6A-870A-DA14CE86E831}" type="parTrans" cxnId="{E3753908-0403-402E-9F1C-E6A812211520}">
      <dgm:prSet/>
      <dgm:spPr/>
      <dgm:t>
        <a:bodyPr/>
        <a:lstStyle/>
        <a:p>
          <a:endParaRPr lang="ru-RU"/>
        </a:p>
      </dgm:t>
    </dgm:pt>
    <dgm:pt modelId="{288D9D29-A3BB-4FF7-B7FC-48089B76CEDA}" type="sibTrans" cxnId="{E3753908-0403-402E-9F1C-E6A812211520}">
      <dgm:prSet/>
      <dgm:spPr/>
      <dgm:t>
        <a:bodyPr/>
        <a:lstStyle/>
        <a:p>
          <a:endParaRPr lang="ru-RU"/>
        </a:p>
      </dgm:t>
    </dgm:pt>
    <dgm:pt modelId="{CEF952AC-C6D2-4F73-85CF-C65EF5935A9E}">
      <dgm:prSet phldrT="[Текст]"/>
      <dgm:spPr>
        <a:solidFill>
          <a:schemeClr val="accent4"/>
        </a:solidFill>
      </dgm:spPr>
      <dgm:t>
        <a:bodyPr/>
        <a:lstStyle/>
        <a:p>
          <a:r>
            <a:rPr lang="ru-RU" dirty="0" smtClean="0"/>
            <a:t>Договор</a:t>
          </a:r>
          <a:endParaRPr lang="ru-RU" dirty="0"/>
        </a:p>
      </dgm:t>
    </dgm:pt>
    <dgm:pt modelId="{7DE0A624-76AD-4A5C-961B-C773283B1794}" type="parTrans" cxnId="{D44ACA36-7385-47AD-81BB-850DD4BA6CFF}">
      <dgm:prSet/>
      <dgm:spPr/>
      <dgm:t>
        <a:bodyPr/>
        <a:lstStyle/>
        <a:p>
          <a:endParaRPr lang="ru-RU"/>
        </a:p>
      </dgm:t>
    </dgm:pt>
    <dgm:pt modelId="{EB161115-EA2E-4821-A7C0-0A9EFFC3AF54}" type="sibTrans" cxnId="{D44ACA36-7385-47AD-81BB-850DD4BA6CFF}">
      <dgm:prSet/>
      <dgm:spPr/>
      <dgm:t>
        <a:bodyPr/>
        <a:lstStyle/>
        <a:p>
          <a:endParaRPr lang="ru-RU"/>
        </a:p>
      </dgm:t>
    </dgm:pt>
    <dgm:pt modelId="{93976BD8-98D6-42F4-BA71-0B6EF86552C7}" type="pres">
      <dgm:prSet presAssocID="{C062D0DB-66E7-4141-ABD4-54FA4EBF55E8}" presName="CompostProcess" presStyleCnt="0">
        <dgm:presLayoutVars>
          <dgm:dir/>
          <dgm:resizeHandles val="exact"/>
        </dgm:presLayoutVars>
      </dgm:prSet>
      <dgm:spPr/>
    </dgm:pt>
    <dgm:pt modelId="{238F1190-3DD9-47C3-B1B4-4B5FF76E7401}" type="pres">
      <dgm:prSet presAssocID="{C062D0DB-66E7-4141-ABD4-54FA4EBF55E8}" presName="arrow" presStyleLbl="bgShp" presStyleIdx="0" presStyleCnt="1" custScaleX="113498" custLinFactNeighborX="638" custLinFactNeighborY="1902"/>
      <dgm:spPr/>
    </dgm:pt>
    <dgm:pt modelId="{97A956C2-CD07-40A5-8417-286CFD9107A1}" type="pres">
      <dgm:prSet presAssocID="{C062D0DB-66E7-4141-ABD4-54FA4EBF55E8}" presName="linearProcess" presStyleCnt="0"/>
      <dgm:spPr/>
    </dgm:pt>
    <dgm:pt modelId="{1E3F2DFE-63A7-43F5-B663-CE8BF1544EE8}" type="pres">
      <dgm:prSet presAssocID="{B554AC1A-EE8C-4BA4-83FD-743D00742DB1}" presName="textNode" presStyleLbl="node1" presStyleIdx="0" presStyleCnt="5" custLinFactX="291289" custLinFactNeighborX="300000" custLinFactNeighborY="25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8BFF3D-DBC9-4959-8D3B-821E68E03393}" type="pres">
      <dgm:prSet presAssocID="{4A6CB36E-A875-4BF6-A9B8-A7A046DB6258}" presName="sibTrans" presStyleCnt="0"/>
      <dgm:spPr/>
    </dgm:pt>
    <dgm:pt modelId="{4CDAECEE-42C6-4ABF-A3BA-BE0188BB8277}" type="pres">
      <dgm:prSet presAssocID="{8696AB8D-56AC-4D0B-8865-52987E51A1C3}" presName="textNode" presStyleLbl="node1" presStyleIdx="1" presStyleCnt="5" custLinFactX="91226" custLinFactNeighborX="100000" custLinFactNeighborY="25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00CE50-CBB4-4C5E-ACD4-4757BDFC4763}" type="pres">
      <dgm:prSet presAssocID="{36424D24-876A-458A-B348-2EA804410282}" presName="sibTrans" presStyleCnt="0"/>
      <dgm:spPr/>
    </dgm:pt>
    <dgm:pt modelId="{1970C965-B766-4E87-BCB1-4173B5E9009B}" type="pres">
      <dgm:prSet presAssocID="{C9EFA4F0-9831-41ED-A08C-FF414C0868E2}" presName="textNode" presStyleLbl="node1" presStyleIdx="2" presStyleCnt="5" custScaleX="94446" custLinFactX="-200000" custLinFactNeighborX="-208224" custLinFactNeighborY="25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62C1D7-B8AC-4D12-A2DC-A02910446AC5}" type="pres">
      <dgm:prSet presAssocID="{87F1F5E2-8E97-4BC1-A9D4-939D22C1214D}" presName="sibTrans" presStyleCnt="0"/>
      <dgm:spPr/>
    </dgm:pt>
    <dgm:pt modelId="{83B34C35-20D2-4B8C-9CE5-32D51EC47522}" type="pres">
      <dgm:prSet presAssocID="{83021425-CECB-45F8-AABA-E0FDE979EAC8}" presName="textNode" presStyleLbl="node1" presStyleIdx="3" presStyleCnt="5" custScaleX="94446" custLinFactX="-195232" custLinFactNeighborX="-200000" custLinFactNeighborY="25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FDA923-4C7C-48BD-BBE3-41748968DA31}" type="pres">
      <dgm:prSet presAssocID="{288D9D29-A3BB-4FF7-B7FC-48089B76CEDA}" presName="sibTrans" presStyleCnt="0"/>
      <dgm:spPr/>
    </dgm:pt>
    <dgm:pt modelId="{940A6177-D5FD-44AB-9D62-8179A1B2CE13}" type="pres">
      <dgm:prSet presAssocID="{CEF952AC-C6D2-4F73-85CF-C65EF5935A9E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BC4D012-644C-4B9B-B9B5-DBA3704449CC}" srcId="{C062D0DB-66E7-4141-ABD4-54FA4EBF55E8}" destId="{8696AB8D-56AC-4D0B-8865-52987E51A1C3}" srcOrd="1" destOrd="0" parTransId="{7A31BAF5-8A5D-4BD8-B01D-0172B245B7A2}" sibTransId="{36424D24-876A-458A-B348-2EA804410282}"/>
    <dgm:cxn modelId="{47D324B8-54A1-444F-8B2A-A4AC3FFC9AE5}" type="presOf" srcId="{CEF952AC-C6D2-4F73-85CF-C65EF5935A9E}" destId="{940A6177-D5FD-44AB-9D62-8179A1B2CE13}" srcOrd="0" destOrd="0" presId="urn:microsoft.com/office/officeart/2005/8/layout/hProcess9"/>
    <dgm:cxn modelId="{2F76AC4D-FA23-4EF2-9AEC-2A86FFD65DBF}" srcId="{C062D0DB-66E7-4141-ABD4-54FA4EBF55E8}" destId="{B554AC1A-EE8C-4BA4-83FD-743D00742DB1}" srcOrd="0" destOrd="0" parTransId="{8F502B38-E289-4898-904E-F85D2DA95493}" sibTransId="{4A6CB36E-A875-4BF6-A9B8-A7A046DB6258}"/>
    <dgm:cxn modelId="{5EF38483-8E2F-4FF3-AD9C-E1376DF97965}" type="presOf" srcId="{8696AB8D-56AC-4D0B-8865-52987E51A1C3}" destId="{4CDAECEE-42C6-4ABF-A3BA-BE0188BB8277}" srcOrd="0" destOrd="0" presId="urn:microsoft.com/office/officeart/2005/8/layout/hProcess9"/>
    <dgm:cxn modelId="{2C5BFC9C-50CC-4E1D-8145-48C6A993BA11}" type="presOf" srcId="{B554AC1A-EE8C-4BA4-83FD-743D00742DB1}" destId="{1E3F2DFE-63A7-43F5-B663-CE8BF1544EE8}" srcOrd="0" destOrd="0" presId="urn:microsoft.com/office/officeart/2005/8/layout/hProcess9"/>
    <dgm:cxn modelId="{E3753908-0403-402E-9F1C-E6A812211520}" srcId="{C062D0DB-66E7-4141-ABD4-54FA4EBF55E8}" destId="{83021425-CECB-45F8-AABA-E0FDE979EAC8}" srcOrd="3" destOrd="0" parTransId="{3E57DFCF-5153-4E6A-870A-DA14CE86E831}" sibTransId="{288D9D29-A3BB-4FF7-B7FC-48089B76CEDA}"/>
    <dgm:cxn modelId="{D44ACA36-7385-47AD-81BB-850DD4BA6CFF}" srcId="{C062D0DB-66E7-4141-ABD4-54FA4EBF55E8}" destId="{CEF952AC-C6D2-4F73-85CF-C65EF5935A9E}" srcOrd="4" destOrd="0" parTransId="{7DE0A624-76AD-4A5C-961B-C773283B1794}" sibTransId="{EB161115-EA2E-4821-A7C0-0A9EFFC3AF54}"/>
    <dgm:cxn modelId="{C5AA5992-CFAF-4B6C-8828-41C3C7DECA60}" type="presOf" srcId="{C9EFA4F0-9831-41ED-A08C-FF414C0868E2}" destId="{1970C965-B766-4E87-BCB1-4173B5E9009B}" srcOrd="0" destOrd="0" presId="urn:microsoft.com/office/officeart/2005/8/layout/hProcess9"/>
    <dgm:cxn modelId="{A0094093-4FBE-454B-8E7F-8A6C2519C007}" type="presOf" srcId="{C062D0DB-66E7-4141-ABD4-54FA4EBF55E8}" destId="{93976BD8-98D6-42F4-BA71-0B6EF86552C7}" srcOrd="0" destOrd="0" presId="urn:microsoft.com/office/officeart/2005/8/layout/hProcess9"/>
    <dgm:cxn modelId="{CD919919-6408-4FC7-92E6-A363B4E1A795}" type="presOf" srcId="{83021425-CECB-45F8-AABA-E0FDE979EAC8}" destId="{83B34C35-20D2-4B8C-9CE5-32D51EC47522}" srcOrd="0" destOrd="0" presId="urn:microsoft.com/office/officeart/2005/8/layout/hProcess9"/>
    <dgm:cxn modelId="{6DC31179-068B-4406-B72E-52F7BE9DAEAB}" srcId="{C062D0DB-66E7-4141-ABD4-54FA4EBF55E8}" destId="{C9EFA4F0-9831-41ED-A08C-FF414C0868E2}" srcOrd="2" destOrd="0" parTransId="{DDCD5DF9-2E95-417F-BCB9-CA33B85F06CD}" sibTransId="{87F1F5E2-8E97-4BC1-A9D4-939D22C1214D}"/>
    <dgm:cxn modelId="{EB0BE923-0AB4-48BB-88C0-D4ACE28E2ABA}" type="presParOf" srcId="{93976BD8-98D6-42F4-BA71-0B6EF86552C7}" destId="{238F1190-3DD9-47C3-B1B4-4B5FF76E7401}" srcOrd="0" destOrd="0" presId="urn:microsoft.com/office/officeart/2005/8/layout/hProcess9"/>
    <dgm:cxn modelId="{78B1E394-795D-4113-A2FC-3D27C66632D2}" type="presParOf" srcId="{93976BD8-98D6-42F4-BA71-0B6EF86552C7}" destId="{97A956C2-CD07-40A5-8417-286CFD9107A1}" srcOrd="1" destOrd="0" presId="urn:microsoft.com/office/officeart/2005/8/layout/hProcess9"/>
    <dgm:cxn modelId="{D3F5A890-A089-4505-8BBD-CD4A10C4A42C}" type="presParOf" srcId="{97A956C2-CD07-40A5-8417-286CFD9107A1}" destId="{1E3F2DFE-63A7-43F5-B663-CE8BF1544EE8}" srcOrd="0" destOrd="0" presId="urn:microsoft.com/office/officeart/2005/8/layout/hProcess9"/>
    <dgm:cxn modelId="{5B366869-3BD9-463F-BE15-BE16F0A8AA73}" type="presParOf" srcId="{97A956C2-CD07-40A5-8417-286CFD9107A1}" destId="{858BFF3D-DBC9-4959-8D3B-821E68E03393}" srcOrd="1" destOrd="0" presId="urn:microsoft.com/office/officeart/2005/8/layout/hProcess9"/>
    <dgm:cxn modelId="{66D7B177-23FE-4B8A-AB4A-5410B0EC5297}" type="presParOf" srcId="{97A956C2-CD07-40A5-8417-286CFD9107A1}" destId="{4CDAECEE-42C6-4ABF-A3BA-BE0188BB8277}" srcOrd="2" destOrd="0" presId="urn:microsoft.com/office/officeart/2005/8/layout/hProcess9"/>
    <dgm:cxn modelId="{016B4A41-D266-4CDA-9830-B50E7AEE7BC3}" type="presParOf" srcId="{97A956C2-CD07-40A5-8417-286CFD9107A1}" destId="{AF00CE50-CBB4-4C5E-ACD4-4757BDFC4763}" srcOrd="3" destOrd="0" presId="urn:microsoft.com/office/officeart/2005/8/layout/hProcess9"/>
    <dgm:cxn modelId="{E05CFBD5-1DA5-461C-AEBB-8784DC71C779}" type="presParOf" srcId="{97A956C2-CD07-40A5-8417-286CFD9107A1}" destId="{1970C965-B766-4E87-BCB1-4173B5E9009B}" srcOrd="4" destOrd="0" presId="urn:microsoft.com/office/officeart/2005/8/layout/hProcess9"/>
    <dgm:cxn modelId="{904A47D0-1272-45ED-9DB3-BDD394AC3015}" type="presParOf" srcId="{97A956C2-CD07-40A5-8417-286CFD9107A1}" destId="{8D62C1D7-B8AC-4D12-A2DC-A02910446AC5}" srcOrd="5" destOrd="0" presId="urn:microsoft.com/office/officeart/2005/8/layout/hProcess9"/>
    <dgm:cxn modelId="{69520422-768E-4C82-A43A-1BB49915435F}" type="presParOf" srcId="{97A956C2-CD07-40A5-8417-286CFD9107A1}" destId="{83B34C35-20D2-4B8C-9CE5-32D51EC47522}" srcOrd="6" destOrd="0" presId="urn:microsoft.com/office/officeart/2005/8/layout/hProcess9"/>
    <dgm:cxn modelId="{0F64EAD6-30EA-4EE4-8A8D-C5347DA3CDE7}" type="presParOf" srcId="{97A956C2-CD07-40A5-8417-286CFD9107A1}" destId="{6EFDA923-4C7C-48BD-BBE3-41748968DA31}" srcOrd="7" destOrd="0" presId="urn:microsoft.com/office/officeart/2005/8/layout/hProcess9"/>
    <dgm:cxn modelId="{E1CB61F6-3522-43D4-9613-F8273FC62F3A}" type="presParOf" srcId="{97A956C2-CD07-40A5-8417-286CFD9107A1}" destId="{940A6177-D5FD-44AB-9D62-8179A1B2CE13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8F1190-3DD9-47C3-B1B4-4B5FF76E7401}">
      <dsp:nvSpPr>
        <dsp:cNvPr id="0" name=""/>
        <dsp:cNvSpPr/>
      </dsp:nvSpPr>
      <dsp:spPr>
        <a:xfrm>
          <a:off x="210468" y="0"/>
          <a:ext cx="8806466" cy="1625269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3F2DFE-63A7-43F5-B663-CE8BF1544EE8}">
      <dsp:nvSpPr>
        <dsp:cNvPr id="0" name=""/>
        <dsp:cNvSpPr/>
      </dsp:nvSpPr>
      <dsp:spPr>
        <a:xfrm>
          <a:off x="5521019" y="504054"/>
          <a:ext cx="1695557" cy="650107"/>
        </a:xfrm>
        <a:prstGeom prst="roundRect">
          <a:avLst/>
        </a:prstGeom>
        <a:solidFill>
          <a:schemeClr val="tx1">
            <a:lumMod val="65000"/>
            <a:lumOff val="3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Оценка</a:t>
          </a:r>
          <a:endParaRPr lang="ru-RU" sz="1700" kern="1200" dirty="0"/>
        </a:p>
      </dsp:txBody>
      <dsp:txXfrm>
        <a:off x="5552755" y="535790"/>
        <a:ext cx="1632085" cy="586635"/>
      </dsp:txXfrm>
    </dsp:sp>
    <dsp:sp modelId="{4CDAECEE-42C6-4ABF-A3BA-BE0188BB8277}">
      <dsp:nvSpPr>
        <dsp:cNvPr id="0" name=""/>
        <dsp:cNvSpPr/>
      </dsp:nvSpPr>
      <dsp:spPr>
        <a:xfrm>
          <a:off x="3661823" y="504054"/>
          <a:ext cx="1695557" cy="650107"/>
        </a:xfrm>
        <a:prstGeom prst="roundRect">
          <a:avLst/>
        </a:prstGeom>
        <a:solidFill>
          <a:schemeClr val="tx1">
            <a:lumMod val="50000"/>
            <a:lumOff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Отбор</a:t>
          </a:r>
          <a:endParaRPr lang="ru-RU" sz="1700" kern="1200" dirty="0"/>
        </a:p>
      </dsp:txBody>
      <dsp:txXfrm>
        <a:off x="3693559" y="535790"/>
        <a:ext cx="1632085" cy="586635"/>
      </dsp:txXfrm>
    </dsp:sp>
    <dsp:sp modelId="{1970C965-B766-4E87-BCB1-4173B5E9009B}">
      <dsp:nvSpPr>
        <dsp:cNvPr id="0" name=""/>
        <dsp:cNvSpPr/>
      </dsp:nvSpPr>
      <dsp:spPr>
        <a:xfrm>
          <a:off x="80965" y="504054"/>
          <a:ext cx="1601386" cy="650107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Подготовка</a:t>
          </a:r>
          <a:endParaRPr lang="ru-RU" sz="1700" kern="1200" dirty="0"/>
        </a:p>
      </dsp:txBody>
      <dsp:txXfrm>
        <a:off x="112701" y="535790"/>
        <a:ext cx="1537914" cy="586635"/>
      </dsp:txXfrm>
    </dsp:sp>
    <dsp:sp modelId="{83B34C35-20D2-4B8C-9CE5-32D51EC47522}">
      <dsp:nvSpPr>
        <dsp:cNvPr id="0" name=""/>
        <dsp:cNvSpPr/>
      </dsp:nvSpPr>
      <dsp:spPr>
        <a:xfrm>
          <a:off x="1939136" y="504054"/>
          <a:ext cx="1601386" cy="650107"/>
        </a:xfrm>
        <a:prstGeom prst="round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Размещение и </a:t>
          </a:r>
          <a:r>
            <a:rPr lang="ru-RU" sz="1700" kern="1200" dirty="0" err="1" smtClean="0"/>
            <a:t>подг.заявки</a:t>
          </a:r>
          <a:endParaRPr lang="ru-RU" sz="1700" kern="1200" dirty="0"/>
        </a:p>
      </dsp:txBody>
      <dsp:txXfrm>
        <a:off x="1970872" y="535790"/>
        <a:ext cx="1537914" cy="586635"/>
      </dsp:txXfrm>
    </dsp:sp>
    <dsp:sp modelId="{940A6177-D5FD-44AB-9D62-8179A1B2CE13}">
      <dsp:nvSpPr>
        <dsp:cNvPr id="0" name=""/>
        <dsp:cNvSpPr/>
      </dsp:nvSpPr>
      <dsp:spPr>
        <a:xfrm>
          <a:off x="7338505" y="487580"/>
          <a:ext cx="1695557" cy="650107"/>
        </a:xfrm>
        <a:prstGeom prst="roundRect">
          <a:avLst/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Договор</a:t>
          </a:r>
          <a:endParaRPr lang="ru-RU" sz="1700" kern="1200" dirty="0"/>
        </a:p>
      </dsp:txBody>
      <dsp:txXfrm>
        <a:off x="7370241" y="519316"/>
        <a:ext cx="1632085" cy="5866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8" y="2"/>
            <a:ext cx="4302231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3704" y="2"/>
            <a:ext cx="4302231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8" y="6456614"/>
            <a:ext cx="4302231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5" tIns="45707" rIns="91415" bIns="4570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3704" y="6456614"/>
            <a:ext cx="4302231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5" tIns="45707" rIns="91415" bIns="4570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E9A3592-F526-4178-B028-778C122B56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1856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8" y="2"/>
            <a:ext cx="4302231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3704" y="2"/>
            <a:ext cx="4302231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7075" y="511175"/>
            <a:ext cx="3394075" cy="2546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823" y="3228898"/>
            <a:ext cx="7942580" cy="305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8" y="6456614"/>
            <a:ext cx="4302231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5" tIns="45707" rIns="91415" bIns="4570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3704" y="6456614"/>
            <a:ext cx="4302231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5" tIns="45707" rIns="91415" bIns="4570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F4DD0FC-5564-401C-A50C-5247D8C08C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7444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 smtClean="0">
              <a:cs typeface="Arial" charset="0"/>
            </a:endParaRPr>
          </a:p>
        </p:txBody>
      </p:sp>
      <p:sp>
        <p:nvSpPr>
          <p:cNvPr id="4505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7913"/>
            <a:fld id="{140AB3FE-8BB8-49AC-A8C8-38058075DDB9}" type="slidenum">
              <a:rPr lang="ru-RU" altLang="ru-RU" smtClean="0"/>
              <a:pPr defTabSz="907913"/>
              <a:t>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7075" y="511175"/>
            <a:ext cx="3394075" cy="25463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defTabSz="909962">
              <a:defRPr/>
            </a:pPr>
            <a:r>
              <a:rPr lang="ru-RU" altLang="ru-RU" sz="1000" dirty="0">
                <a:latin typeface="Arial" pitchFamily="34" charset="0"/>
                <a:cs typeface="Arial" pitchFamily="34" charset="0"/>
              </a:rPr>
              <a:t>Слайд №</a:t>
            </a:r>
          </a:p>
          <a:p>
            <a:endParaRPr lang="ru-RU" dirty="0" smtClean="0"/>
          </a:p>
          <a:p>
            <a:pPr eaLnBrk="1" hangingPunct="1">
              <a:defRPr/>
            </a:pPr>
            <a:r>
              <a:rPr lang="ru-RU" altLang="ru-RU" dirty="0"/>
              <a:t>По объектам Тагульского месторождения завершено проектирование объектов:</a:t>
            </a:r>
          </a:p>
          <a:p>
            <a:pPr marL="170617" indent="-170617" eaLnBrk="1" hangingPunct="1">
              <a:buFontTx/>
              <a:buChar char="-"/>
              <a:defRPr/>
            </a:pPr>
            <a:r>
              <a:rPr lang="ru-RU" altLang="ru-RU" dirty="0"/>
              <a:t>УПН инженерная подготовка, ПД;</a:t>
            </a:r>
          </a:p>
          <a:p>
            <a:pPr marL="170617" indent="-170617" eaLnBrk="1" hangingPunct="1">
              <a:buFontTx/>
              <a:buChar char="-"/>
              <a:defRPr/>
            </a:pPr>
            <a:r>
              <a:rPr lang="ru-RU" altLang="ru-RU" dirty="0"/>
              <a:t>КП №5, 6 - инженерная подготовка </a:t>
            </a:r>
          </a:p>
          <a:p>
            <a:pPr marL="170617" indent="-170617" eaLnBrk="1" hangingPunct="1">
              <a:buFontTx/>
              <a:buChar char="-"/>
              <a:defRPr/>
            </a:pPr>
            <a:r>
              <a:rPr lang="ru-RU" altLang="ru-RU" dirty="0"/>
              <a:t>КП №11, 14 -  инженерная подготовка </a:t>
            </a:r>
          </a:p>
          <a:p>
            <a:pPr marL="170617" indent="-170617" eaLnBrk="1" hangingPunct="1">
              <a:buFontTx/>
              <a:buChar char="-"/>
              <a:defRPr/>
            </a:pPr>
            <a:r>
              <a:rPr lang="ru-RU" altLang="ru-RU" dirty="0"/>
              <a:t>КП17,19 - инженерная подготовка </a:t>
            </a:r>
          </a:p>
          <a:p>
            <a:pPr marL="170617" indent="-170617" eaLnBrk="1" hangingPunct="1">
              <a:buFontTx/>
              <a:buChar char="-"/>
              <a:defRPr/>
            </a:pPr>
            <a:r>
              <a:rPr lang="ru-RU" altLang="ru-RU" dirty="0"/>
              <a:t>КП 18 - обустройство </a:t>
            </a:r>
          </a:p>
          <a:p>
            <a:pPr marL="170617" indent="-170617" eaLnBrk="1" hangingPunct="1">
              <a:buFontTx/>
              <a:buChar char="-"/>
              <a:defRPr/>
            </a:pPr>
            <a:r>
              <a:rPr lang="ru-RU" altLang="ru-RU" dirty="0"/>
              <a:t>КП №2Г - обустройство</a:t>
            </a:r>
          </a:p>
          <a:p>
            <a:pPr marL="170617" indent="-170617" eaLnBrk="1" hangingPunct="1">
              <a:buFontTx/>
              <a:buChar char="-"/>
              <a:defRPr/>
            </a:pPr>
            <a:r>
              <a:rPr lang="ru-RU" altLang="ru-RU" dirty="0"/>
              <a:t>ВЛ-110 </a:t>
            </a:r>
            <a:r>
              <a:rPr lang="ru-RU" altLang="ru-RU" dirty="0" err="1"/>
              <a:t>кВ</a:t>
            </a:r>
            <a:r>
              <a:rPr lang="ru-RU" altLang="ru-RU" dirty="0"/>
              <a:t> с ПС110/35/10 </a:t>
            </a:r>
            <a:r>
              <a:rPr lang="ru-RU" altLang="ru-RU" dirty="0" err="1"/>
              <a:t>кВ</a:t>
            </a:r>
            <a:r>
              <a:rPr lang="ru-RU" altLang="ru-RU" dirty="0"/>
              <a:t> «</a:t>
            </a:r>
            <a:r>
              <a:rPr lang="ru-RU" altLang="ru-RU" dirty="0" err="1"/>
              <a:t>Тагул</a:t>
            </a:r>
            <a:r>
              <a:rPr lang="ru-RU" altLang="ru-RU" dirty="0"/>
              <a:t>»  - обустройство (ПД);</a:t>
            </a:r>
            <a:endParaRPr lang="ru-RU" altLang="ru-RU" dirty="0">
              <a:solidFill>
                <a:srgbClr val="00B050"/>
              </a:solidFill>
            </a:endParaRPr>
          </a:p>
          <a:p>
            <a:pPr marL="170617" indent="-170617" eaLnBrk="1" hangingPunct="1">
              <a:buFontTx/>
              <a:buChar char="-"/>
              <a:defRPr/>
            </a:pPr>
            <a:r>
              <a:rPr lang="ru-RU" altLang="ru-RU" dirty="0"/>
              <a:t>УПН Тагульского месторождения.</a:t>
            </a:r>
          </a:p>
          <a:p>
            <a:pPr eaLnBrk="1" hangingPunct="1">
              <a:defRPr/>
            </a:pPr>
            <a:r>
              <a:rPr lang="ru-RU" altLang="ru-RU" dirty="0"/>
              <a:t>Продолжается работа по проектированию:</a:t>
            </a:r>
          </a:p>
          <a:p>
            <a:pPr marL="170617" indent="-170617" eaLnBrk="1" hangingPunct="1">
              <a:buFontTx/>
              <a:buChar char="-"/>
              <a:defRPr/>
            </a:pPr>
            <a:r>
              <a:rPr lang="ru-RU" altLang="ru-RU" dirty="0"/>
              <a:t>КП №5, 6 – обустройство;</a:t>
            </a:r>
          </a:p>
          <a:p>
            <a:pPr marL="170617" indent="-170617" eaLnBrk="1" hangingPunct="1">
              <a:buFontTx/>
              <a:buChar char="-"/>
              <a:defRPr/>
            </a:pPr>
            <a:r>
              <a:rPr lang="ru-RU" altLang="ru-RU" dirty="0"/>
              <a:t>КП №11, 14 -  обустройство;</a:t>
            </a:r>
          </a:p>
          <a:p>
            <a:pPr marL="170617" indent="-170617" eaLnBrk="1" hangingPunct="1">
              <a:buFontTx/>
              <a:buChar char="-"/>
              <a:defRPr/>
            </a:pPr>
            <a:r>
              <a:rPr lang="ru-RU" altLang="ru-RU" dirty="0"/>
              <a:t>КП17,19 – обустройство;</a:t>
            </a:r>
          </a:p>
          <a:p>
            <a:pPr marL="170617" indent="-170617" eaLnBrk="1" hangingPunct="1">
              <a:buFontTx/>
              <a:buChar char="-"/>
            </a:pPr>
            <a:r>
              <a:rPr lang="ru-RU" altLang="ru-RU" dirty="0"/>
              <a:t>Автодорога </a:t>
            </a:r>
            <a:r>
              <a:rPr lang="ru-RU" altLang="ru-RU" dirty="0" err="1"/>
              <a:t>Тагул</a:t>
            </a:r>
            <a:r>
              <a:rPr lang="ru-RU" altLang="ru-RU" dirty="0"/>
              <a:t>-Лодочное;</a:t>
            </a:r>
          </a:p>
          <a:p>
            <a:pPr marL="170617" indent="-170617" eaLnBrk="1" hangingPunct="1">
              <a:buFontTx/>
              <a:buChar char="-"/>
            </a:pPr>
            <a:r>
              <a:rPr lang="ru-RU" altLang="ru-RU" dirty="0"/>
              <a:t>Карьеры грунтовых строительных материалов;</a:t>
            </a:r>
          </a:p>
          <a:p>
            <a:pPr marL="170617" indent="-170617" eaLnBrk="1" hangingPunct="1">
              <a:buFontTx/>
              <a:buChar char="-"/>
            </a:pPr>
            <a:r>
              <a:rPr lang="ru-RU" altLang="ru-RU" dirty="0"/>
              <a:t>Межпромысловый газопровод </a:t>
            </a:r>
            <a:r>
              <a:rPr lang="ru-RU" altLang="ru-RU" dirty="0" err="1"/>
              <a:t>Тагул-Ванкор</a:t>
            </a:r>
            <a:r>
              <a:rPr lang="ru-RU" altLang="ru-RU" dirty="0"/>
              <a:t>;</a:t>
            </a:r>
          </a:p>
          <a:p>
            <a:pPr marL="170617" indent="-170617" eaLnBrk="1" hangingPunct="1">
              <a:buFontTx/>
              <a:buChar char="-"/>
            </a:pPr>
            <a:r>
              <a:rPr lang="ru-RU" altLang="ru-RU" dirty="0"/>
              <a:t>База МТР;</a:t>
            </a:r>
          </a:p>
          <a:p>
            <a:pPr marL="170617" indent="-170617" eaLnBrk="1" hangingPunct="1">
              <a:buFontTx/>
              <a:buChar char="-"/>
            </a:pPr>
            <a:r>
              <a:rPr lang="ru-RU" altLang="ru-RU" dirty="0"/>
              <a:t>Газокомпрессорная станция;</a:t>
            </a:r>
          </a:p>
          <a:p>
            <a:pPr marL="170617" indent="-170617" eaLnBrk="1" hangingPunct="1">
              <a:buFontTx/>
              <a:buChar char="-"/>
            </a:pPr>
            <a:r>
              <a:rPr lang="ru-RU" altLang="ru-RU" dirty="0"/>
              <a:t>КП ВДК№1,ВДК№2,ВДК№3</a:t>
            </a:r>
          </a:p>
          <a:p>
            <a:pPr eaLnBrk="1" hangingPunct="1"/>
            <a:r>
              <a:rPr lang="ru-RU" altLang="ru-RU" dirty="0">
                <a:solidFill>
                  <a:srgbClr val="00B0F0"/>
                </a:solidFill>
              </a:rPr>
              <a:t/>
            </a:r>
            <a:br>
              <a:rPr lang="ru-RU" altLang="ru-RU" dirty="0">
                <a:solidFill>
                  <a:srgbClr val="00B0F0"/>
                </a:solidFill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4DD0FC-5564-401C-A50C-5247D8C08C57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9665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7075" y="511175"/>
            <a:ext cx="3394075" cy="25463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defTabSz="909962">
              <a:defRPr/>
            </a:pPr>
            <a:r>
              <a:rPr lang="ru-RU" altLang="ru-RU" sz="1000" dirty="0">
                <a:latin typeface="Arial" pitchFamily="34" charset="0"/>
                <a:cs typeface="Arial" pitchFamily="34" charset="0"/>
              </a:rPr>
              <a:t>Слайд №</a:t>
            </a:r>
          </a:p>
          <a:p>
            <a:endParaRPr lang="ru-RU" dirty="0"/>
          </a:p>
          <a:p>
            <a:r>
              <a:rPr lang="ru-RU" dirty="0"/>
              <a:t>Лодочное месторождение  открыто в 1985г. и расположено в Туруханском районе Красноярского края. </a:t>
            </a:r>
          </a:p>
          <a:p>
            <a:r>
              <a:rPr lang="ru-RU" dirty="0"/>
              <a:t>Запасы нефти месторождения по сумме категорий оцениваются в объеме 180 </a:t>
            </a:r>
            <a:r>
              <a:rPr lang="ru-RU" dirty="0" err="1"/>
              <a:t>млн.тн</a:t>
            </a:r>
            <a:r>
              <a:rPr lang="ru-RU" dirty="0"/>
              <a:t> (</a:t>
            </a:r>
            <a:r>
              <a:rPr lang="ru-RU" dirty="0" err="1"/>
              <a:t>геол</a:t>
            </a:r>
            <a:r>
              <a:rPr lang="ru-RU" dirty="0"/>
              <a:t>) и 56,6 </a:t>
            </a:r>
            <a:r>
              <a:rPr lang="ru-RU" dirty="0" err="1"/>
              <a:t>млн.тн</a:t>
            </a:r>
            <a:r>
              <a:rPr lang="ru-RU" dirty="0"/>
              <a:t> (</a:t>
            </a:r>
            <a:r>
              <a:rPr lang="ru-RU" dirty="0" err="1"/>
              <a:t>извл</a:t>
            </a:r>
            <a:r>
              <a:rPr lang="ru-RU" dirty="0"/>
              <a:t>.).</a:t>
            </a:r>
          </a:p>
          <a:p>
            <a:r>
              <a:rPr lang="ru-RU" dirty="0"/>
              <a:t>В рамках реализации  проекта планируется  в 2019г. запустить на стадии ОПР пилотный куст с транспортом продукции на Ванкорское месторождение.  </a:t>
            </a:r>
          </a:p>
          <a:p>
            <a:r>
              <a:rPr lang="ru-RU" dirty="0"/>
              <a:t>Предварительная  готовность к запуску в промышленную разработку 2021г. </a:t>
            </a:r>
          </a:p>
          <a:p>
            <a:r>
              <a:rPr lang="ru-RU" dirty="0"/>
              <a:t>В рамках заключенного договора на выполнение ОПР ведется проработка вариантов полномасштабного обустройства месторождения.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4DD0FC-5564-401C-A50C-5247D8C08C57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274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 txBox="1">
            <a:spLocks noGrp="1" noChangeArrowheads="1"/>
          </p:cNvSpPr>
          <p:nvPr/>
        </p:nvSpPr>
        <p:spPr bwMode="auto">
          <a:xfrm>
            <a:off x="5622984" y="6456765"/>
            <a:ext cx="4303658" cy="33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64" tIns="45581" rIns="91164" bIns="45581" anchor="b"/>
          <a:lstStyle>
            <a:lvl1pPr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E70BD90A-FA70-439C-89C9-230B41CBBA77}" type="slidenum">
              <a:rPr lang="ru-RU" altLang="ru-RU" sz="1200">
                <a:solidFill>
                  <a:prstClr val="black"/>
                </a:solidFill>
              </a:rPr>
              <a:pPr algn="r" eaLnBrk="1" hangingPunct="1"/>
              <a:t>12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81923" name="Rectangle 7"/>
          <p:cNvSpPr txBox="1">
            <a:spLocks noGrp="1" noChangeArrowheads="1"/>
          </p:cNvSpPr>
          <p:nvPr/>
        </p:nvSpPr>
        <p:spPr bwMode="auto">
          <a:xfrm>
            <a:off x="5622984" y="6458349"/>
            <a:ext cx="4303658" cy="337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919" tIns="45964" rIns="91919" bIns="45964" anchor="b"/>
          <a:lstStyle>
            <a:lvl1pPr defTabSz="92075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075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075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075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075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EF7B0472-4080-41B1-935F-8ED7219020EB}" type="slidenum">
              <a:rPr lang="ru-RU" altLang="ru-RU" sz="1200">
                <a:solidFill>
                  <a:prstClr val="black"/>
                </a:solidFill>
              </a:rPr>
              <a:pPr algn="r" eaLnBrk="1" hangingPunct="1"/>
              <a:t>12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819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70250" y="511175"/>
            <a:ext cx="3394075" cy="25463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5" name="Заметки 1"/>
          <p:cNvSpPr>
            <a:spLocks noGrp="1"/>
          </p:cNvSpPr>
          <p:nvPr>
            <p:ph type="body" idx="1"/>
          </p:nvPr>
        </p:nvSpPr>
        <p:spPr bwMode="auto">
          <a:xfrm>
            <a:off x="994251" y="3228383"/>
            <a:ext cx="7942898" cy="305871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164" tIns="45581" rIns="91164" bIns="45581" numCol="1" anchor="t" anchorCtr="0" compatLnSpc="1">
            <a:prstTxWarp prst="textNoShape">
              <a:avLst/>
            </a:prstTxWarp>
          </a:bodyPr>
          <a:lstStyle/>
          <a:p>
            <a:pPr marL="0" lvl="1" defTabSz="909962">
              <a:defRPr/>
            </a:pPr>
            <a:r>
              <a:rPr lang="ru-RU" altLang="ru-RU" sz="1000" dirty="0">
                <a:latin typeface="Arial" pitchFamily="34" charset="0"/>
                <a:cs typeface="Arial" pitchFamily="34" charset="0"/>
              </a:rPr>
              <a:t>Слайд №</a:t>
            </a:r>
          </a:p>
          <a:p>
            <a:endParaRPr lang="ru-RU" dirty="0"/>
          </a:p>
          <a:p>
            <a:r>
              <a:rPr lang="ru-RU" dirty="0"/>
              <a:t>Концепцией обустройства предусматривается два этапа реализации: </a:t>
            </a:r>
          </a:p>
          <a:p>
            <a:r>
              <a:rPr lang="ru-RU" dirty="0"/>
              <a:t>Первый этап: проект пробной эксплуатации, при котором выполняется:</a:t>
            </a:r>
          </a:p>
          <a:p>
            <a:r>
              <a:rPr lang="ru-RU" dirty="0"/>
              <a:t> - инженерная подготовка кустовых площадок №№ 1 и 2 и обустройство первой кустовой площадки с бурением и вводом добывающих скважин.</a:t>
            </a:r>
          </a:p>
          <a:p>
            <a:r>
              <a:rPr lang="ru-RU" dirty="0"/>
              <a:t>- строительство сборного коллектора от куста №1 до коллектора кустовой площадки №103 Ванкорского месторождения протяженностью 11 км </a:t>
            </a:r>
          </a:p>
          <a:p>
            <a:r>
              <a:rPr lang="ru-RU" dirty="0"/>
              <a:t>- строительство постоянной автомобильной дороги. Электроснабжение объектов планируется осуществлять от ДЭС.</a:t>
            </a:r>
          </a:p>
          <a:p>
            <a:r>
              <a:rPr lang="ru-RU" dirty="0"/>
              <a:t>Второй этап: предусматривает строительство объектов обустройства на полное развитие.  </a:t>
            </a:r>
          </a:p>
          <a:p>
            <a:pPr algn="just"/>
            <a:endParaRPr lang="ru-RU" altLang="ru-RU" dirty="0" smtClean="0">
              <a:cs typeface="Arial" pitchFamily="34" charset="0"/>
            </a:endParaRPr>
          </a:p>
          <a:p>
            <a:pPr algn="just"/>
            <a:endParaRPr lang="ru-RU" altLang="ru-RU" dirty="0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 txBox="1">
            <a:spLocks noGrp="1" noChangeArrowheads="1"/>
          </p:cNvSpPr>
          <p:nvPr/>
        </p:nvSpPr>
        <p:spPr bwMode="auto">
          <a:xfrm>
            <a:off x="5622983" y="6456764"/>
            <a:ext cx="4303658" cy="33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74" tIns="45587" rIns="91174" bIns="45587" anchor="b"/>
          <a:lstStyle>
            <a:lvl1pPr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E70BD90A-FA70-439C-89C9-230B41CBBA77}" type="slidenum">
              <a:rPr lang="ru-RU" altLang="ru-RU" sz="1200">
                <a:solidFill>
                  <a:prstClr val="black"/>
                </a:solidFill>
              </a:rPr>
              <a:pPr algn="r" eaLnBrk="1" hangingPunct="1"/>
              <a:t>13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81923" name="Rectangle 7"/>
          <p:cNvSpPr txBox="1">
            <a:spLocks noGrp="1" noChangeArrowheads="1"/>
          </p:cNvSpPr>
          <p:nvPr/>
        </p:nvSpPr>
        <p:spPr bwMode="auto">
          <a:xfrm>
            <a:off x="5622983" y="6458349"/>
            <a:ext cx="4303658" cy="337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928" tIns="45968" rIns="91928" bIns="45968" anchor="b"/>
          <a:lstStyle>
            <a:lvl1pPr defTabSz="92075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075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075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075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075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EF7B0472-4080-41B1-935F-8ED7219020EB}" type="slidenum">
              <a:rPr lang="ru-RU" altLang="ru-RU" sz="1200">
                <a:solidFill>
                  <a:prstClr val="black"/>
                </a:solidFill>
              </a:rPr>
              <a:pPr algn="r" eaLnBrk="1" hangingPunct="1"/>
              <a:t>13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819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70250" y="511175"/>
            <a:ext cx="3394075" cy="25463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5" name="Заметки 1"/>
          <p:cNvSpPr>
            <a:spLocks noGrp="1"/>
          </p:cNvSpPr>
          <p:nvPr>
            <p:ph type="body" idx="1"/>
          </p:nvPr>
        </p:nvSpPr>
        <p:spPr bwMode="auto">
          <a:xfrm>
            <a:off x="994251" y="3228382"/>
            <a:ext cx="7942898" cy="305871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174" tIns="45587" rIns="91174" bIns="45587" numCol="1" anchor="t" anchorCtr="0" compatLnSpc="1">
            <a:prstTxWarp prst="textNoShape">
              <a:avLst/>
            </a:prstTxWarp>
          </a:bodyPr>
          <a:lstStyle/>
          <a:p>
            <a:pPr marL="0" lvl="1" defTabSz="909962" eaLnBrk="1" fontAlgn="b" hangingPunct="1">
              <a:defRPr/>
            </a:pPr>
            <a:r>
              <a:rPr lang="ru-RU" altLang="ru-RU" sz="1000" dirty="0">
                <a:latin typeface="Arial" pitchFamily="34" charset="0"/>
                <a:cs typeface="Arial" pitchFamily="34" charset="0"/>
              </a:rPr>
              <a:t>Слайд №</a:t>
            </a:r>
          </a:p>
          <a:p>
            <a:pPr defTabSz="909962" eaLnBrk="1" fontAlgn="b" hangingPunct="1">
              <a:defRPr/>
            </a:pPr>
            <a:r>
              <a:rPr lang="ru-RU" dirty="0"/>
              <a:t>На слайде приведена информация о текущем состоянии реализации Лодочного месторождения:</a:t>
            </a:r>
          </a:p>
          <a:p>
            <a:pPr eaLnBrk="1" fontAlgn="b" hangingPunct="1"/>
            <a:endParaRPr lang="ru-RU" altLang="ru-RU" dirty="0" smtClean="0"/>
          </a:p>
          <a:p>
            <a:pPr marL="170617" indent="-170617" eaLnBrk="1" hangingPunct="1">
              <a:buFontTx/>
              <a:buChar char="-"/>
              <a:defRPr/>
            </a:pPr>
            <a:r>
              <a:rPr lang="ru-RU" altLang="ru-RU" dirty="0"/>
              <a:t>В апреле 2014 в ФБУ "ГКЗ" проведено заседание экспертной комиссии по рассмотрению материалов оперативного изменения запасов Лодочного месторождения. По результатам переоценки запасы промышленной категории С1 увеличились: нефти на 1,076 </a:t>
            </a:r>
            <a:r>
              <a:rPr lang="ru-RU" altLang="ru-RU" dirty="0" err="1"/>
              <a:t>млн.т</a:t>
            </a:r>
            <a:r>
              <a:rPr lang="ru-RU" altLang="ru-RU" dirty="0"/>
              <a:t>, конденсата на 0,988 </a:t>
            </a:r>
            <a:r>
              <a:rPr lang="ru-RU" altLang="ru-RU" dirty="0" err="1"/>
              <a:t>млн.т</a:t>
            </a:r>
            <a:r>
              <a:rPr lang="ru-RU" altLang="ru-RU" dirty="0"/>
              <a:t>, газа суммарного на 12,572 млрд.м3. Извлекаемые запасы Лодочного месторождения по категориям С1+С2 по состоянию на 01.01.2015г. составляют: 56,967 </a:t>
            </a:r>
            <a:r>
              <a:rPr lang="ru-RU" altLang="ru-RU" dirty="0" err="1"/>
              <a:t>млн.т</a:t>
            </a:r>
            <a:r>
              <a:rPr lang="ru-RU" altLang="ru-RU" dirty="0"/>
              <a:t> нефти, 3,526 </a:t>
            </a:r>
            <a:r>
              <a:rPr lang="ru-RU" altLang="ru-RU" dirty="0" err="1"/>
              <a:t>млн.т</a:t>
            </a:r>
            <a:r>
              <a:rPr lang="ru-RU" altLang="ru-RU" dirty="0"/>
              <a:t> конденсата, 89,714 млрд.м3 конденсата.</a:t>
            </a:r>
          </a:p>
          <a:p>
            <a:pPr marL="170617" indent="-170617" eaLnBrk="1" hangingPunct="1">
              <a:buFontTx/>
              <a:buChar char="-"/>
              <a:defRPr/>
            </a:pPr>
            <a:r>
              <a:rPr lang="ru-RU" altLang="ru-RU" b="1" dirty="0"/>
              <a:t>Строительство скважин. </a:t>
            </a:r>
            <a:r>
              <a:rPr lang="ru-RU" altLang="ru-RU" dirty="0"/>
              <a:t>Завершены бурением разведочные скважины Лд-7 (3004м), Лд-8  (3000м), переведены в испытание: Лд-7 испытано 5 объектов  (всего 11 объектов), Лд-8 испытано 3 объекта (всего 14 объектов).</a:t>
            </a:r>
          </a:p>
          <a:p>
            <a:pPr marL="170617" indent="-170617" eaLnBrk="1" hangingPunct="1">
              <a:buFontTx/>
              <a:buChar char="-"/>
              <a:defRPr/>
            </a:pPr>
            <a:r>
              <a:rPr lang="ru-RU" altLang="ru-RU" b="1" dirty="0"/>
              <a:t>Сейсморазведка</a:t>
            </a:r>
            <a:r>
              <a:rPr lang="ru-RU" altLang="ru-RU" dirty="0"/>
              <a:t>. Произведена мобилизация </a:t>
            </a:r>
            <a:r>
              <a:rPr lang="ru-RU" altLang="ru-RU" dirty="0" err="1"/>
              <a:t>сейсмопартий</a:t>
            </a:r>
            <a:r>
              <a:rPr lang="ru-RU" altLang="ru-RU" dirty="0"/>
              <a:t> на месторождение.</a:t>
            </a:r>
          </a:p>
          <a:p>
            <a:pPr marL="170617" indent="-170617" eaLnBrk="1" hangingPunct="1">
              <a:buFontTx/>
              <a:buChar char="-"/>
              <a:defRPr/>
            </a:pPr>
            <a:r>
              <a:rPr lang="ru-RU" altLang="ru-RU" b="1" dirty="0"/>
              <a:t>Разработка месторождения</a:t>
            </a:r>
            <a:r>
              <a:rPr lang="ru-RU" altLang="ru-RU" dirty="0"/>
              <a:t>. Завершено рассмотрение "Проекта пробной эксплуатации Лодочного м/р" в ЦКР "</a:t>
            </a:r>
            <a:r>
              <a:rPr lang="ru-RU" altLang="ru-RU" dirty="0" err="1"/>
              <a:t>Роснедра</a:t>
            </a:r>
            <a:r>
              <a:rPr lang="ru-RU" altLang="ru-RU" dirty="0"/>
              <a:t>", получено положительное заключение.</a:t>
            </a:r>
          </a:p>
          <a:p>
            <a:pPr marL="170617" indent="-170617" eaLnBrk="1" hangingPunct="1">
              <a:buFontTx/>
              <a:buChar char="-"/>
              <a:defRPr/>
            </a:pPr>
            <a:r>
              <a:rPr lang="ru-RU" altLang="ru-RU" b="1" dirty="0"/>
              <a:t>Проектно-изыскательские работы. </a:t>
            </a:r>
            <a:r>
              <a:rPr lang="ru-RU" altLang="ru-RU" dirty="0"/>
              <a:t>Заключены 3 договора на ПИР с ООО «РН-</a:t>
            </a:r>
            <a:r>
              <a:rPr lang="ru-RU" altLang="ru-RU" dirty="0" err="1"/>
              <a:t>КрасноярскНИПИнефть</a:t>
            </a:r>
            <a:r>
              <a:rPr lang="ru-RU" altLang="ru-RU" dirty="0"/>
              <a:t>»: "Основные проектные решения", "Кустовая площадка №1 и линейные сооружения. Опытно-промышленная эксплуатация", "Карьеры строительного грунта V=1,1 млн. м3". В рамках выполнения основных проектных решений (ОПР) принят этап №1 и частично этап №2 (работы приостановлены в связи с недостаточной </a:t>
            </a:r>
            <a:r>
              <a:rPr lang="ru-RU" altLang="ru-RU" dirty="0" err="1"/>
              <a:t>гелогической</a:t>
            </a:r>
            <a:r>
              <a:rPr lang="ru-RU" altLang="ru-RU" dirty="0"/>
              <a:t> изученностью и высоким риском бросового проектирования). Проектная документация по объектам ОПЭ передана на ГГЭ. Проведены поисково-оценочные и геологические работы по изысканиям карьеров, обнаружено 3 объекта потенциалом </a:t>
            </a:r>
            <a:r>
              <a:rPr lang="ru-RU" altLang="ru-RU" dirty="0" err="1"/>
              <a:t>Vсумм</a:t>
            </a:r>
            <a:r>
              <a:rPr lang="ru-RU" altLang="ru-RU" dirty="0"/>
              <a:t> = 1,5 млн. м3, выполнен отчет.</a:t>
            </a:r>
          </a:p>
          <a:p>
            <a:pPr marL="170617" indent="-170617" eaLnBrk="1" hangingPunct="1">
              <a:buFontTx/>
              <a:buChar char="-"/>
              <a:defRPr/>
            </a:pPr>
            <a:r>
              <a:rPr lang="ru-RU" altLang="ru-RU" b="1" dirty="0"/>
              <a:t>Землеустроительные и маркшейдерские работы</a:t>
            </a:r>
            <a:r>
              <a:rPr lang="ru-RU" altLang="ru-RU" dirty="0"/>
              <a:t>. Выполнена съемка и последующее детальное размещение кустовых площадок №№ 1, 2. Оформлены земельные отношения на строительство скважин Лд-7, Лд-8. Завершена процедура оформления правоустанавливающих документов на земельные участки под объекты ОПЭ.</a:t>
            </a:r>
            <a:r>
              <a:rPr lang="ru-RU" altLang="ru-RU" dirty="0">
                <a:solidFill>
                  <a:srgbClr val="00B0F0"/>
                </a:solidFill>
              </a:rPr>
              <a:t/>
            </a:r>
            <a:br>
              <a:rPr lang="ru-RU" altLang="ru-RU" dirty="0">
                <a:solidFill>
                  <a:srgbClr val="00B0F0"/>
                </a:solidFill>
              </a:rPr>
            </a:br>
            <a:endParaRPr lang="ru-RU" altLang="ru-RU" dirty="0" smtClean="0">
              <a:cs typeface="Arial" pitchFamily="34" charset="0"/>
            </a:endParaRPr>
          </a:p>
          <a:p>
            <a:pPr algn="just"/>
            <a:endParaRPr lang="ru-RU" altLang="ru-RU" dirty="0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31"/>
          <p:cNvSpPr txBox="1">
            <a:spLocks noGrp="1" noChangeArrowheads="1"/>
          </p:cNvSpPr>
          <p:nvPr/>
        </p:nvSpPr>
        <p:spPr bwMode="auto">
          <a:xfrm>
            <a:off x="5625302" y="6457845"/>
            <a:ext cx="4302925" cy="339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740" tIns="44369" rIns="88740" bIns="44369" anchor="b"/>
          <a:lstStyle/>
          <a:p>
            <a:pPr algn="r" defTabSz="880409"/>
            <a:fld id="{1874F6F6-F497-4941-BC4A-CB8BA1336C90}" type="slidenum">
              <a:rPr lang="ru-RU" altLang="ru-RU" sz="1200">
                <a:latin typeface="Arial" pitchFamily="34" charset="0"/>
              </a:rPr>
              <a:pPr algn="r" defTabSz="880409"/>
              <a:t>15</a:t>
            </a:fld>
            <a:endParaRPr lang="ru-RU" altLang="ru-RU" sz="1200">
              <a:latin typeface="Arial" pitchFamily="34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1838" y="511175"/>
            <a:ext cx="3398837" cy="2551113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519" y="3228924"/>
            <a:ext cx="7941190" cy="3057379"/>
          </a:xfrm>
          <a:noFill/>
        </p:spPr>
        <p:txBody>
          <a:bodyPr lIns="88740" tIns="44369" rIns="88740" bIns="44369"/>
          <a:lstStyle/>
          <a:p>
            <a:pPr algn="just"/>
            <a:r>
              <a:rPr lang="ru-RU" altLang="ru-RU" dirty="0" smtClean="0">
                <a:latin typeface="Arial" pitchFamily="34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275013" y="509588"/>
            <a:ext cx="3397250" cy="2547937"/>
          </a:xfrm>
          <a:ln/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89782" tIns="44891" rIns="89782" bIns="44891"/>
          <a:lstStyle/>
          <a:p>
            <a:r>
              <a:rPr lang="ru-RU" altLang="ru-RU" smtClean="0">
                <a:latin typeface="Arial" charset="0"/>
              </a:rPr>
              <a:t>1 пусковой комплекс – обеспечен рабочей документацией на 100% для закупа МТР и выполнения строительства;</a:t>
            </a:r>
          </a:p>
          <a:p>
            <a:r>
              <a:rPr lang="ru-RU" altLang="ru-RU" smtClean="0">
                <a:latin typeface="Arial" charset="0"/>
              </a:rPr>
              <a:t>2 пусковой комплекс – обеспечен рабочей документацией на 93%. Отклонения от календарного плана до 18 недель. </a:t>
            </a:r>
          </a:p>
          <a:p>
            <a:r>
              <a:rPr lang="ru-RU" altLang="ru-RU" smtClean="0">
                <a:latin typeface="Arial" charset="0"/>
              </a:rPr>
              <a:t>Срок окончание проектирования – 30.03.2012г. (все разделы). </a:t>
            </a:r>
          </a:p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</a:endParaRPr>
          </a:p>
        </p:txBody>
      </p:sp>
      <p:sp>
        <p:nvSpPr>
          <p:cNvPr id="9220" name="Номер слайда 3"/>
          <p:cNvSpPr txBox="1">
            <a:spLocks noGrp="1"/>
          </p:cNvSpPr>
          <p:nvPr/>
        </p:nvSpPr>
        <p:spPr bwMode="auto">
          <a:xfrm>
            <a:off x="5625301" y="6456760"/>
            <a:ext cx="4300609" cy="339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773" tIns="44887" rIns="89773" bIns="44887" anchor="b"/>
          <a:lstStyle/>
          <a:p>
            <a:pPr algn="r"/>
            <a:fld id="{DDCB6C6B-702C-4BFF-A483-AC1D6E98AE07}" type="slidenum">
              <a:rPr lang="ru-RU" altLang="ru-RU" sz="1200"/>
              <a:pPr algn="r"/>
              <a:t>16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275013" y="509588"/>
            <a:ext cx="3397250" cy="2547937"/>
          </a:xfrm>
          <a:ln/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89782" tIns="44891" rIns="89782" bIns="44891"/>
          <a:lstStyle/>
          <a:p>
            <a:r>
              <a:rPr lang="ru-RU" altLang="ru-RU" smtClean="0">
                <a:latin typeface="Arial" charset="0"/>
              </a:rPr>
              <a:t>1 пусковой комплекс – обеспечен рабочей документацией на 100% для закупа МТР и выполнения строительства;</a:t>
            </a:r>
          </a:p>
          <a:p>
            <a:r>
              <a:rPr lang="ru-RU" altLang="ru-RU" smtClean="0">
                <a:latin typeface="Arial" charset="0"/>
              </a:rPr>
              <a:t>2 пусковой комплекс – обеспечен рабочей документацией на 93%. Отклонения от календарного плана до 18 недель. </a:t>
            </a:r>
          </a:p>
          <a:p>
            <a:r>
              <a:rPr lang="ru-RU" altLang="ru-RU" smtClean="0">
                <a:latin typeface="Arial" charset="0"/>
              </a:rPr>
              <a:t>Срок окончание проектирования – 30.03.2012г. (все разделы). </a:t>
            </a:r>
          </a:p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</a:endParaRPr>
          </a:p>
        </p:txBody>
      </p:sp>
      <p:sp>
        <p:nvSpPr>
          <p:cNvPr id="10244" name="Номер слайда 3"/>
          <p:cNvSpPr txBox="1">
            <a:spLocks noGrp="1"/>
          </p:cNvSpPr>
          <p:nvPr/>
        </p:nvSpPr>
        <p:spPr bwMode="auto">
          <a:xfrm>
            <a:off x="5625301" y="6456760"/>
            <a:ext cx="4300609" cy="339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773" tIns="44887" rIns="89773" bIns="44887" anchor="b"/>
          <a:lstStyle/>
          <a:p>
            <a:pPr algn="r"/>
            <a:fld id="{1380EEE4-1408-46A8-AFE1-71B82E96EEF8}" type="slidenum">
              <a:rPr lang="ru-RU" altLang="ru-RU" sz="1200"/>
              <a:pPr algn="r"/>
              <a:t>17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275013" y="509588"/>
            <a:ext cx="3397250" cy="2547937"/>
          </a:xfrm>
          <a:ln/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89782" tIns="44891" rIns="89782" bIns="44891"/>
          <a:lstStyle/>
          <a:p>
            <a:r>
              <a:rPr lang="ru-RU" altLang="ru-RU" smtClean="0">
                <a:latin typeface="Arial" charset="0"/>
              </a:rPr>
              <a:t>1 пусковой комплекс – обеспечен рабочей документацией на 100% для закупа МТР и выполнения строительства;</a:t>
            </a:r>
          </a:p>
          <a:p>
            <a:r>
              <a:rPr lang="ru-RU" altLang="ru-RU" smtClean="0">
                <a:latin typeface="Arial" charset="0"/>
              </a:rPr>
              <a:t>2 пусковой комплекс – обеспечен рабочей документацией на 93%. Отклонения от календарного плана до 18 недель. </a:t>
            </a:r>
          </a:p>
          <a:p>
            <a:r>
              <a:rPr lang="ru-RU" altLang="ru-RU" smtClean="0">
                <a:latin typeface="Arial" charset="0"/>
              </a:rPr>
              <a:t>Срок окончание проектирования – 30.03.2012г. (все разделы). </a:t>
            </a:r>
          </a:p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</a:endParaRPr>
          </a:p>
        </p:txBody>
      </p:sp>
      <p:sp>
        <p:nvSpPr>
          <p:cNvPr id="11268" name="Номер слайда 3"/>
          <p:cNvSpPr txBox="1">
            <a:spLocks noGrp="1"/>
          </p:cNvSpPr>
          <p:nvPr/>
        </p:nvSpPr>
        <p:spPr bwMode="auto">
          <a:xfrm>
            <a:off x="5625301" y="6456760"/>
            <a:ext cx="4300609" cy="339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773" tIns="44887" rIns="89773" bIns="44887" anchor="b"/>
          <a:lstStyle/>
          <a:p>
            <a:pPr algn="r"/>
            <a:fld id="{7994E1FA-3F41-4A77-AEAE-7E2B91E44E66}" type="slidenum">
              <a:rPr lang="ru-RU" altLang="ru-RU" sz="1200"/>
              <a:pPr algn="r"/>
              <a:t>18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 txBox="1">
            <a:spLocks noGrp="1" noChangeArrowheads="1"/>
          </p:cNvSpPr>
          <p:nvPr/>
        </p:nvSpPr>
        <p:spPr bwMode="auto">
          <a:xfrm>
            <a:off x="5622984" y="6456763"/>
            <a:ext cx="4303657" cy="33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64" tIns="45731" rIns="91464" bIns="45731" anchor="b"/>
          <a:lstStyle>
            <a:lvl1pPr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E70BD90A-FA70-439C-89C9-230B41CBBA77}" type="slidenum">
              <a:rPr lang="ru-RU" altLang="ru-RU" sz="1200"/>
              <a:pPr algn="r" eaLnBrk="1" hangingPunct="1"/>
              <a:t>19</a:t>
            </a:fld>
            <a:endParaRPr lang="ru-RU" altLang="ru-RU" sz="1200"/>
          </a:p>
        </p:txBody>
      </p:sp>
      <p:sp>
        <p:nvSpPr>
          <p:cNvPr id="81923" name="Rectangle 7"/>
          <p:cNvSpPr txBox="1">
            <a:spLocks noGrp="1" noChangeArrowheads="1"/>
          </p:cNvSpPr>
          <p:nvPr/>
        </p:nvSpPr>
        <p:spPr bwMode="auto">
          <a:xfrm>
            <a:off x="5622984" y="6458348"/>
            <a:ext cx="4303657" cy="337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219" tIns="46114" rIns="92219" bIns="46114" anchor="b"/>
          <a:lstStyle>
            <a:lvl1pPr defTabSz="92075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075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075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075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075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EF7B0472-4080-41B1-935F-8ED7219020EB}" type="slidenum">
              <a:rPr lang="ru-RU" altLang="ru-RU" sz="1200"/>
              <a:pPr algn="r" eaLnBrk="1" hangingPunct="1"/>
              <a:t>19</a:t>
            </a:fld>
            <a:endParaRPr lang="ru-RU" altLang="ru-RU" sz="1200"/>
          </a:p>
        </p:txBody>
      </p:sp>
      <p:sp>
        <p:nvSpPr>
          <p:cNvPr id="819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70250" y="511175"/>
            <a:ext cx="3394075" cy="25463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5" name="Заметки 1"/>
          <p:cNvSpPr>
            <a:spLocks noGrp="1"/>
          </p:cNvSpPr>
          <p:nvPr>
            <p:ph type="body" idx="1"/>
          </p:nvPr>
        </p:nvSpPr>
        <p:spPr bwMode="auto">
          <a:xfrm>
            <a:off x="994251" y="3228381"/>
            <a:ext cx="7942898" cy="305871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64" tIns="45731" rIns="91464" bIns="45731" numCol="1" anchor="t" anchorCtr="0" compatLnSpc="1">
            <a:prstTxWarp prst="textNoShape">
              <a:avLst/>
            </a:prstTxWarp>
          </a:bodyPr>
          <a:lstStyle/>
          <a:p>
            <a:pPr eaLnBrk="1" fontAlgn="b" hangingPunct="1"/>
            <a:endParaRPr lang="ru-RU" altLang="ru-RU" smtClean="0"/>
          </a:p>
          <a:p>
            <a:pPr algn="just"/>
            <a:endParaRPr lang="ru-RU" altLang="ru-RU" smtClean="0">
              <a:cs typeface="Arial" pitchFamily="34" charset="0"/>
            </a:endParaRPr>
          </a:p>
          <a:p>
            <a:pPr algn="just"/>
            <a:endParaRPr lang="ru-RU" altLang="ru-RU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 txBox="1">
            <a:spLocks noGrp="1" noChangeArrowheads="1"/>
          </p:cNvSpPr>
          <p:nvPr/>
        </p:nvSpPr>
        <p:spPr bwMode="auto">
          <a:xfrm>
            <a:off x="5622984" y="6456763"/>
            <a:ext cx="4303657" cy="33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64" tIns="45731" rIns="91464" bIns="45731" anchor="b"/>
          <a:lstStyle>
            <a:lvl1pPr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E70BD90A-FA70-439C-89C9-230B41CBBA77}" type="slidenum">
              <a:rPr lang="ru-RU" altLang="ru-RU" sz="1200"/>
              <a:pPr algn="r" eaLnBrk="1" hangingPunct="1"/>
              <a:t>20</a:t>
            </a:fld>
            <a:endParaRPr lang="ru-RU" altLang="ru-RU" sz="1200"/>
          </a:p>
        </p:txBody>
      </p:sp>
      <p:sp>
        <p:nvSpPr>
          <p:cNvPr id="81923" name="Rectangle 7"/>
          <p:cNvSpPr txBox="1">
            <a:spLocks noGrp="1" noChangeArrowheads="1"/>
          </p:cNvSpPr>
          <p:nvPr/>
        </p:nvSpPr>
        <p:spPr bwMode="auto">
          <a:xfrm>
            <a:off x="5622984" y="6458348"/>
            <a:ext cx="4303657" cy="337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219" tIns="46114" rIns="92219" bIns="46114" anchor="b"/>
          <a:lstStyle>
            <a:lvl1pPr defTabSz="92075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075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075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075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075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EF7B0472-4080-41B1-935F-8ED7219020EB}" type="slidenum">
              <a:rPr lang="ru-RU" altLang="ru-RU" sz="1200"/>
              <a:pPr algn="r" eaLnBrk="1" hangingPunct="1"/>
              <a:t>20</a:t>
            </a:fld>
            <a:endParaRPr lang="ru-RU" altLang="ru-RU" sz="1200"/>
          </a:p>
        </p:txBody>
      </p:sp>
      <p:sp>
        <p:nvSpPr>
          <p:cNvPr id="819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70250" y="511175"/>
            <a:ext cx="3394075" cy="25463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5" name="Заметки 1"/>
          <p:cNvSpPr>
            <a:spLocks noGrp="1"/>
          </p:cNvSpPr>
          <p:nvPr>
            <p:ph type="body" idx="1"/>
          </p:nvPr>
        </p:nvSpPr>
        <p:spPr bwMode="auto">
          <a:xfrm>
            <a:off x="994251" y="3228381"/>
            <a:ext cx="7942898" cy="305871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64" tIns="45731" rIns="91464" bIns="45731" numCol="1" anchor="t" anchorCtr="0" compatLnSpc="1">
            <a:prstTxWarp prst="textNoShape">
              <a:avLst/>
            </a:prstTxWarp>
          </a:bodyPr>
          <a:lstStyle/>
          <a:p>
            <a:pPr eaLnBrk="1" fontAlgn="b" hangingPunct="1"/>
            <a:endParaRPr lang="ru-RU" altLang="ru-RU" smtClean="0"/>
          </a:p>
          <a:p>
            <a:pPr algn="just"/>
            <a:endParaRPr lang="ru-RU" altLang="ru-RU" smtClean="0">
              <a:cs typeface="Arial" pitchFamily="34" charset="0"/>
            </a:endParaRPr>
          </a:p>
          <a:p>
            <a:pPr algn="just"/>
            <a:endParaRPr lang="ru-RU" altLang="ru-RU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7075" y="511175"/>
            <a:ext cx="3394075" cy="25463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>
              <a:buClr>
                <a:srgbClr val="97999B"/>
              </a:buClr>
            </a:pPr>
            <a:r>
              <a:rPr lang="ru-RU" altLang="ru-RU" sz="1000" dirty="0">
                <a:latin typeface="Arial" pitchFamily="34" charset="0"/>
                <a:cs typeface="Arial" pitchFamily="34" charset="0"/>
              </a:rPr>
              <a:t>Слайд №</a:t>
            </a:r>
          </a:p>
          <a:p>
            <a:pPr marL="0" lvl="1">
              <a:buClr>
                <a:srgbClr val="97999B"/>
              </a:buClr>
              <a:buSzPct val="100000"/>
              <a:defRPr/>
            </a:pPr>
            <a:r>
              <a:rPr lang="ru-RU" sz="1000" dirty="0">
                <a:latin typeface="Calibri" pitchFamily="34" charset="0"/>
              </a:rPr>
              <a:t>Ванкорское нефтегазоконденсатное месторождение открыто в 1988 году на территории Туруханского и Таймырского муниципального района Красноярского края.</a:t>
            </a:r>
          </a:p>
          <a:p>
            <a:pPr marL="0" lvl="1" defTabSz="909962">
              <a:buClr>
                <a:srgbClr val="97999B"/>
              </a:buClr>
              <a:buSzPct val="100000"/>
              <a:defRPr/>
            </a:pPr>
            <a:r>
              <a:rPr lang="ru-RU" sz="1000" dirty="0">
                <a:latin typeface="Calibri" pitchFamily="34" charset="0"/>
              </a:rPr>
              <a:t>	</a:t>
            </a:r>
          </a:p>
          <a:p>
            <a:pPr marL="0" lvl="1" defTabSz="909962">
              <a:buClr>
                <a:srgbClr val="97999B"/>
              </a:buClr>
              <a:buSzPct val="100000"/>
              <a:defRPr/>
            </a:pPr>
            <a:r>
              <a:rPr lang="ru-RU" sz="1000" dirty="0">
                <a:latin typeface="Calibri" pitchFamily="34" charset="0"/>
              </a:rPr>
              <a:t>В 2006 году на Ванкорском месторождении начато эксплуатационное бурение и строительство объектов обустройства, а в 2009 году </a:t>
            </a:r>
            <a:r>
              <a:rPr lang="ru-RU" altLang="ru-RU" sz="1000" dirty="0">
                <a:latin typeface="Arial" pitchFamily="34" charset="0"/>
                <a:cs typeface="Arial" pitchFamily="34" charset="0"/>
              </a:rPr>
              <a:t>месторождение введено в промышленную эксплуатацию</a:t>
            </a:r>
            <a:r>
              <a:rPr lang="ru-RU" sz="1000" dirty="0">
                <a:latin typeface="Calibri" pitchFamily="34" charset="0"/>
              </a:rPr>
              <a:t>. </a:t>
            </a:r>
          </a:p>
          <a:p>
            <a:pPr marL="0" lvl="1" defTabSz="909962">
              <a:buClr>
                <a:srgbClr val="97999B"/>
              </a:buClr>
              <a:buSzPct val="100000"/>
              <a:defRPr/>
            </a:pPr>
            <a:endParaRPr lang="ru-RU" sz="1000" dirty="0">
              <a:latin typeface="Calibri" pitchFamily="34" charset="0"/>
            </a:endParaRPr>
          </a:p>
          <a:p>
            <a:pPr marL="0" lvl="1" defTabSz="909962">
              <a:buClr>
                <a:srgbClr val="97999B"/>
              </a:buClr>
              <a:buSzPct val="100000"/>
              <a:defRPr/>
            </a:pPr>
            <a:r>
              <a:rPr lang="ru-RU" sz="1000" dirty="0">
                <a:latin typeface="Calibri" pitchFamily="34" charset="0"/>
              </a:rPr>
              <a:t>По состоянию на 01 января 2015 извлекаемые запасы нефти и конденсата составляют - 476 млн.тн.</a:t>
            </a:r>
          </a:p>
          <a:p>
            <a:pPr marL="0" lvl="1" indent="-176936">
              <a:buClr>
                <a:srgbClr val="97999B"/>
              </a:buClr>
              <a:buSzPct val="100000"/>
              <a:buBlip>
                <a:blip r:embed="rId3"/>
              </a:buBlip>
              <a:defRPr/>
            </a:pPr>
            <a:endParaRPr lang="ru-RU" sz="1000" dirty="0">
              <a:latin typeface="Calibri" pitchFamily="34" charset="0"/>
            </a:endParaRPr>
          </a:p>
          <a:p>
            <a:pPr marL="0" lvl="1">
              <a:spcBef>
                <a:spcPts val="199"/>
              </a:spcBef>
              <a:buClr>
                <a:srgbClr val="97999B"/>
              </a:buClr>
              <a:buSzPct val="100000"/>
              <a:defRPr/>
            </a:pPr>
            <a:r>
              <a:rPr lang="ru-RU" sz="1000" dirty="0">
                <a:latin typeface="Calibri" pitchFamily="34" charset="0"/>
                <a:cs typeface="Arial" charset="0"/>
              </a:rPr>
              <a:t>Транспорт нефти осуществляется в</a:t>
            </a:r>
            <a:r>
              <a:rPr lang="ru-RU" altLang="ru-RU" sz="1000" dirty="0">
                <a:cs typeface="Arial" pitchFamily="34" charset="0"/>
              </a:rPr>
              <a:t>  систему АК </a:t>
            </a:r>
            <a:r>
              <a:rPr lang="ru-RU" altLang="ru-RU" sz="1000" dirty="0" err="1">
                <a:cs typeface="Arial" pitchFamily="34" charset="0"/>
              </a:rPr>
              <a:t>Транснефть</a:t>
            </a:r>
            <a:r>
              <a:rPr lang="en-US" sz="1000" dirty="0">
                <a:latin typeface="Calibri" pitchFamily="34" charset="0"/>
                <a:cs typeface="Arial" charset="0"/>
              </a:rPr>
              <a:t>;</a:t>
            </a:r>
            <a:endParaRPr lang="ru-RU" sz="1000" dirty="0">
              <a:latin typeface="Calibri" pitchFamily="34" charset="0"/>
              <a:cs typeface="Arial" charset="0"/>
            </a:endParaRPr>
          </a:p>
          <a:p>
            <a:pPr marL="0" lvl="1">
              <a:spcBef>
                <a:spcPts val="199"/>
              </a:spcBef>
              <a:buClr>
                <a:srgbClr val="97999B"/>
              </a:buClr>
              <a:buSzPct val="100000"/>
              <a:defRPr/>
            </a:pPr>
            <a:r>
              <a:rPr lang="ru-RU" sz="1000" dirty="0">
                <a:latin typeface="Calibri" pitchFamily="34" charset="0"/>
                <a:cs typeface="Arial" charset="0"/>
              </a:rPr>
              <a:t>Товарный газ транспортируется в ЕСГ ОАО «Газпром»</a:t>
            </a:r>
          </a:p>
          <a:p>
            <a:pPr marL="0" lvl="1">
              <a:spcBef>
                <a:spcPts val="199"/>
              </a:spcBef>
              <a:buClr>
                <a:srgbClr val="97999B"/>
              </a:buClr>
              <a:buSzPct val="100000"/>
              <a:defRPr/>
            </a:pPr>
            <a:endParaRPr lang="ru-RU" sz="1000" dirty="0">
              <a:latin typeface="Calibri" pitchFamily="34" charset="0"/>
              <a:cs typeface="Arial" charset="0"/>
            </a:endParaRPr>
          </a:p>
          <a:p>
            <a:pPr marL="0" lvl="1">
              <a:spcBef>
                <a:spcPts val="199"/>
              </a:spcBef>
              <a:buClr>
                <a:srgbClr val="97999B"/>
              </a:buClr>
              <a:buSzPct val="100000"/>
              <a:defRPr/>
            </a:pPr>
            <a:r>
              <a:rPr lang="ru-RU" sz="1000" dirty="0">
                <a:latin typeface="Calibri" pitchFamily="34" charset="0"/>
                <a:cs typeface="Arial" charset="0"/>
              </a:rPr>
              <a:t>Максимальная годовая добыча нефти в объеме 22 </a:t>
            </a:r>
            <a:r>
              <a:rPr lang="ru-RU" sz="1000" dirty="0" err="1">
                <a:latin typeface="Calibri" pitchFamily="34" charset="0"/>
                <a:cs typeface="Arial" charset="0"/>
              </a:rPr>
              <a:t>млн.тн.год</a:t>
            </a:r>
            <a:r>
              <a:rPr lang="ru-RU" sz="1000" dirty="0">
                <a:latin typeface="Calibri" pitchFamily="34" charset="0"/>
                <a:cs typeface="Arial" charset="0"/>
              </a:rPr>
              <a:t>. достигнута в 2014 г. с начала разработки месторождения добыто нефти  и газового конденсата – </a:t>
            </a:r>
            <a:r>
              <a:rPr lang="en-US" sz="1000" dirty="0">
                <a:latin typeface="Calibri" pitchFamily="34" charset="0"/>
                <a:cs typeface="Arial" charset="0"/>
              </a:rPr>
              <a:t>9</a:t>
            </a:r>
            <a:r>
              <a:rPr lang="ru-RU" sz="1000" dirty="0">
                <a:latin typeface="Calibri" pitchFamily="34" charset="0"/>
                <a:cs typeface="Arial" charset="0"/>
              </a:rPr>
              <a:t>3,1 млн.тн.</a:t>
            </a:r>
          </a:p>
          <a:p>
            <a:pPr marL="0" lvl="1">
              <a:buClr>
                <a:srgbClr val="97999B"/>
              </a:buClr>
              <a:buSzPct val="100000"/>
              <a:defRPr/>
            </a:pPr>
            <a:endParaRPr lang="ru-RU" sz="1000" dirty="0">
              <a:latin typeface="Calibri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4DD0FC-5564-401C-A50C-5247D8C08C57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3712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 txBox="1">
            <a:spLocks noGrp="1" noChangeArrowheads="1"/>
          </p:cNvSpPr>
          <p:nvPr/>
        </p:nvSpPr>
        <p:spPr bwMode="auto">
          <a:xfrm>
            <a:off x="5622983" y="6456764"/>
            <a:ext cx="4303658" cy="33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74" tIns="45587" rIns="91174" bIns="45587" anchor="b"/>
          <a:lstStyle>
            <a:lvl1pPr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E70BD90A-FA70-439C-89C9-230B41CBBA77}" type="slidenum">
              <a:rPr lang="ru-RU" altLang="ru-RU" sz="1200">
                <a:solidFill>
                  <a:prstClr val="black"/>
                </a:solidFill>
              </a:rPr>
              <a:pPr algn="r" eaLnBrk="1" hangingPunct="1"/>
              <a:t>4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81923" name="Rectangle 7"/>
          <p:cNvSpPr txBox="1">
            <a:spLocks noGrp="1" noChangeArrowheads="1"/>
          </p:cNvSpPr>
          <p:nvPr/>
        </p:nvSpPr>
        <p:spPr bwMode="auto">
          <a:xfrm>
            <a:off x="5622983" y="6458349"/>
            <a:ext cx="4303658" cy="337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928" tIns="45968" rIns="91928" bIns="45968" anchor="b"/>
          <a:lstStyle>
            <a:lvl1pPr defTabSz="92075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075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075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075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075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EF7B0472-4080-41B1-935F-8ED7219020EB}" type="slidenum">
              <a:rPr lang="ru-RU" altLang="ru-RU" sz="1200">
                <a:solidFill>
                  <a:prstClr val="black"/>
                </a:solidFill>
              </a:rPr>
              <a:pPr algn="r" eaLnBrk="1" hangingPunct="1"/>
              <a:t>4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819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70250" y="511175"/>
            <a:ext cx="3394075" cy="25463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5" name="Заметки 1"/>
          <p:cNvSpPr>
            <a:spLocks noGrp="1"/>
          </p:cNvSpPr>
          <p:nvPr>
            <p:ph type="body" idx="1"/>
          </p:nvPr>
        </p:nvSpPr>
        <p:spPr bwMode="auto">
          <a:xfrm>
            <a:off x="994251" y="3228382"/>
            <a:ext cx="7942898" cy="305871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174" tIns="45587" rIns="91174" bIns="45587" numCol="1" anchor="t" anchorCtr="0" compatLnSpc="1">
            <a:prstTxWarp prst="textNoShape">
              <a:avLst/>
            </a:prstTxWarp>
          </a:bodyPr>
          <a:lstStyle/>
          <a:p>
            <a:pPr marL="354545" lvl="1" indent="-354545" defTabSz="909962" eaLnBrk="1" hangingPunct="1">
              <a:spcBef>
                <a:spcPct val="0"/>
              </a:spcBef>
              <a:defRPr/>
            </a:pPr>
            <a:r>
              <a:rPr lang="ru-RU" altLang="ru-RU" sz="1000" dirty="0">
                <a:latin typeface="Arial" pitchFamily="34" charset="0"/>
                <a:cs typeface="Arial" pitchFamily="34" charset="0"/>
              </a:rPr>
              <a:t>Слайд №</a:t>
            </a:r>
          </a:p>
          <a:p>
            <a:r>
              <a:rPr lang="ru-RU" dirty="0"/>
              <a:t>Сбор и транспорт нефти Ванкорского месторождения от кустовых площадок до объектов подготовки нефти (УПСВ-Ю, УПСВ-Север и ЦПС) осуществляется по нефтесборным трубопроводам протяженностью 128 км. От центрального пункта сбора и транспорта, товарная нефть транспортируется по нефтепроводу «Ванкорское месторождение – КНПС «</a:t>
            </a:r>
            <a:r>
              <a:rPr lang="ru-RU" dirty="0" err="1"/>
              <a:t>Пурпе</a:t>
            </a:r>
            <a:r>
              <a:rPr lang="ru-RU" dirty="0"/>
              <a:t>» протяженностью 556 км в систему АК «</a:t>
            </a:r>
            <a:r>
              <a:rPr lang="ru-RU" dirty="0" err="1"/>
              <a:t>Транснефть</a:t>
            </a:r>
            <a:r>
              <a:rPr lang="ru-RU" dirty="0"/>
              <a:t>». В составе нефтепроводной системы предусмотрены нефтеперекачивающие станции (ГНПС, НПС-1, НПС-2, КНПС «</a:t>
            </a:r>
            <a:r>
              <a:rPr lang="ru-RU" dirty="0" err="1"/>
              <a:t>Пурпе</a:t>
            </a:r>
            <a:r>
              <a:rPr lang="ru-RU" dirty="0"/>
              <a:t>». Газовая опция предусматривает транспорт газа в ЕСГ ОАО «Газпром», закачку газа в систему ППД и использование газа на собственные нужды (наиболее значительный  объем газа для собственных нужд используется для  выработки электроэнергии на ГТЭС 200 МВт). В настоящее время реализуется проект присоединения Ванкорского месторождений и месторождений Ванкорской группы к сетям ФСК ЕЭС. </a:t>
            </a:r>
          </a:p>
          <a:p>
            <a:pPr algn="just"/>
            <a:endParaRPr lang="ru-RU" altLang="ru-RU" dirty="0" smtClean="0">
              <a:cs typeface="Arial" pitchFamily="34" charset="0"/>
            </a:endParaRPr>
          </a:p>
          <a:p>
            <a:pPr algn="just"/>
            <a:endParaRPr lang="ru-RU" altLang="ru-RU" dirty="0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7075" y="511175"/>
            <a:ext cx="3394075" cy="25463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defTabSz="909962">
              <a:defRPr/>
            </a:pPr>
            <a:r>
              <a:rPr lang="ru-RU" altLang="ru-RU" sz="1000" dirty="0">
                <a:latin typeface="Arial" pitchFamily="34" charset="0"/>
                <a:cs typeface="Arial" pitchFamily="34" charset="0"/>
              </a:rPr>
              <a:t>Слайд № </a:t>
            </a:r>
          </a:p>
          <a:p>
            <a:endParaRPr lang="ru-RU" dirty="0"/>
          </a:p>
          <a:p>
            <a:r>
              <a:rPr lang="ru-RU" dirty="0"/>
              <a:t>Сузунское месторождение расположенного в Таймырском Долгано-Ненецком автономном округе Красноярского края.</a:t>
            </a:r>
          </a:p>
          <a:p>
            <a:r>
              <a:rPr lang="ru-RU" dirty="0"/>
              <a:t>Суммарные запасы нефти составляют геологические 150 </a:t>
            </a:r>
            <a:r>
              <a:rPr lang="ru-RU" dirty="0" err="1"/>
              <a:t>млн.тн</a:t>
            </a:r>
            <a:r>
              <a:rPr lang="ru-RU" dirty="0"/>
              <a:t>, извлекаемые 56 </a:t>
            </a:r>
            <a:r>
              <a:rPr lang="ru-RU" dirty="0" err="1"/>
              <a:t>млн.тн</a:t>
            </a:r>
            <a:endParaRPr lang="ru-RU" dirty="0"/>
          </a:p>
          <a:p>
            <a:r>
              <a:rPr lang="ru-RU" dirty="0"/>
              <a:t>В 2008 году на месторождении начались опытно-промышленные работы с целью определения добычных возможностей пластов и оптимальной системы разработки. </a:t>
            </a:r>
          </a:p>
          <a:p>
            <a:r>
              <a:rPr lang="ru-RU" dirty="0"/>
              <a:t>В 2012 году утверждена Технологическая схема разработки. </a:t>
            </a:r>
          </a:p>
          <a:p>
            <a:r>
              <a:rPr lang="ru-RU" dirty="0"/>
              <a:t>Реализация проекта предполагает ввод месторождения в разработку в 3 кв. 2016 года </a:t>
            </a:r>
          </a:p>
          <a:p>
            <a:r>
              <a:rPr lang="ru-RU" dirty="0"/>
              <a:t>Концепцией разработки предусматривается подготовка нефти до товарных характеристик на </a:t>
            </a:r>
            <a:r>
              <a:rPr lang="ru-RU" dirty="0" err="1"/>
              <a:t>Сузунском</a:t>
            </a:r>
            <a:r>
              <a:rPr lang="ru-RU" dirty="0"/>
              <a:t> месторождении с последующим транспортом на Ванкорское месторождение и далее по магистральному нефтепроводу  «</a:t>
            </a:r>
            <a:r>
              <a:rPr lang="ru-RU" dirty="0" err="1"/>
              <a:t>Ванкор-Пурпе</a:t>
            </a:r>
            <a:r>
              <a:rPr lang="ru-RU" dirty="0"/>
              <a:t>» в  систему АК </a:t>
            </a:r>
            <a:r>
              <a:rPr lang="ru-RU" dirty="0" err="1"/>
              <a:t>Транснефть</a:t>
            </a:r>
            <a:r>
              <a:rPr lang="ru-RU" dirty="0"/>
              <a:t>. Транспорт газа так же осуществляется на Ванкорское месторождение и далее в ЕСГ ОАО «Газпром». Электроснабжение Сузунского месторождения предусматривается от единого </a:t>
            </a:r>
            <a:r>
              <a:rPr lang="ru-RU" dirty="0" err="1"/>
              <a:t>энергоцентра</a:t>
            </a:r>
            <a:r>
              <a:rPr lang="ru-RU" dirty="0"/>
              <a:t> располагаемого на </a:t>
            </a:r>
            <a:r>
              <a:rPr lang="ru-RU" dirty="0" err="1"/>
              <a:t>Ванкорском</a:t>
            </a:r>
            <a:r>
              <a:rPr lang="ru-RU" dirty="0"/>
              <a:t> месторождении ГТЭС 150 МВт.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4DD0FC-5564-401C-A50C-5247D8C08C57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4550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00400" y="493713"/>
            <a:ext cx="3397250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9A730-473E-49C4-998A-901888567507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02827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7075" y="511175"/>
            <a:ext cx="3397250" cy="25479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9A730-473E-49C4-998A-901888567507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55811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7075" y="511175"/>
            <a:ext cx="3397250" cy="25479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9A730-473E-49C4-998A-901888567507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16158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7075" y="511175"/>
            <a:ext cx="3397250" cy="25479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9A730-473E-49C4-998A-901888567507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73368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7075" y="511175"/>
            <a:ext cx="3397250" cy="25479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9A730-473E-49C4-998A-901888567507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32935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7075" y="511175"/>
            <a:ext cx="3397250" cy="25479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9A730-473E-49C4-998A-901888567507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37428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7075" y="511175"/>
            <a:ext cx="3397250" cy="25479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9A730-473E-49C4-998A-901888567507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7075" y="511175"/>
            <a:ext cx="3397250" cy="25479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992824" y="3152679"/>
            <a:ext cx="7942579" cy="3135171"/>
          </a:xfrm>
        </p:spPr>
        <p:txBody>
          <a:bodyPr>
            <a:normAutofit/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9A730-473E-49C4-998A-901888567507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65488" y="509588"/>
            <a:ext cx="3397250" cy="25479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827" tIns="45411" rIns="90827" bIns="45411" numCol="1" anchor="t" anchorCtr="0" compatLnSpc="1">
            <a:prstTxWarp prst="textNoShape">
              <a:avLst/>
            </a:prstTxWarp>
          </a:bodyPr>
          <a:lstStyle/>
          <a:p>
            <a:pPr marL="0" lvl="1" defTabSz="909962">
              <a:defRPr/>
            </a:pPr>
            <a:r>
              <a:rPr lang="ru-RU" altLang="ru-RU" sz="1000" dirty="0">
                <a:latin typeface="Arial" pitchFamily="34" charset="0"/>
                <a:cs typeface="Arial" pitchFamily="34" charset="0"/>
              </a:rPr>
              <a:t>Слайд №</a:t>
            </a:r>
          </a:p>
          <a:p>
            <a:r>
              <a:rPr lang="ru-RU" dirty="0"/>
              <a:t>Для реализации концепции обустройства на </a:t>
            </a:r>
            <a:r>
              <a:rPr lang="ru-RU" dirty="0" err="1"/>
              <a:t>Сузунском</a:t>
            </a:r>
            <a:r>
              <a:rPr lang="ru-RU" dirty="0"/>
              <a:t> месторождении предусматривается строительство 19 кустовых площадок нефтедобывающих, </a:t>
            </a:r>
            <a:r>
              <a:rPr lang="ru-RU" dirty="0" err="1"/>
              <a:t>водонагнетательных</a:t>
            </a:r>
            <a:r>
              <a:rPr lang="ru-RU" dirty="0"/>
              <a:t>, газодобывающих и водозаборных скважин,  70 км автомобильных дорог и 179 км </a:t>
            </a:r>
            <a:r>
              <a:rPr lang="ru-RU" dirty="0" err="1"/>
              <a:t>внутрипромысловых</a:t>
            </a:r>
            <a:r>
              <a:rPr lang="ru-RU" dirty="0"/>
              <a:t> трубопроводов связывающих кусты с объектами подготовки производительностью по нефти 5.2 </a:t>
            </a:r>
            <a:r>
              <a:rPr lang="ru-RU" dirty="0" err="1"/>
              <a:t>млн.тн</a:t>
            </a:r>
            <a:r>
              <a:rPr lang="ru-RU" dirty="0"/>
              <a:t>. Товарная нефть и газ Сузунского месторождения транспортируются на Ванкорское месторождение по нефтепроводу и газопроводу протяженностью 99 и 75 км соответственно.</a:t>
            </a:r>
          </a:p>
          <a:p>
            <a:endParaRPr lang="ru-RU" altLang="ru-RU" dirty="0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7075" y="511175"/>
            <a:ext cx="3397250" cy="25479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9A730-473E-49C4-998A-901888567507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42533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7075" y="511175"/>
            <a:ext cx="3397250" cy="25479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9A730-473E-49C4-998A-901888567507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7880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7075" y="511175"/>
            <a:ext cx="3397250" cy="25479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9A730-473E-49C4-998A-901888567507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35627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7075" y="511175"/>
            <a:ext cx="3397250" cy="25479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992824" y="3228896"/>
            <a:ext cx="7942579" cy="3370003"/>
          </a:xfrm>
        </p:spPr>
        <p:txBody>
          <a:bodyPr>
            <a:noAutofit/>
          </a:bodyPr>
          <a:lstStyle/>
          <a:p>
            <a:pPr lvl="0"/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9A730-473E-49C4-998A-901888567507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44024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4DD0FC-5564-401C-A50C-5247D8C08C57}" type="slidenum">
              <a:rPr lang="ru-RU" smtClean="0"/>
              <a:pPr>
                <a:defRPr/>
              </a:pPr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08503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4DD0FC-5564-401C-A50C-5247D8C08C57}" type="slidenum">
              <a:rPr lang="ru-RU" smtClean="0"/>
              <a:pPr>
                <a:defRPr/>
              </a:pPr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21534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A45B70-8681-4038-95B4-C771F8AC4F07}" type="slidenum">
              <a:rPr lang="ru-RU" smtClean="0"/>
              <a:pPr>
                <a:defRPr/>
              </a:pPr>
              <a:t>66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433897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/>
            <a:r>
              <a:rPr lang="ru-RU" altLang="ru-RU" dirty="0" smtClean="0"/>
              <a:t>	На данном слайде представлено сравнение ставок по проекту договора 2014г. от уровня по договору 2013г.  </a:t>
            </a:r>
          </a:p>
          <a:p>
            <a:pPr algn="just"/>
            <a:r>
              <a:rPr lang="ru-RU" altLang="ru-RU" dirty="0" smtClean="0"/>
              <a:t>	Также на слайде приведено сравнение ставок без учета дополнительных затрат связанных с передачей в аренду склада соляной кислоты. </a:t>
            </a:r>
            <a:r>
              <a:rPr lang="ru-RU" altLang="ru-RU" dirty="0" smtClean="0">
                <a:solidFill>
                  <a:srgbClr val="000000"/>
                </a:solidFill>
              </a:rPr>
              <a:t>Без учета дополнительных затрат ставка приготовления 1 м³ составляет 1 221 руб./м3 без НДС, что ниже уровня 2013 года на 0,4%</a:t>
            </a:r>
          </a:p>
          <a:p>
            <a:pPr algn="just"/>
            <a:endParaRPr lang="ru-RU" altLang="ru-RU" dirty="0" smtClean="0">
              <a:solidFill>
                <a:srgbClr val="000000"/>
              </a:solidFill>
            </a:endParaRPr>
          </a:p>
          <a:p>
            <a:pPr algn="just"/>
            <a:r>
              <a:rPr lang="ru-RU" altLang="ru-RU" dirty="0" smtClean="0"/>
              <a:t>	</a:t>
            </a:r>
          </a:p>
          <a:p>
            <a:pPr algn="just"/>
            <a:endParaRPr lang="ru-RU" altLang="ru-RU" dirty="0" smtClean="0"/>
          </a:p>
          <a:p>
            <a:pPr algn="just"/>
            <a:r>
              <a:rPr lang="ru-RU" altLang="ru-RU" b="1" dirty="0" smtClean="0"/>
              <a:t>Исходя из вышеизложенного предлагается вынести следующее решение:</a:t>
            </a:r>
          </a:p>
          <a:p>
            <a:pPr algn="just"/>
            <a:r>
              <a:rPr lang="ru-RU" altLang="ru-RU" dirty="0" smtClean="0"/>
              <a:t>	Принимая во внимание снижение расценки 2014 года по результатам проведенной закупки с </a:t>
            </a:r>
            <a:r>
              <a:rPr lang="ru-RU" altLang="ru-RU" dirty="0" smtClean="0">
                <a:solidFill>
                  <a:srgbClr val="000000"/>
                </a:solidFill>
              </a:rPr>
              <a:t>ООО «ГК «ТЕХНОТЭК» (протокол закупочной комиссии ОАО «НК «Роснефть» №3 ЗК (НПУ) 24-13-02)  </a:t>
            </a:r>
            <a:r>
              <a:rPr lang="ru-RU" altLang="ru-RU" dirty="0" smtClean="0"/>
              <a:t>от уровня 2013 года, без учета дополнительных затрат возникающих в 2014 году, предлагается принять ставку подрядчика на приготовление технологической жидкости  для заключение договора на 2014 год в размере 1 683 руб./м3 без НДС. </a:t>
            </a:r>
            <a:endParaRPr lang="ru-RU" altLang="ru-RU" sz="1100" dirty="0"/>
          </a:p>
          <a:p>
            <a:endParaRPr lang="ru-RU" altLang="ru-RU" dirty="0" smtClean="0"/>
          </a:p>
        </p:txBody>
      </p:sp>
      <p:sp>
        <p:nvSpPr>
          <p:cNvPr id="17412" name="Номер слайда 3"/>
          <p:cNvSpPr txBox="1">
            <a:spLocks noGrp="1"/>
          </p:cNvSpPr>
          <p:nvPr/>
        </p:nvSpPr>
        <p:spPr bwMode="auto">
          <a:xfrm>
            <a:off x="5622595" y="6456379"/>
            <a:ext cx="4303313" cy="340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86" tIns="45793" rIns="91586" bIns="45793"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8044EBE8-2ABB-4B34-AA9E-632D0EDAB2B6}" type="slidenum">
              <a:rPr lang="ru-RU" altLang="ru-RU" i="0"/>
              <a:pPr algn="r"/>
              <a:t>67</a:t>
            </a:fld>
            <a:endParaRPr lang="ru-RU" altLang="ru-RU" i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Расчет стоимости объекта, выполняемого ресурсным способом, формируется следующим образом:</a:t>
            </a:r>
          </a:p>
          <a:p>
            <a:pPr lvl="0"/>
            <a:r>
              <a:rPr lang="ru-RU" b="1" dirty="0"/>
              <a:t>Формирование стоимости объекта ведется на основе выраженной в стандартных единицах измерения  потребности:</a:t>
            </a:r>
            <a:endParaRPr lang="ru-RU" dirty="0"/>
          </a:p>
          <a:p>
            <a:pPr lvl="1"/>
            <a:r>
              <a:rPr lang="ru-RU" dirty="0"/>
              <a:t> - В количестве материалов, изделий, конструкций</a:t>
            </a:r>
          </a:p>
          <a:p>
            <a:pPr lvl="1"/>
            <a:r>
              <a:rPr lang="ru-RU" dirty="0"/>
              <a:t>- Доставки МТР на место строительства (расстояние и способы доставки) </a:t>
            </a:r>
          </a:p>
          <a:p>
            <a:pPr lvl="1"/>
            <a:r>
              <a:rPr lang="ru-RU" dirty="0"/>
              <a:t>- Расхода энергоносителей на технологические цели;</a:t>
            </a:r>
          </a:p>
          <a:p>
            <a:pPr lvl="1"/>
            <a:r>
              <a:rPr lang="ru-RU" dirty="0"/>
              <a:t>- Времени эксплуатации строительных машин и механизмов;</a:t>
            </a:r>
          </a:p>
          <a:p>
            <a:pPr lvl="1"/>
            <a:r>
              <a:rPr lang="ru-RU" dirty="0"/>
              <a:t>- В трудовых ресурсах и времени его привлечения;</a:t>
            </a:r>
          </a:p>
          <a:p>
            <a:pPr lvl="1"/>
            <a:r>
              <a:rPr lang="ru-RU" dirty="0" smtClean="0"/>
              <a:t>- </a:t>
            </a:r>
            <a:r>
              <a:rPr lang="ru-RU" dirty="0"/>
              <a:t>Вахтовые затраты (доставка к месту работы, проживание, обеспечение СИЗ и т.д.);</a:t>
            </a:r>
          </a:p>
          <a:p>
            <a:pPr lvl="1"/>
            <a:r>
              <a:rPr lang="ru-RU" dirty="0"/>
              <a:t>накладные расходы, рентабельность.</a:t>
            </a:r>
          </a:p>
          <a:p>
            <a:pPr lvl="0"/>
            <a:r>
              <a:rPr lang="ru-RU" b="1" dirty="0"/>
              <a:t>   Стоимость данных ресурсов определяется суммированием ценовых показателей согласно норм и правил бухгалтерского учета, а также реальной рыночной стоимости каждого компонента ресурса, тем самым образуя тарифную единицу.</a:t>
            </a:r>
            <a:endParaRPr lang="ru-RU" dirty="0"/>
          </a:p>
          <a:p>
            <a:pPr lvl="0"/>
            <a:r>
              <a:rPr lang="ru-RU" b="1" dirty="0"/>
              <a:t>   Далее расценки суммируются по нормативам, необходимым ресурсам для строительства объекта. Консолидирование тарифов в соответствии с нормативами по категориям объектов определяет суммарную стоимость и лимиты затрат, необходимых для строительства объектов, формируя тем самым ресурсный метод оценки стоимости строительства.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A45B70-8681-4038-95B4-C771F8AC4F07}" type="slidenum">
              <a:rPr lang="ru-RU" smtClean="0"/>
              <a:pPr>
                <a:defRPr/>
              </a:pPr>
              <a:t>68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819558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06750" y="293688"/>
            <a:ext cx="3398838" cy="25479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967652" y="2905812"/>
            <a:ext cx="7945827" cy="3058628"/>
          </a:xfrm>
        </p:spPr>
        <p:txBody>
          <a:bodyPr/>
          <a:lstStyle/>
          <a:p>
            <a:r>
              <a:rPr lang="ru-RU" b="1" dirty="0"/>
              <a:t>Типовые условия оплаты в соответствии с договором ЗАО «</a:t>
            </a:r>
            <a:r>
              <a:rPr lang="ru-RU" b="1" dirty="0" err="1"/>
              <a:t>Ванкорнефть</a:t>
            </a:r>
            <a:r>
              <a:rPr lang="ru-RU" b="1" dirty="0"/>
              <a:t>»</a:t>
            </a:r>
            <a:endParaRPr lang="ru-RU" dirty="0"/>
          </a:p>
          <a:p>
            <a:pPr lvl="0"/>
            <a:r>
              <a:rPr lang="ru-RU" dirty="0"/>
              <a:t> </a:t>
            </a:r>
            <a:r>
              <a:rPr lang="ru-RU" dirty="0" smtClean="0"/>
              <a:t>  </a:t>
            </a:r>
            <a:r>
              <a:rPr lang="ru-RU" dirty="0"/>
              <a:t>«Заказчик» в срок не ранее 60 календарных дней, но не позднее 90 календарных дней с даты получения Заказчиком оригиналов документов, указанных в п. 5.1.16 оплачивает «Подрядчику» стоимость фактически завершенных этапов работ в соответствии с Графиком сдачи-приемки выполненных строительно-монтажных работ по законченным этапам (Приложение №6) в соответствии с положениями настоящего Раздела перечислением денежных средств с расчетного счета Заказчика на расчетный счет «Подрядчика», указанный в договоре, на основании оригиналов подписанной формы КС-3, КС-2 и счета-фактуры, передаваемых «Заказчику» в 3 экземплярах.</a:t>
            </a:r>
          </a:p>
          <a:p>
            <a:pPr lvl="0"/>
            <a:r>
              <a:rPr lang="ru-RU" dirty="0"/>
              <a:t> </a:t>
            </a:r>
            <a:r>
              <a:rPr lang="ru-RU" dirty="0" smtClean="0"/>
              <a:t>  </a:t>
            </a:r>
            <a:r>
              <a:rPr lang="ru-RU" dirty="0"/>
              <a:t>При наличии встречных однородных требований Стороны вправе произвести зачет путем оформления соответствующего Соглашения. В срок до  26 числа отчетного месяца окончания этапа, Подрядчик предоставляет Заказчику оригиналы первичных документов, подтверждающих выполнение работ. Непредставление Подрядчиком указанных документов, расценивается Сторонами как нарушение порядка приемки работ и является основанием отказа Заказчика от приемки выполненных работ и дальнейшей оплаты.</a:t>
            </a:r>
          </a:p>
          <a:p>
            <a:pPr lvl="0"/>
            <a:r>
              <a:rPr lang="ru-RU" dirty="0"/>
              <a:t>В период действия договора Стороны обязуются ежеквартально (либо по требованию одной из Сторон), по состоянию на последнее число отчетного периода, проводить сверку взаимных расчетов (требований и обязательств). Результаты сверки оформляются Актом сверки взаимных расчетов.</a:t>
            </a:r>
          </a:p>
          <a:p>
            <a:pPr lvl="0"/>
            <a:r>
              <a:rPr lang="ru-RU" dirty="0"/>
              <a:t>Непредставление или несвоевременное предоставление, а также нарушение порядка оформления оригиналов документов - штраф в размере 20 % от суммы, указанной в счете-фактуре, акте выполненных работ; Непредставление Подрядчиком акта сверки взаимных расчетов (требований и обязательств) согласно срокам или  необоснованный отказ от подписания акта сверки - неустойку в размере 10% от стоимости работ за период, в отношении которого осуществляется сверка.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A45B70-8681-4038-95B4-C771F8AC4F07}" type="slidenum">
              <a:rPr lang="ru-RU" smtClean="0"/>
              <a:pPr>
                <a:defRPr/>
              </a:pPr>
              <a:t>69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81591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7075" y="511175"/>
            <a:ext cx="3394075" cy="25463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defTabSz="909962">
              <a:defRPr/>
            </a:pPr>
            <a:r>
              <a:rPr lang="ru-RU" altLang="ru-RU" sz="1000" dirty="0">
                <a:latin typeface="Arial" pitchFamily="34" charset="0"/>
                <a:cs typeface="Arial" pitchFamily="34" charset="0"/>
              </a:rPr>
              <a:t>Слайд №</a:t>
            </a:r>
          </a:p>
          <a:p>
            <a:r>
              <a:rPr lang="ru-RU" dirty="0"/>
              <a:t>На текущий момент проведена </a:t>
            </a:r>
            <a:r>
              <a:rPr lang="ru-RU" dirty="0" err="1"/>
              <a:t>доразведка</a:t>
            </a:r>
            <a:r>
              <a:rPr lang="ru-RU" dirty="0"/>
              <a:t> северной части м/р. Проведено испытание скважины Сузунская-34, в результате чего открыта новая тектонически экранированная  залежь в северной части м/р по пласту Нх-1. Утвержден проектно-технологический документ "Дополнение к ТСР".</a:t>
            </a:r>
          </a:p>
          <a:p>
            <a:r>
              <a:rPr lang="ru-RU" dirty="0"/>
              <a:t>Разработана  проектная документация (ПД) по объектам обустройства: установка подготовки нефти (УПН), нефтепровод Сузун-</a:t>
            </a:r>
            <a:r>
              <a:rPr lang="ru-RU" dirty="0" err="1"/>
              <a:t>Ванкор</a:t>
            </a:r>
            <a:r>
              <a:rPr lang="ru-RU" dirty="0"/>
              <a:t>, инженерная подготовка первоочередных кустовых площадок и обустройство КП №№ 2, 3, 4, 7 с инженерными коммуникациями.</a:t>
            </a:r>
          </a:p>
          <a:p>
            <a:r>
              <a:rPr lang="ru-RU" dirty="0"/>
              <a:t>Обустроена кустовая площадка КП1 для решения задач в рамках ОПР на Пилоте №1. Выполнена инженерная подготовка кустовой площадки №9 с автомобильной дорогой до КП1 и мостом через р. </a:t>
            </a:r>
            <a:r>
              <a:rPr lang="ru-RU" dirty="0" err="1"/>
              <a:t>Кочо</a:t>
            </a:r>
            <a:r>
              <a:rPr lang="ru-RU" dirty="0"/>
              <a:t>. </a:t>
            </a:r>
          </a:p>
          <a:p>
            <a:r>
              <a:rPr lang="ru-RU" dirty="0"/>
              <a:t>Выполнены ПИР и ПСД по объектам: База МТР на реке Б.-</a:t>
            </a:r>
            <a:r>
              <a:rPr lang="ru-RU" dirty="0" err="1"/>
              <a:t>Хета</a:t>
            </a:r>
            <a:r>
              <a:rPr lang="ru-RU" dirty="0"/>
              <a:t> (склад ГСМ, причальная стенка, площадка для хранения МТР, жилой модульный комплекс). </a:t>
            </a:r>
          </a:p>
          <a:p>
            <a:r>
              <a:rPr lang="ru-RU" dirty="0"/>
              <a:t>Завершено строительство  первого блока ЖМК на 86 человек. </a:t>
            </a:r>
          </a:p>
          <a:p>
            <a:r>
              <a:rPr lang="ru-RU" dirty="0"/>
              <a:t>Выполняется инженерная подготовка площадки  УПН.</a:t>
            </a:r>
          </a:p>
          <a:p>
            <a:r>
              <a:rPr lang="ru-RU" dirty="0"/>
              <a:t>Выполняется строительство межпромыслового нефтепровода с Сузунского месторождения и СМР по объектам энергетики и ВПТ.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4DD0FC-5564-401C-A50C-5247D8C08C57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99129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Для принятия участия в закупке необходимо быть аккредитованным в периметре ОАО «НК «Роснефть». Срок действия аккредитации – 1 год. В случае отсутствия аккредитации в ОАО «НК «Роснефть» (оценка финансово-экономического состояния организации) формируется пакет документов для ее прохождения:</a:t>
            </a:r>
          </a:p>
          <a:p>
            <a:r>
              <a:rPr lang="ru-RU" dirty="0"/>
              <a:t>	- Баланс за последний отчётный период</a:t>
            </a:r>
          </a:p>
          <a:p>
            <a:r>
              <a:rPr lang="ru-RU" dirty="0"/>
              <a:t>	- Форма №2- «отчёт о финансовых результатах» за последний отчётный период</a:t>
            </a:r>
          </a:p>
          <a:p>
            <a:r>
              <a:rPr lang="ru-RU" dirty="0"/>
              <a:t>Для оценки финансового состояния рассчитываются следующие коэффициенты:</a:t>
            </a:r>
          </a:p>
          <a:p>
            <a:r>
              <a:rPr lang="ru-RU" dirty="0"/>
              <a:t>	- Коэффициент финансовой устойчивости</a:t>
            </a:r>
          </a:p>
          <a:p>
            <a:r>
              <a:rPr lang="ru-RU" dirty="0"/>
              <a:t>	- Коэффициент финансирования</a:t>
            </a:r>
          </a:p>
          <a:p>
            <a:r>
              <a:rPr lang="ru-RU" dirty="0"/>
              <a:t>	- Коэффициент текущей ликвидности</a:t>
            </a:r>
          </a:p>
          <a:p>
            <a:r>
              <a:rPr lang="ru-RU" dirty="0"/>
              <a:t>	- Индекс кредитоспособности Альтмана.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A45B70-8681-4038-95B4-C771F8AC4F07}" type="slidenum">
              <a:rPr lang="ru-RU" smtClean="0"/>
              <a:pPr>
                <a:defRPr/>
              </a:pPr>
              <a:t>70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301422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7075" y="511175"/>
            <a:ext cx="3394075" cy="25463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defTabSz="909962">
              <a:defRPr/>
            </a:pPr>
            <a:r>
              <a:rPr lang="ru-RU" altLang="ru-RU" sz="1000" dirty="0">
                <a:latin typeface="Arial" pitchFamily="34" charset="0"/>
                <a:cs typeface="Arial" pitchFamily="34" charset="0"/>
              </a:rPr>
              <a:t>Слайд №</a:t>
            </a:r>
          </a:p>
          <a:p>
            <a:pPr marL="0" lvl="1" defTabSz="909962">
              <a:defRPr/>
            </a:pPr>
            <a:endParaRPr lang="ru-RU" altLang="ru-RU" sz="1000" dirty="0">
              <a:latin typeface="Arial" pitchFamily="34" charset="0"/>
              <a:cs typeface="Arial" pitchFamily="34" charset="0"/>
            </a:endParaRPr>
          </a:p>
          <a:p>
            <a:r>
              <a:rPr lang="ru-RU" dirty="0"/>
              <a:t>Тагульское  месторождение  расположено  в  Туруханском районе Красноярского  края. </a:t>
            </a:r>
          </a:p>
          <a:p>
            <a:r>
              <a:rPr lang="ru-RU" dirty="0"/>
              <a:t>Запасы нефти по сумме категорий оцениваются в объеме 989 </a:t>
            </a:r>
            <a:r>
              <a:rPr lang="ru-RU" dirty="0" err="1"/>
              <a:t>млн.тн</a:t>
            </a:r>
            <a:r>
              <a:rPr lang="ru-RU" dirty="0"/>
              <a:t> (геол.) и 282 </a:t>
            </a:r>
            <a:r>
              <a:rPr lang="ru-RU" dirty="0" err="1"/>
              <a:t>млн.тн</a:t>
            </a:r>
            <a:r>
              <a:rPr lang="ru-RU" dirty="0"/>
              <a:t> - извлекаемые. </a:t>
            </a:r>
          </a:p>
          <a:p>
            <a:r>
              <a:rPr lang="ru-RU" dirty="0"/>
              <a:t>В прошлый период пробурено 10 поисково-оценочных и разведочных скважин. Определены стартовые дебиты и коэффициенты продуктивности. Доказана связанность коллекторов. Подтверждена эффективность системы ППД.</a:t>
            </a:r>
          </a:p>
          <a:p>
            <a:r>
              <a:rPr lang="ru-RU" dirty="0"/>
              <a:t>Концепцией обустройства предусматривается ввод основных объектов сбора, подготовки и  транспорта нефти в 2020 г.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4DD0FC-5564-401C-A50C-5247D8C08C57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63900" y="509588"/>
            <a:ext cx="3400425" cy="25511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994" tIns="45495" rIns="90994" bIns="45495" numCol="1" anchor="t" anchorCtr="0" compatLnSpc="1">
            <a:prstTxWarp prst="textNoShape">
              <a:avLst/>
            </a:prstTxWarp>
          </a:bodyPr>
          <a:lstStyle/>
          <a:p>
            <a:pPr marL="0" lvl="1" defTabSz="909962">
              <a:defRPr/>
            </a:pPr>
            <a:r>
              <a:rPr lang="ru-RU" altLang="ru-RU" sz="1000" dirty="0">
                <a:latin typeface="Arial" pitchFamily="34" charset="0"/>
                <a:cs typeface="Arial" pitchFamily="34" charset="0"/>
              </a:rPr>
              <a:t>Слайд №</a:t>
            </a:r>
          </a:p>
          <a:p>
            <a:pPr defTabSz="909962">
              <a:defRPr/>
            </a:pPr>
            <a:endParaRPr lang="ru-RU" dirty="0"/>
          </a:p>
          <a:p>
            <a:r>
              <a:rPr lang="ru-RU" dirty="0"/>
              <a:t>Для реализации концепции обустройства Тагульского месторождения предусматривается строительство 39 кустовых площадок нефтедобывающих, </a:t>
            </a:r>
            <a:r>
              <a:rPr lang="ru-RU" dirty="0" err="1"/>
              <a:t>водонагнетательных</a:t>
            </a:r>
            <a:r>
              <a:rPr lang="ru-RU" dirty="0"/>
              <a:t>, газодобывающих и водозаборных скважин.  132 км автомобильных дорог и 245 км </a:t>
            </a:r>
            <a:r>
              <a:rPr lang="ru-RU" dirty="0" err="1"/>
              <a:t>внутрипромысловых</a:t>
            </a:r>
            <a:r>
              <a:rPr lang="ru-RU" dirty="0"/>
              <a:t> трубопроводов связывающих кусты с объектами подготовки производительностью по нефти 4,8 </a:t>
            </a:r>
            <a:r>
              <a:rPr lang="ru-RU" dirty="0" err="1"/>
              <a:t>млн.тн</a:t>
            </a:r>
            <a:r>
              <a:rPr lang="ru-RU" dirty="0"/>
              <a:t>. Подготовку нефти до товарной кондиции  планируется осуществлять на УПН Тагульского </a:t>
            </a:r>
            <a:r>
              <a:rPr lang="ru-RU" dirty="0" err="1"/>
              <a:t>месторожденияю</a:t>
            </a:r>
            <a:r>
              <a:rPr lang="ru-RU" dirty="0"/>
              <a:t>. </a:t>
            </a:r>
          </a:p>
          <a:p>
            <a:r>
              <a:rPr lang="ru-RU" dirty="0"/>
              <a:t>Товарная нефть Тагульского месторождения транспортируются в систему АК </a:t>
            </a:r>
            <a:r>
              <a:rPr lang="ru-RU" dirty="0" err="1"/>
              <a:t>Транснефть</a:t>
            </a:r>
            <a:r>
              <a:rPr lang="ru-RU" dirty="0"/>
              <a:t> по нефтепроводу «</a:t>
            </a:r>
            <a:r>
              <a:rPr lang="ru-RU" dirty="0" err="1"/>
              <a:t>Ванкор</a:t>
            </a:r>
            <a:r>
              <a:rPr lang="ru-RU" dirty="0"/>
              <a:t> – КНПС «</a:t>
            </a:r>
            <a:r>
              <a:rPr lang="ru-RU" dirty="0" err="1"/>
              <a:t>Пурпе</a:t>
            </a:r>
            <a:r>
              <a:rPr lang="ru-RU" dirty="0"/>
              <a:t>». Товарный газ транспортируется на Ванкорское месторождение по газопроводу протяженностью 65 км. </a:t>
            </a:r>
          </a:p>
          <a:p>
            <a:r>
              <a:rPr lang="ru-RU" dirty="0"/>
              <a:t>Электроснабжение от единого </a:t>
            </a:r>
            <a:r>
              <a:rPr lang="ru-RU" dirty="0" err="1"/>
              <a:t>энергоцентра</a:t>
            </a:r>
            <a:r>
              <a:rPr lang="ru-RU" dirty="0"/>
              <a:t>  (ГТЭС 150 МВт), размещаемого на </a:t>
            </a:r>
            <a:r>
              <a:rPr lang="ru-RU" dirty="0" err="1"/>
              <a:t>Ванкорском</a:t>
            </a:r>
            <a:r>
              <a:rPr lang="ru-RU" dirty="0"/>
              <a:t> месторождении по ВЛ 110кВт протяженностью 72 км.</a:t>
            </a:r>
          </a:p>
          <a:p>
            <a:r>
              <a:rPr lang="ru-RU" dirty="0"/>
              <a:t> </a:t>
            </a:r>
          </a:p>
          <a:p>
            <a:pPr defTabSz="909962">
              <a:defRPr/>
            </a:pPr>
            <a:endParaRPr lang="ru-RU" dirty="0"/>
          </a:p>
          <a:p>
            <a:endParaRPr lang="ru-RU" altLang="ru-RU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Relationship Id="rId5" Type="http://schemas.openxmlformats.org/officeDocument/2006/relationships/image" Target="../media/image7.gif"/><Relationship Id="rId4" Type="http://schemas.openxmlformats.org/officeDocument/2006/relationships/image" Target="../media/image8.jpeg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98425"/>
            <a:ext cx="8820150" cy="633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524625"/>
            <a:ext cx="8496300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686800" y="6453188"/>
            <a:ext cx="277813" cy="2682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" tIns="45720" rIns="1800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fld id="{FDBC2CE9-8FCA-41B0-89BC-6C5E7663BC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526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79023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3833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56073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97560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6648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67297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15125" y="188916"/>
            <a:ext cx="2178051" cy="5976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79391" y="188916"/>
            <a:ext cx="6383337" cy="5976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90274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98425"/>
            <a:ext cx="8820150" cy="633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524625"/>
            <a:ext cx="8496300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686800" y="6453188"/>
            <a:ext cx="277813" cy="2682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" tIns="45720" rIns="1800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fld id="{FDBC2CE9-8FCA-41B0-89BC-6C5E7663BC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52685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15811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53256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595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13303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391" y="1196978"/>
            <a:ext cx="4279900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11692" y="1196978"/>
            <a:ext cx="4281487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97428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49215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8035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73065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42851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62659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05209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15125" y="188916"/>
            <a:ext cx="2178051" cy="5976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79391" y="188916"/>
            <a:ext cx="6383337" cy="5976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95740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98425"/>
            <a:ext cx="8820150" cy="633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524625"/>
            <a:ext cx="8496300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686800" y="6453188"/>
            <a:ext cx="277813" cy="2682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" tIns="45720" rIns="1800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fld id="{FDBC2CE9-8FCA-41B0-89BC-6C5E7663BC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52685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98425"/>
            <a:ext cx="8820150" cy="633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524625"/>
            <a:ext cx="8496300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686800" y="6453188"/>
            <a:ext cx="277813" cy="2682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" tIns="45720" rIns="1800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fld id="{FDBC2CE9-8FCA-41B0-89BC-6C5E7663BCC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941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98425"/>
            <a:ext cx="8820150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524625"/>
            <a:ext cx="8496300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686800" y="6453188"/>
            <a:ext cx="277813" cy="26828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18000" tIns="45720" rIns="1800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fld id="{F11D668A-AE35-44A9-988F-7B33DC054E9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74494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67208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7582437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70443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20574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80641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362346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1471872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9973774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90326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948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61548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6902" y="1237657"/>
            <a:ext cx="8230197" cy="4888666"/>
          </a:xfrm>
          <a:prstGeom prst="rect">
            <a:avLst/>
          </a:prstGeom>
        </p:spPr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804025" y="6453188"/>
            <a:ext cx="2133600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8233BB9-4A9C-4E3D-B6F9-C157D99263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75720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98425"/>
            <a:ext cx="8820150" cy="633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524625"/>
            <a:ext cx="8496300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686800" y="6453188"/>
            <a:ext cx="277813" cy="2682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" tIns="45720" rIns="1800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fld id="{FDBC2CE9-8FCA-41B0-89BC-6C5E7663BCC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40334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05511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2217600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93465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56192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82777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112109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274773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527940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5226049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51626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16235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98425"/>
            <a:ext cx="8820150" cy="633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524625"/>
            <a:ext cx="8496300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686800" y="6453188"/>
            <a:ext cx="277813" cy="2682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" tIns="45720" rIns="1800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fld id="{FDBC2CE9-8FCA-41B0-89BC-6C5E7663BCC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88684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76625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2116391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93553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89767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58488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812311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046737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0041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326411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19420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39215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98425"/>
            <a:ext cx="8820150" cy="633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524625"/>
            <a:ext cx="8496300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686800" y="6453188"/>
            <a:ext cx="277813" cy="2682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" tIns="45720" rIns="1800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fld id="{FDBC2CE9-8FCA-41B0-89BC-6C5E7663BCC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21714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82142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3108584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3553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98953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66235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38292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16198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8184963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187738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61529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96363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98425"/>
            <a:ext cx="8820150" cy="633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524625"/>
            <a:ext cx="8496300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686800" y="6453188"/>
            <a:ext cx="277813" cy="2682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" tIns="45720" rIns="1800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fld id="{FDBC2CE9-8FCA-41B0-89BC-6C5E7663BCC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84863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98959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2727731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09445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78151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2599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18172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667283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8764124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8569699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764741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86612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63544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09441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675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391" y="1196978"/>
            <a:ext cx="4279900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11692" y="1196978"/>
            <a:ext cx="4281487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50071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273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21317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41432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43189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10834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14430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07799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15125" y="188916"/>
            <a:ext cx="2178051" cy="5976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79391" y="188916"/>
            <a:ext cx="6383337" cy="5976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38292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65715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0977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13156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391" y="1196978"/>
            <a:ext cx="4279900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11692" y="1196978"/>
            <a:ext cx="4281487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4127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6010504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27167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2345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10711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15167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31116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57859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15125" y="188916"/>
            <a:ext cx="2178051" cy="5976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79391" y="188916"/>
            <a:ext cx="6383337" cy="5976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03879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98425"/>
            <a:ext cx="8820150" cy="633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524625"/>
            <a:ext cx="8496300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47750" y="332657"/>
            <a:ext cx="7772400" cy="504055"/>
          </a:xfr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lang="ru-RU" sz="1600" b="1" kern="0" noProof="0" dirty="0" smtClean="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ru-RU" noProof="0" dirty="0" smtClean="0"/>
              <a:t>Образец заголовка</a:t>
            </a:r>
          </a:p>
        </p:txBody>
      </p:sp>
      <p:pic>
        <p:nvPicPr>
          <p:cNvPr id="7" name="Picture 27" descr="D:\WORK\Картинки\Здание\Вид Института\DSC04934.JPG"/>
          <p:cNvPicPr>
            <a:picLocks noChangeAspect="1" noChangeArrowheads="1"/>
          </p:cNvPicPr>
          <p:nvPr userDrawn="1"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1824264" y="1484784"/>
            <a:ext cx="4914545" cy="32763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CC990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1" name="Прямоугольник 10"/>
          <p:cNvSpPr/>
          <p:nvPr userDrawn="1"/>
        </p:nvSpPr>
        <p:spPr>
          <a:xfrm>
            <a:off x="107504" y="0"/>
            <a:ext cx="864096" cy="764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grpSp>
        <p:nvGrpSpPr>
          <p:cNvPr id="12" name="Group 36"/>
          <p:cNvGrpSpPr>
            <a:grpSpLocks/>
          </p:cNvGrpSpPr>
          <p:nvPr userDrawn="1"/>
        </p:nvGrpSpPr>
        <p:grpSpPr bwMode="auto">
          <a:xfrm>
            <a:off x="107504" y="23784"/>
            <a:ext cx="2189162" cy="333375"/>
            <a:chOff x="11" y="4109"/>
            <a:chExt cx="1409" cy="215"/>
          </a:xfrm>
        </p:grpSpPr>
        <p:sp>
          <p:nvSpPr>
            <p:cNvPr id="13" name="Freeform 37"/>
            <p:cNvSpPr>
              <a:spLocks noEditPoints="1"/>
            </p:cNvSpPr>
            <p:nvPr userDrawn="1"/>
          </p:nvSpPr>
          <p:spPr bwMode="auto">
            <a:xfrm>
              <a:off x="236" y="4206"/>
              <a:ext cx="1184" cy="87"/>
            </a:xfrm>
            <a:custGeom>
              <a:avLst/>
              <a:gdLst>
                <a:gd name="T0" fmla="*/ 27 w 1737"/>
                <a:gd name="T1" fmla="*/ 27 h 128"/>
                <a:gd name="T2" fmla="*/ 0 w 1737"/>
                <a:gd name="T3" fmla="*/ 11 h 128"/>
                <a:gd name="T4" fmla="*/ 155 w 1737"/>
                <a:gd name="T5" fmla="*/ 70 h 128"/>
                <a:gd name="T6" fmla="*/ 179 w 1737"/>
                <a:gd name="T7" fmla="*/ 7 h 128"/>
                <a:gd name="T8" fmla="*/ 106 w 1737"/>
                <a:gd name="T9" fmla="*/ 64 h 128"/>
                <a:gd name="T10" fmla="*/ 82 w 1737"/>
                <a:gd name="T11" fmla="*/ 126 h 128"/>
                <a:gd name="T12" fmla="*/ 228 w 1737"/>
                <a:gd name="T13" fmla="*/ 27 h 128"/>
                <a:gd name="T14" fmla="*/ 300 w 1737"/>
                <a:gd name="T15" fmla="*/ 11 h 128"/>
                <a:gd name="T16" fmla="*/ 318 w 1737"/>
                <a:gd name="T17" fmla="*/ 123 h 128"/>
                <a:gd name="T18" fmla="*/ 372 w 1737"/>
                <a:gd name="T19" fmla="*/ 30 h 128"/>
                <a:gd name="T20" fmla="*/ 352 w 1737"/>
                <a:gd name="T21" fmla="*/ 81 h 128"/>
                <a:gd name="T22" fmla="*/ 360 w 1737"/>
                <a:gd name="T23" fmla="*/ 7 h 128"/>
                <a:gd name="T24" fmla="*/ 514 w 1737"/>
                <a:gd name="T25" fmla="*/ 22 h 128"/>
                <a:gd name="T26" fmla="*/ 447 w 1737"/>
                <a:gd name="T27" fmla="*/ 73 h 128"/>
                <a:gd name="T28" fmla="*/ 472 w 1737"/>
                <a:gd name="T29" fmla="*/ 110 h 128"/>
                <a:gd name="T30" fmla="*/ 586 w 1737"/>
                <a:gd name="T31" fmla="*/ 126 h 128"/>
                <a:gd name="T32" fmla="*/ 615 w 1737"/>
                <a:gd name="T33" fmla="*/ 57 h 128"/>
                <a:gd name="T34" fmla="*/ 569 w 1737"/>
                <a:gd name="T35" fmla="*/ 26 h 128"/>
                <a:gd name="T36" fmla="*/ 569 w 1737"/>
                <a:gd name="T37" fmla="*/ 56 h 128"/>
                <a:gd name="T38" fmla="*/ 597 w 1737"/>
                <a:gd name="T39" fmla="*/ 103 h 128"/>
                <a:gd name="T40" fmla="*/ 749 w 1737"/>
                <a:gd name="T41" fmla="*/ 60 h 128"/>
                <a:gd name="T42" fmla="*/ 692 w 1737"/>
                <a:gd name="T43" fmla="*/ 128 h 128"/>
                <a:gd name="T44" fmla="*/ 714 w 1737"/>
                <a:gd name="T45" fmla="*/ 98 h 128"/>
                <a:gd name="T46" fmla="*/ 847 w 1737"/>
                <a:gd name="T47" fmla="*/ 102 h 128"/>
                <a:gd name="T48" fmla="*/ 845 w 1737"/>
                <a:gd name="T49" fmla="*/ 30 h 128"/>
                <a:gd name="T50" fmla="*/ 778 w 1737"/>
                <a:gd name="T51" fmla="*/ 20 h 128"/>
                <a:gd name="T52" fmla="*/ 853 w 1737"/>
                <a:gd name="T53" fmla="*/ 104 h 128"/>
                <a:gd name="T54" fmla="*/ 965 w 1737"/>
                <a:gd name="T55" fmla="*/ 27 h 128"/>
                <a:gd name="T56" fmla="*/ 863 w 1737"/>
                <a:gd name="T57" fmla="*/ 24 h 128"/>
                <a:gd name="T58" fmla="*/ 1077 w 1737"/>
                <a:gd name="T59" fmla="*/ 60 h 128"/>
                <a:gd name="T60" fmla="*/ 1020 w 1737"/>
                <a:gd name="T61" fmla="*/ 128 h 128"/>
                <a:gd name="T62" fmla="*/ 1041 w 1737"/>
                <a:gd name="T63" fmla="*/ 98 h 128"/>
                <a:gd name="T64" fmla="*/ 1114 w 1737"/>
                <a:gd name="T65" fmla="*/ 123 h 128"/>
                <a:gd name="T66" fmla="*/ 1091 w 1737"/>
                <a:gd name="T67" fmla="*/ 126 h 128"/>
                <a:gd name="T68" fmla="*/ 1147 w 1737"/>
                <a:gd name="T69" fmla="*/ 61 h 128"/>
                <a:gd name="T70" fmla="*/ 1118 w 1737"/>
                <a:gd name="T71" fmla="*/ 60 h 128"/>
                <a:gd name="T72" fmla="*/ 1277 w 1737"/>
                <a:gd name="T73" fmla="*/ 123 h 128"/>
                <a:gd name="T74" fmla="*/ 1281 w 1737"/>
                <a:gd name="T75" fmla="*/ 7 h 128"/>
                <a:gd name="T76" fmla="*/ 1205 w 1737"/>
                <a:gd name="T77" fmla="*/ 7 h 128"/>
                <a:gd name="T78" fmla="*/ 1228 w 1737"/>
                <a:gd name="T79" fmla="*/ 73 h 128"/>
                <a:gd name="T80" fmla="*/ 1399 w 1737"/>
                <a:gd name="T81" fmla="*/ 111 h 128"/>
                <a:gd name="T82" fmla="*/ 1388 w 1737"/>
                <a:gd name="T83" fmla="*/ 57 h 128"/>
                <a:gd name="T84" fmla="*/ 1399 w 1737"/>
                <a:gd name="T85" fmla="*/ 11 h 128"/>
                <a:gd name="T86" fmla="*/ 1483 w 1737"/>
                <a:gd name="T87" fmla="*/ 108 h 128"/>
                <a:gd name="T88" fmla="*/ 1480 w 1737"/>
                <a:gd name="T89" fmla="*/ 0 h 128"/>
                <a:gd name="T90" fmla="*/ 1419 w 1737"/>
                <a:gd name="T91" fmla="*/ 99 h 128"/>
                <a:gd name="T92" fmla="*/ 1439 w 1737"/>
                <a:gd name="T93" fmla="*/ 85 h 128"/>
                <a:gd name="T94" fmla="*/ 1500 w 1737"/>
                <a:gd name="T95" fmla="*/ 42 h 128"/>
                <a:gd name="T96" fmla="*/ 1575 w 1737"/>
                <a:gd name="T97" fmla="*/ 126 h 128"/>
                <a:gd name="T98" fmla="*/ 1639 w 1737"/>
                <a:gd name="T99" fmla="*/ 12 h 128"/>
                <a:gd name="T100" fmla="*/ 1572 w 1737"/>
                <a:gd name="T101" fmla="*/ 27 h 128"/>
                <a:gd name="T102" fmla="*/ 1723 w 1737"/>
                <a:gd name="T103" fmla="*/ 118 h 128"/>
                <a:gd name="T104" fmla="*/ 1675 w 1737"/>
                <a:gd name="T105" fmla="*/ 7 h 128"/>
                <a:gd name="T106" fmla="*/ 1708 w 1737"/>
                <a:gd name="T107" fmla="*/ 89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37" h="128">
                  <a:moveTo>
                    <a:pt x="0" y="11"/>
                  </a:moveTo>
                  <a:lnTo>
                    <a:pt x="0" y="123"/>
                  </a:lnTo>
                  <a:cubicBezTo>
                    <a:pt x="0" y="124"/>
                    <a:pt x="0" y="126"/>
                    <a:pt x="4" y="126"/>
                  </a:cubicBezTo>
                  <a:lnTo>
                    <a:pt x="24" y="126"/>
                  </a:lnTo>
                  <a:cubicBezTo>
                    <a:pt x="27" y="126"/>
                    <a:pt x="27" y="124"/>
                    <a:pt x="27" y="123"/>
                  </a:cubicBezTo>
                  <a:lnTo>
                    <a:pt x="27" y="27"/>
                  </a:lnTo>
                  <a:lnTo>
                    <a:pt x="67" y="27"/>
                  </a:lnTo>
                  <a:cubicBezTo>
                    <a:pt x="71" y="27"/>
                    <a:pt x="71" y="24"/>
                    <a:pt x="71" y="22"/>
                  </a:cubicBezTo>
                  <a:lnTo>
                    <a:pt x="71" y="11"/>
                  </a:lnTo>
                  <a:cubicBezTo>
                    <a:pt x="71" y="8"/>
                    <a:pt x="69" y="7"/>
                    <a:pt x="67" y="7"/>
                  </a:cubicBezTo>
                  <a:lnTo>
                    <a:pt x="4" y="7"/>
                  </a:lnTo>
                  <a:cubicBezTo>
                    <a:pt x="0" y="7"/>
                    <a:pt x="0" y="10"/>
                    <a:pt x="0" y="11"/>
                  </a:cubicBezTo>
                  <a:close/>
                  <a:moveTo>
                    <a:pt x="109" y="126"/>
                  </a:moveTo>
                  <a:cubicBezTo>
                    <a:pt x="111" y="126"/>
                    <a:pt x="112" y="126"/>
                    <a:pt x="114" y="124"/>
                  </a:cubicBezTo>
                  <a:lnTo>
                    <a:pt x="144" y="65"/>
                  </a:lnTo>
                  <a:cubicBezTo>
                    <a:pt x="148" y="56"/>
                    <a:pt x="154" y="43"/>
                    <a:pt x="158" y="30"/>
                  </a:cubicBezTo>
                  <a:lnTo>
                    <a:pt x="159" y="30"/>
                  </a:lnTo>
                  <a:cubicBezTo>
                    <a:pt x="156" y="47"/>
                    <a:pt x="155" y="58"/>
                    <a:pt x="155" y="70"/>
                  </a:cubicBezTo>
                  <a:lnTo>
                    <a:pt x="155" y="123"/>
                  </a:lnTo>
                  <a:cubicBezTo>
                    <a:pt x="155" y="125"/>
                    <a:pt x="157" y="126"/>
                    <a:pt x="159" y="126"/>
                  </a:cubicBezTo>
                  <a:lnTo>
                    <a:pt x="179" y="126"/>
                  </a:lnTo>
                  <a:cubicBezTo>
                    <a:pt x="182" y="126"/>
                    <a:pt x="182" y="125"/>
                    <a:pt x="183" y="123"/>
                  </a:cubicBezTo>
                  <a:lnTo>
                    <a:pt x="183" y="11"/>
                  </a:lnTo>
                  <a:cubicBezTo>
                    <a:pt x="183" y="9"/>
                    <a:pt x="182" y="7"/>
                    <a:pt x="179" y="7"/>
                  </a:cubicBezTo>
                  <a:lnTo>
                    <a:pt x="153" y="7"/>
                  </a:lnTo>
                  <a:cubicBezTo>
                    <a:pt x="151" y="7"/>
                    <a:pt x="150" y="9"/>
                    <a:pt x="149" y="10"/>
                  </a:cubicBezTo>
                  <a:lnTo>
                    <a:pt x="118" y="69"/>
                  </a:lnTo>
                  <a:cubicBezTo>
                    <a:pt x="114" y="78"/>
                    <a:pt x="107" y="93"/>
                    <a:pt x="103" y="104"/>
                  </a:cubicBezTo>
                  <a:lnTo>
                    <a:pt x="103" y="104"/>
                  </a:lnTo>
                  <a:cubicBezTo>
                    <a:pt x="104" y="99"/>
                    <a:pt x="106" y="85"/>
                    <a:pt x="106" y="64"/>
                  </a:cubicBezTo>
                  <a:lnTo>
                    <a:pt x="106" y="11"/>
                  </a:lnTo>
                  <a:cubicBezTo>
                    <a:pt x="106" y="9"/>
                    <a:pt x="106" y="7"/>
                    <a:pt x="103" y="7"/>
                  </a:cubicBezTo>
                  <a:lnTo>
                    <a:pt x="83" y="7"/>
                  </a:lnTo>
                  <a:cubicBezTo>
                    <a:pt x="80" y="7"/>
                    <a:pt x="79" y="8"/>
                    <a:pt x="79" y="11"/>
                  </a:cubicBezTo>
                  <a:lnTo>
                    <a:pt x="79" y="123"/>
                  </a:lnTo>
                  <a:cubicBezTo>
                    <a:pt x="79" y="125"/>
                    <a:pt x="79" y="126"/>
                    <a:pt x="82" y="126"/>
                  </a:cubicBezTo>
                  <a:lnTo>
                    <a:pt x="109" y="126"/>
                  </a:lnTo>
                  <a:close/>
                  <a:moveTo>
                    <a:pt x="201" y="123"/>
                  </a:moveTo>
                  <a:cubicBezTo>
                    <a:pt x="201" y="125"/>
                    <a:pt x="202" y="126"/>
                    <a:pt x="205" y="126"/>
                  </a:cubicBezTo>
                  <a:lnTo>
                    <a:pt x="225" y="126"/>
                  </a:lnTo>
                  <a:cubicBezTo>
                    <a:pt x="228" y="126"/>
                    <a:pt x="228" y="125"/>
                    <a:pt x="228" y="123"/>
                  </a:cubicBezTo>
                  <a:lnTo>
                    <a:pt x="228" y="27"/>
                  </a:lnTo>
                  <a:lnTo>
                    <a:pt x="273" y="27"/>
                  </a:lnTo>
                  <a:lnTo>
                    <a:pt x="272" y="123"/>
                  </a:lnTo>
                  <a:cubicBezTo>
                    <a:pt x="272" y="125"/>
                    <a:pt x="273" y="126"/>
                    <a:pt x="276" y="126"/>
                  </a:cubicBezTo>
                  <a:lnTo>
                    <a:pt x="296" y="126"/>
                  </a:lnTo>
                  <a:cubicBezTo>
                    <a:pt x="299" y="126"/>
                    <a:pt x="299" y="125"/>
                    <a:pt x="299" y="123"/>
                  </a:cubicBezTo>
                  <a:lnTo>
                    <a:pt x="300" y="11"/>
                  </a:lnTo>
                  <a:cubicBezTo>
                    <a:pt x="300" y="9"/>
                    <a:pt x="299" y="7"/>
                    <a:pt x="296" y="7"/>
                  </a:cubicBezTo>
                  <a:lnTo>
                    <a:pt x="205" y="7"/>
                  </a:lnTo>
                  <a:cubicBezTo>
                    <a:pt x="202" y="7"/>
                    <a:pt x="201" y="8"/>
                    <a:pt x="201" y="11"/>
                  </a:cubicBezTo>
                  <a:lnTo>
                    <a:pt x="201" y="123"/>
                  </a:lnTo>
                  <a:close/>
                  <a:moveTo>
                    <a:pt x="318" y="11"/>
                  </a:moveTo>
                  <a:lnTo>
                    <a:pt x="318" y="123"/>
                  </a:lnTo>
                  <a:cubicBezTo>
                    <a:pt x="318" y="125"/>
                    <a:pt x="319" y="126"/>
                    <a:pt x="322" y="126"/>
                  </a:cubicBezTo>
                  <a:lnTo>
                    <a:pt x="342" y="126"/>
                  </a:lnTo>
                  <a:cubicBezTo>
                    <a:pt x="345" y="126"/>
                    <a:pt x="345" y="125"/>
                    <a:pt x="345" y="123"/>
                  </a:cubicBezTo>
                  <a:lnTo>
                    <a:pt x="345" y="26"/>
                  </a:lnTo>
                  <a:lnTo>
                    <a:pt x="355" y="26"/>
                  </a:lnTo>
                  <a:cubicBezTo>
                    <a:pt x="359" y="26"/>
                    <a:pt x="367" y="26"/>
                    <a:pt x="372" y="30"/>
                  </a:cubicBezTo>
                  <a:cubicBezTo>
                    <a:pt x="377" y="34"/>
                    <a:pt x="378" y="41"/>
                    <a:pt x="378" y="45"/>
                  </a:cubicBezTo>
                  <a:cubicBezTo>
                    <a:pt x="379" y="51"/>
                    <a:pt x="378" y="57"/>
                    <a:pt x="372" y="62"/>
                  </a:cubicBezTo>
                  <a:cubicBezTo>
                    <a:pt x="369" y="64"/>
                    <a:pt x="364" y="66"/>
                    <a:pt x="359" y="66"/>
                  </a:cubicBezTo>
                  <a:lnTo>
                    <a:pt x="356" y="66"/>
                  </a:lnTo>
                  <a:cubicBezTo>
                    <a:pt x="353" y="66"/>
                    <a:pt x="352" y="67"/>
                    <a:pt x="352" y="69"/>
                  </a:cubicBezTo>
                  <a:lnTo>
                    <a:pt x="352" y="81"/>
                  </a:lnTo>
                  <a:cubicBezTo>
                    <a:pt x="352" y="83"/>
                    <a:pt x="353" y="84"/>
                    <a:pt x="356" y="84"/>
                  </a:cubicBezTo>
                  <a:lnTo>
                    <a:pt x="363" y="84"/>
                  </a:lnTo>
                  <a:cubicBezTo>
                    <a:pt x="371" y="84"/>
                    <a:pt x="382" y="83"/>
                    <a:pt x="392" y="76"/>
                  </a:cubicBezTo>
                  <a:cubicBezTo>
                    <a:pt x="403" y="69"/>
                    <a:pt x="408" y="58"/>
                    <a:pt x="407" y="43"/>
                  </a:cubicBezTo>
                  <a:cubicBezTo>
                    <a:pt x="407" y="35"/>
                    <a:pt x="405" y="25"/>
                    <a:pt x="395" y="17"/>
                  </a:cubicBezTo>
                  <a:cubicBezTo>
                    <a:pt x="385" y="9"/>
                    <a:pt x="371" y="7"/>
                    <a:pt x="360" y="7"/>
                  </a:cubicBezTo>
                  <a:lnTo>
                    <a:pt x="322" y="7"/>
                  </a:lnTo>
                  <a:cubicBezTo>
                    <a:pt x="318" y="7"/>
                    <a:pt x="318" y="9"/>
                    <a:pt x="318" y="11"/>
                  </a:cubicBezTo>
                  <a:close/>
                  <a:moveTo>
                    <a:pt x="471" y="128"/>
                  </a:moveTo>
                  <a:cubicBezTo>
                    <a:pt x="484" y="128"/>
                    <a:pt x="499" y="126"/>
                    <a:pt x="512" y="113"/>
                  </a:cubicBezTo>
                  <a:cubicBezTo>
                    <a:pt x="521" y="104"/>
                    <a:pt x="530" y="88"/>
                    <a:pt x="528" y="60"/>
                  </a:cubicBezTo>
                  <a:cubicBezTo>
                    <a:pt x="527" y="49"/>
                    <a:pt x="525" y="34"/>
                    <a:pt x="514" y="22"/>
                  </a:cubicBezTo>
                  <a:cubicBezTo>
                    <a:pt x="504" y="9"/>
                    <a:pt x="490" y="6"/>
                    <a:pt x="475" y="6"/>
                  </a:cubicBezTo>
                  <a:cubicBezTo>
                    <a:pt x="459" y="6"/>
                    <a:pt x="446" y="10"/>
                    <a:pt x="435" y="20"/>
                  </a:cubicBezTo>
                  <a:cubicBezTo>
                    <a:pt x="419" y="36"/>
                    <a:pt x="417" y="57"/>
                    <a:pt x="418" y="75"/>
                  </a:cubicBezTo>
                  <a:cubicBezTo>
                    <a:pt x="419" y="89"/>
                    <a:pt x="422" y="104"/>
                    <a:pt x="434" y="116"/>
                  </a:cubicBezTo>
                  <a:cubicBezTo>
                    <a:pt x="446" y="126"/>
                    <a:pt x="459" y="128"/>
                    <a:pt x="471" y="128"/>
                  </a:cubicBezTo>
                  <a:close/>
                  <a:moveTo>
                    <a:pt x="447" y="73"/>
                  </a:moveTo>
                  <a:cubicBezTo>
                    <a:pt x="446" y="65"/>
                    <a:pt x="446" y="44"/>
                    <a:pt x="455" y="33"/>
                  </a:cubicBezTo>
                  <a:cubicBezTo>
                    <a:pt x="460" y="27"/>
                    <a:pt x="465" y="24"/>
                    <a:pt x="474" y="24"/>
                  </a:cubicBezTo>
                  <a:cubicBezTo>
                    <a:pt x="481" y="24"/>
                    <a:pt x="486" y="26"/>
                    <a:pt x="491" y="32"/>
                  </a:cubicBezTo>
                  <a:cubicBezTo>
                    <a:pt x="498" y="41"/>
                    <a:pt x="499" y="56"/>
                    <a:pt x="499" y="62"/>
                  </a:cubicBezTo>
                  <a:cubicBezTo>
                    <a:pt x="499" y="68"/>
                    <a:pt x="500" y="86"/>
                    <a:pt x="493" y="98"/>
                  </a:cubicBezTo>
                  <a:cubicBezTo>
                    <a:pt x="487" y="108"/>
                    <a:pt x="478" y="110"/>
                    <a:pt x="472" y="110"/>
                  </a:cubicBezTo>
                  <a:cubicBezTo>
                    <a:pt x="463" y="110"/>
                    <a:pt x="457" y="106"/>
                    <a:pt x="453" y="100"/>
                  </a:cubicBezTo>
                  <a:cubicBezTo>
                    <a:pt x="451" y="96"/>
                    <a:pt x="448" y="88"/>
                    <a:pt x="447" y="73"/>
                  </a:cubicBezTo>
                  <a:close/>
                  <a:moveTo>
                    <a:pt x="542" y="11"/>
                  </a:moveTo>
                  <a:lnTo>
                    <a:pt x="542" y="123"/>
                  </a:lnTo>
                  <a:cubicBezTo>
                    <a:pt x="542" y="126"/>
                    <a:pt x="545" y="126"/>
                    <a:pt x="546" y="126"/>
                  </a:cubicBezTo>
                  <a:lnTo>
                    <a:pt x="586" y="126"/>
                  </a:lnTo>
                  <a:cubicBezTo>
                    <a:pt x="598" y="126"/>
                    <a:pt x="610" y="123"/>
                    <a:pt x="618" y="117"/>
                  </a:cubicBezTo>
                  <a:cubicBezTo>
                    <a:pt x="627" y="111"/>
                    <a:pt x="631" y="102"/>
                    <a:pt x="630" y="92"/>
                  </a:cubicBezTo>
                  <a:cubicBezTo>
                    <a:pt x="629" y="80"/>
                    <a:pt x="623" y="73"/>
                    <a:pt x="617" y="69"/>
                  </a:cubicBezTo>
                  <a:cubicBezTo>
                    <a:pt x="612" y="66"/>
                    <a:pt x="606" y="64"/>
                    <a:pt x="601" y="63"/>
                  </a:cubicBezTo>
                  <a:lnTo>
                    <a:pt x="601" y="63"/>
                  </a:lnTo>
                  <a:cubicBezTo>
                    <a:pt x="606" y="62"/>
                    <a:pt x="611" y="60"/>
                    <a:pt x="615" y="57"/>
                  </a:cubicBezTo>
                  <a:cubicBezTo>
                    <a:pt x="623" y="51"/>
                    <a:pt x="626" y="44"/>
                    <a:pt x="626" y="35"/>
                  </a:cubicBezTo>
                  <a:cubicBezTo>
                    <a:pt x="625" y="26"/>
                    <a:pt x="621" y="19"/>
                    <a:pt x="615" y="15"/>
                  </a:cubicBezTo>
                  <a:cubicBezTo>
                    <a:pt x="606" y="8"/>
                    <a:pt x="592" y="7"/>
                    <a:pt x="588" y="7"/>
                  </a:cubicBezTo>
                  <a:lnTo>
                    <a:pt x="546" y="7"/>
                  </a:lnTo>
                  <a:cubicBezTo>
                    <a:pt x="543" y="7"/>
                    <a:pt x="543" y="8"/>
                    <a:pt x="542" y="11"/>
                  </a:cubicBezTo>
                  <a:close/>
                  <a:moveTo>
                    <a:pt x="569" y="26"/>
                  </a:moveTo>
                  <a:lnTo>
                    <a:pt x="579" y="26"/>
                  </a:lnTo>
                  <a:cubicBezTo>
                    <a:pt x="583" y="26"/>
                    <a:pt x="588" y="26"/>
                    <a:pt x="591" y="28"/>
                  </a:cubicBezTo>
                  <a:cubicBezTo>
                    <a:pt x="593" y="30"/>
                    <a:pt x="596" y="33"/>
                    <a:pt x="597" y="39"/>
                  </a:cubicBezTo>
                  <a:cubicBezTo>
                    <a:pt x="597" y="43"/>
                    <a:pt x="596" y="47"/>
                    <a:pt x="594" y="50"/>
                  </a:cubicBezTo>
                  <a:cubicBezTo>
                    <a:pt x="592" y="52"/>
                    <a:pt x="588" y="56"/>
                    <a:pt x="579" y="56"/>
                  </a:cubicBezTo>
                  <a:lnTo>
                    <a:pt x="569" y="56"/>
                  </a:lnTo>
                  <a:lnTo>
                    <a:pt x="569" y="26"/>
                  </a:lnTo>
                  <a:close/>
                  <a:moveTo>
                    <a:pt x="569" y="73"/>
                  </a:moveTo>
                  <a:lnTo>
                    <a:pt x="579" y="73"/>
                  </a:lnTo>
                  <a:cubicBezTo>
                    <a:pt x="585" y="73"/>
                    <a:pt x="591" y="74"/>
                    <a:pt x="595" y="77"/>
                  </a:cubicBezTo>
                  <a:cubicBezTo>
                    <a:pt x="598" y="79"/>
                    <a:pt x="601" y="83"/>
                    <a:pt x="601" y="90"/>
                  </a:cubicBezTo>
                  <a:cubicBezTo>
                    <a:pt x="601" y="94"/>
                    <a:pt x="601" y="99"/>
                    <a:pt x="597" y="103"/>
                  </a:cubicBezTo>
                  <a:cubicBezTo>
                    <a:pt x="592" y="108"/>
                    <a:pt x="584" y="108"/>
                    <a:pt x="580" y="108"/>
                  </a:cubicBezTo>
                  <a:lnTo>
                    <a:pt x="569" y="108"/>
                  </a:lnTo>
                  <a:lnTo>
                    <a:pt x="569" y="73"/>
                  </a:lnTo>
                  <a:close/>
                  <a:moveTo>
                    <a:pt x="692" y="128"/>
                  </a:moveTo>
                  <a:cubicBezTo>
                    <a:pt x="705" y="128"/>
                    <a:pt x="721" y="126"/>
                    <a:pt x="733" y="113"/>
                  </a:cubicBezTo>
                  <a:cubicBezTo>
                    <a:pt x="742" y="104"/>
                    <a:pt x="751" y="88"/>
                    <a:pt x="749" y="60"/>
                  </a:cubicBezTo>
                  <a:cubicBezTo>
                    <a:pt x="749" y="49"/>
                    <a:pt x="746" y="34"/>
                    <a:pt x="735" y="22"/>
                  </a:cubicBezTo>
                  <a:cubicBezTo>
                    <a:pt x="725" y="9"/>
                    <a:pt x="711" y="6"/>
                    <a:pt x="696" y="6"/>
                  </a:cubicBezTo>
                  <a:cubicBezTo>
                    <a:pt x="680" y="6"/>
                    <a:pt x="667" y="10"/>
                    <a:pt x="656" y="20"/>
                  </a:cubicBezTo>
                  <a:cubicBezTo>
                    <a:pt x="640" y="36"/>
                    <a:pt x="638" y="57"/>
                    <a:pt x="639" y="75"/>
                  </a:cubicBezTo>
                  <a:cubicBezTo>
                    <a:pt x="640" y="89"/>
                    <a:pt x="643" y="104"/>
                    <a:pt x="655" y="116"/>
                  </a:cubicBezTo>
                  <a:cubicBezTo>
                    <a:pt x="667" y="126"/>
                    <a:pt x="680" y="128"/>
                    <a:pt x="692" y="128"/>
                  </a:cubicBezTo>
                  <a:close/>
                  <a:moveTo>
                    <a:pt x="668" y="73"/>
                  </a:moveTo>
                  <a:cubicBezTo>
                    <a:pt x="667" y="65"/>
                    <a:pt x="667" y="44"/>
                    <a:pt x="676" y="33"/>
                  </a:cubicBezTo>
                  <a:cubicBezTo>
                    <a:pt x="681" y="27"/>
                    <a:pt x="687" y="24"/>
                    <a:pt x="695" y="24"/>
                  </a:cubicBezTo>
                  <a:cubicBezTo>
                    <a:pt x="702" y="24"/>
                    <a:pt x="707" y="26"/>
                    <a:pt x="712" y="32"/>
                  </a:cubicBezTo>
                  <a:cubicBezTo>
                    <a:pt x="719" y="41"/>
                    <a:pt x="720" y="56"/>
                    <a:pt x="720" y="62"/>
                  </a:cubicBezTo>
                  <a:cubicBezTo>
                    <a:pt x="721" y="68"/>
                    <a:pt x="721" y="86"/>
                    <a:pt x="714" y="98"/>
                  </a:cubicBezTo>
                  <a:cubicBezTo>
                    <a:pt x="708" y="108"/>
                    <a:pt x="699" y="110"/>
                    <a:pt x="693" y="110"/>
                  </a:cubicBezTo>
                  <a:cubicBezTo>
                    <a:pt x="684" y="110"/>
                    <a:pt x="679" y="106"/>
                    <a:pt x="675" y="100"/>
                  </a:cubicBezTo>
                  <a:cubicBezTo>
                    <a:pt x="672" y="96"/>
                    <a:pt x="669" y="88"/>
                    <a:pt x="668" y="73"/>
                  </a:cubicBezTo>
                  <a:close/>
                  <a:moveTo>
                    <a:pt x="853" y="104"/>
                  </a:moveTo>
                  <a:cubicBezTo>
                    <a:pt x="853" y="103"/>
                    <a:pt x="852" y="101"/>
                    <a:pt x="851" y="101"/>
                  </a:cubicBezTo>
                  <a:cubicBezTo>
                    <a:pt x="850" y="101"/>
                    <a:pt x="849" y="102"/>
                    <a:pt x="847" y="102"/>
                  </a:cubicBezTo>
                  <a:cubicBezTo>
                    <a:pt x="840" y="105"/>
                    <a:pt x="832" y="107"/>
                    <a:pt x="823" y="107"/>
                  </a:cubicBezTo>
                  <a:cubicBezTo>
                    <a:pt x="812" y="107"/>
                    <a:pt x="803" y="103"/>
                    <a:pt x="797" y="98"/>
                  </a:cubicBezTo>
                  <a:cubicBezTo>
                    <a:pt x="792" y="92"/>
                    <a:pt x="788" y="83"/>
                    <a:pt x="787" y="71"/>
                  </a:cubicBezTo>
                  <a:cubicBezTo>
                    <a:pt x="786" y="53"/>
                    <a:pt x="792" y="42"/>
                    <a:pt x="798" y="36"/>
                  </a:cubicBezTo>
                  <a:cubicBezTo>
                    <a:pt x="806" y="28"/>
                    <a:pt x="815" y="26"/>
                    <a:pt x="825" y="26"/>
                  </a:cubicBezTo>
                  <a:cubicBezTo>
                    <a:pt x="833" y="26"/>
                    <a:pt x="838" y="27"/>
                    <a:pt x="845" y="30"/>
                  </a:cubicBezTo>
                  <a:cubicBezTo>
                    <a:pt x="846" y="30"/>
                    <a:pt x="850" y="32"/>
                    <a:pt x="851" y="32"/>
                  </a:cubicBezTo>
                  <a:cubicBezTo>
                    <a:pt x="853" y="32"/>
                    <a:pt x="853" y="30"/>
                    <a:pt x="854" y="28"/>
                  </a:cubicBezTo>
                  <a:lnTo>
                    <a:pt x="853" y="13"/>
                  </a:lnTo>
                  <a:cubicBezTo>
                    <a:pt x="854" y="11"/>
                    <a:pt x="849" y="9"/>
                    <a:pt x="848" y="9"/>
                  </a:cubicBezTo>
                  <a:cubicBezTo>
                    <a:pt x="841" y="6"/>
                    <a:pt x="830" y="6"/>
                    <a:pt x="823" y="6"/>
                  </a:cubicBezTo>
                  <a:cubicBezTo>
                    <a:pt x="806" y="6"/>
                    <a:pt x="790" y="11"/>
                    <a:pt x="778" y="20"/>
                  </a:cubicBezTo>
                  <a:cubicBezTo>
                    <a:pt x="762" y="33"/>
                    <a:pt x="757" y="51"/>
                    <a:pt x="758" y="72"/>
                  </a:cubicBezTo>
                  <a:cubicBezTo>
                    <a:pt x="759" y="85"/>
                    <a:pt x="762" y="101"/>
                    <a:pt x="776" y="113"/>
                  </a:cubicBezTo>
                  <a:cubicBezTo>
                    <a:pt x="791" y="127"/>
                    <a:pt x="809" y="128"/>
                    <a:pt x="821" y="128"/>
                  </a:cubicBezTo>
                  <a:cubicBezTo>
                    <a:pt x="829" y="128"/>
                    <a:pt x="841" y="127"/>
                    <a:pt x="849" y="124"/>
                  </a:cubicBezTo>
                  <a:cubicBezTo>
                    <a:pt x="851" y="124"/>
                    <a:pt x="853" y="122"/>
                    <a:pt x="853" y="119"/>
                  </a:cubicBezTo>
                  <a:lnTo>
                    <a:pt x="853" y="104"/>
                  </a:lnTo>
                  <a:close/>
                  <a:moveTo>
                    <a:pt x="902" y="123"/>
                  </a:moveTo>
                  <a:cubicBezTo>
                    <a:pt x="902" y="124"/>
                    <a:pt x="902" y="126"/>
                    <a:pt x="905" y="126"/>
                  </a:cubicBezTo>
                  <a:lnTo>
                    <a:pt x="926" y="126"/>
                  </a:lnTo>
                  <a:cubicBezTo>
                    <a:pt x="929" y="126"/>
                    <a:pt x="929" y="124"/>
                    <a:pt x="929" y="123"/>
                  </a:cubicBezTo>
                  <a:lnTo>
                    <a:pt x="929" y="27"/>
                  </a:lnTo>
                  <a:lnTo>
                    <a:pt x="965" y="27"/>
                  </a:lnTo>
                  <a:cubicBezTo>
                    <a:pt x="966" y="27"/>
                    <a:pt x="969" y="27"/>
                    <a:pt x="969" y="23"/>
                  </a:cubicBezTo>
                  <a:lnTo>
                    <a:pt x="969" y="12"/>
                  </a:lnTo>
                  <a:cubicBezTo>
                    <a:pt x="969" y="8"/>
                    <a:pt x="967" y="7"/>
                    <a:pt x="965" y="7"/>
                  </a:cubicBezTo>
                  <a:lnTo>
                    <a:pt x="866" y="7"/>
                  </a:lnTo>
                  <a:cubicBezTo>
                    <a:pt x="863" y="7"/>
                    <a:pt x="863" y="10"/>
                    <a:pt x="863" y="11"/>
                  </a:cubicBezTo>
                  <a:lnTo>
                    <a:pt x="863" y="24"/>
                  </a:lnTo>
                  <a:cubicBezTo>
                    <a:pt x="863" y="24"/>
                    <a:pt x="863" y="27"/>
                    <a:pt x="867" y="27"/>
                  </a:cubicBezTo>
                  <a:lnTo>
                    <a:pt x="902" y="27"/>
                  </a:lnTo>
                  <a:lnTo>
                    <a:pt x="902" y="123"/>
                  </a:lnTo>
                  <a:close/>
                  <a:moveTo>
                    <a:pt x="1020" y="128"/>
                  </a:moveTo>
                  <a:cubicBezTo>
                    <a:pt x="1033" y="128"/>
                    <a:pt x="1048" y="126"/>
                    <a:pt x="1061" y="113"/>
                  </a:cubicBezTo>
                  <a:cubicBezTo>
                    <a:pt x="1069" y="104"/>
                    <a:pt x="1078" y="88"/>
                    <a:pt x="1077" y="60"/>
                  </a:cubicBezTo>
                  <a:cubicBezTo>
                    <a:pt x="1076" y="49"/>
                    <a:pt x="1074" y="34"/>
                    <a:pt x="1063" y="22"/>
                  </a:cubicBezTo>
                  <a:cubicBezTo>
                    <a:pt x="1052" y="9"/>
                    <a:pt x="1039" y="6"/>
                    <a:pt x="1023" y="6"/>
                  </a:cubicBezTo>
                  <a:cubicBezTo>
                    <a:pt x="1008" y="6"/>
                    <a:pt x="994" y="10"/>
                    <a:pt x="984" y="20"/>
                  </a:cubicBezTo>
                  <a:cubicBezTo>
                    <a:pt x="968" y="36"/>
                    <a:pt x="966" y="57"/>
                    <a:pt x="967" y="75"/>
                  </a:cubicBezTo>
                  <a:cubicBezTo>
                    <a:pt x="967" y="89"/>
                    <a:pt x="970" y="104"/>
                    <a:pt x="983" y="116"/>
                  </a:cubicBezTo>
                  <a:cubicBezTo>
                    <a:pt x="995" y="126"/>
                    <a:pt x="1008" y="128"/>
                    <a:pt x="1020" y="128"/>
                  </a:cubicBezTo>
                  <a:close/>
                  <a:moveTo>
                    <a:pt x="996" y="73"/>
                  </a:moveTo>
                  <a:cubicBezTo>
                    <a:pt x="995" y="65"/>
                    <a:pt x="995" y="44"/>
                    <a:pt x="1004" y="33"/>
                  </a:cubicBezTo>
                  <a:cubicBezTo>
                    <a:pt x="1009" y="27"/>
                    <a:pt x="1014" y="24"/>
                    <a:pt x="1022" y="24"/>
                  </a:cubicBezTo>
                  <a:cubicBezTo>
                    <a:pt x="1029" y="24"/>
                    <a:pt x="1035" y="26"/>
                    <a:pt x="1039" y="32"/>
                  </a:cubicBezTo>
                  <a:cubicBezTo>
                    <a:pt x="1046" y="41"/>
                    <a:pt x="1048" y="56"/>
                    <a:pt x="1048" y="62"/>
                  </a:cubicBezTo>
                  <a:cubicBezTo>
                    <a:pt x="1048" y="68"/>
                    <a:pt x="1049" y="86"/>
                    <a:pt x="1041" y="98"/>
                  </a:cubicBezTo>
                  <a:cubicBezTo>
                    <a:pt x="1035" y="108"/>
                    <a:pt x="1027" y="110"/>
                    <a:pt x="1021" y="110"/>
                  </a:cubicBezTo>
                  <a:cubicBezTo>
                    <a:pt x="1012" y="110"/>
                    <a:pt x="1006" y="106"/>
                    <a:pt x="1002" y="100"/>
                  </a:cubicBezTo>
                  <a:cubicBezTo>
                    <a:pt x="1000" y="96"/>
                    <a:pt x="996" y="88"/>
                    <a:pt x="996" y="73"/>
                  </a:cubicBezTo>
                  <a:close/>
                  <a:moveTo>
                    <a:pt x="1091" y="126"/>
                  </a:moveTo>
                  <a:lnTo>
                    <a:pt x="1111" y="126"/>
                  </a:lnTo>
                  <a:cubicBezTo>
                    <a:pt x="1113" y="126"/>
                    <a:pt x="1114" y="126"/>
                    <a:pt x="1114" y="123"/>
                  </a:cubicBezTo>
                  <a:lnTo>
                    <a:pt x="1114" y="11"/>
                  </a:lnTo>
                  <a:cubicBezTo>
                    <a:pt x="1115" y="8"/>
                    <a:pt x="1113" y="7"/>
                    <a:pt x="1111" y="7"/>
                  </a:cubicBezTo>
                  <a:lnTo>
                    <a:pt x="1091" y="7"/>
                  </a:lnTo>
                  <a:cubicBezTo>
                    <a:pt x="1088" y="7"/>
                    <a:pt x="1087" y="9"/>
                    <a:pt x="1087" y="11"/>
                  </a:cubicBezTo>
                  <a:lnTo>
                    <a:pt x="1087" y="123"/>
                  </a:lnTo>
                  <a:cubicBezTo>
                    <a:pt x="1087" y="124"/>
                    <a:pt x="1088" y="126"/>
                    <a:pt x="1091" y="126"/>
                  </a:cubicBezTo>
                  <a:close/>
                  <a:moveTo>
                    <a:pt x="1154" y="124"/>
                  </a:moveTo>
                  <a:cubicBezTo>
                    <a:pt x="1155" y="126"/>
                    <a:pt x="1157" y="126"/>
                    <a:pt x="1158" y="126"/>
                  </a:cubicBezTo>
                  <a:lnTo>
                    <a:pt x="1186" y="126"/>
                  </a:lnTo>
                  <a:cubicBezTo>
                    <a:pt x="1188" y="126"/>
                    <a:pt x="1188" y="125"/>
                    <a:pt x="1188" y="124"/>
                  </a:cubicBezTo>
                  <a:cubicBezTo>
                    <a:pt x="1188" y="123"/>
                    <a:pt x="1187" y="122"/>
                    <a:pt x="1187" y="121"/>
                  </a:cubicBezTo>
                  <a:lnTo>
                    <a:pt x="1147" y="61"/>
                  </a:lnTo>
                  <a:lnTo>
                    <a:pt x="1191" y="12"/>
                  </a:lnTo>
                  <a:cubicBezTo>
                    <a:pt x="1192" y="11"/>
                    <a:pt x="1193" y="10"/>
                    <a:pt x="1193" y="9"/>
                  </a:cubicBezTo>
                  <a:cubicBezTo>
                    <a:pt x="1192" y="8"/>
                    <a:pt x="1191" y="7"/>
                    <a:pt x="1190" y="7"/>
                  </a:cubicBezTo>
                  <a:lnTo>
                    <a:pt x="1164" y="7"/>
                  </a:lnTo>
                  <a:cubicBezTo>
                    <a:pt x="1163" y="7"/>
                    <a:pt x="1162" y="8"/>
                    <a:pt x="1161" y="9"/>
                  </a:cubicBezTo>
                  <a:lnTo>
                    <a:pt x="1118" y="60"/>
                  </a:lnTo>
                  <a:cubicBezTo>
                    <a:pt x="1117" y="61"/>
                    <a:pt x="1117" y="61"/>
                    <a:pt x="1117" y="62"/>
                  </a:cubicBezTo>
                  <a:cubicBezTo>
                    <a:pt x="1117" y="63"/>
                    <a:pt x="1117" y="63"/>
                    <a:pt x="1118" y="64"/>
                  </a:cubicBezTo>
                  <a:lnTo>
                    <a:pt x="1154" y="124"/>
                  </a:lnTo>
                  <a:close/>
                  <a:moveTo>
                    <a:pt x="1228" y="73"/>
                  </a:moveTo>
                  <a:lnTo>
                    <a:pt x="1277" y="73"/>
                  </a:lnTo>
                  <a:lnTo>
                    <a:pt x="1277" y="123"/>
                  </a:lnTo>
                  <a:cubicBezTo>
                    <a:pt x="1277" y="125"/>
                    <a:pt x="1278" y="126"/>
                    <a:pt x="1281" y="126"/>
                  </a:cubicBezTo>
                  <a:lnTo>
                    <a:pt x="1301" y="126"/>
                  </a:lnTo>
                  <a:cubicBezTo>
                    <a:pt x="1304" y="126"/>
                    <a:pt x="1304" y="125"/>
                    <a:pt x="1304" y="123"/>
                  </a:cubicBezTo>
                  <a:lnTo>
                    <a:pt x="1305" y="11"/>
                  </a:lnTo>
                  <a:cubicBezTo>
                    <a:pt x="1305" y="9"/>
                    <a:pt x="1304" y="7"/>
                    <a:pt x="1301" y="7"/>
                  </a:cubicBezTo>
                  <a:lnTo>
                    <a:pt x="1281" y="7"/>
                  </a:lnTo>
                  <a:cubicBezTo>
                    <a:pt x="1278" y="7"/>
                    <a:pt x="1278" y="8"/>
                    <a:pt x="1277" y="11"/>
                  </a:cubicBezTo>
                  <a:lnTo>
                    <a:pt x="1278" y="54"/>
                  </a:lnTo>
                  <a:lnTo>
                    <a:pt x="1228" y="54"/>
                  </a:lnTo>
                  <a:lnTo>
                    <a:pt x="1228" y="11"/>
                  </a:lnTo>
                  <a:cubicBezTo>
                    <a:pt x="1228" y="9"/>
                    <a:pt x="1228" y="7"/>
                    <a:pt x="1225" y="7"/>
                  </a:cubicBezTo>
                  <a:lnTo>
                    <a:pt x="1205" y="7"/>
                  </a:lnTo>
                  <a:cubicBezTo>
                    <a:pt x="1202" y="7"/>
                    <a:pt x="1201" y="8"/>
                    <a:pt x="1201" y="11"/>
                  </a:cubicBezTo>
                  <a:lnTo>
                    <a:pt x="1201" y="123"/>
                  </a:lnTo>
                  <a:cubicBezTo>
                    <a:pt x="1201" y="125"/>
                    <a:pt x="1202" y="126"/>
                    <a:pt x="1205" y="126"/>
                  </a:cubicBezTo>
                  <a:lnTo>
                    <a:pt x="1225" y="126"/>
                  </a:lnTo>
                  <a:cubicBezTo>
                    <a:pt x="1228" y="126"/>
                    <a:pt x="1228" y="125"/>
                    <a:pt x="1228" y="123"/>
                  </a:cubicBezTo>
                  <a:lnTo>
                    <a:pt x="1228" y="73"/>
                  </a:lnTo>
                  <a:close/>
                  <a:moveTo>
                    <a:pt x="1323" y="11"/>
                  </a:moveTo>
                  <a:lnTo>
                    <a:pt x="1323" y="123"/>
                  </a:lnTo>
                  <a:cubicBezTo>
                    <a:pt x="1323" y="126"/>
                    <a:pt x="1324" y="126"/>
                    <a:pt x="1327" y="126"/>
                  </a:cubicBezTo>
                  <a:lnTo>
                    <a:pt x="1395" y="126"/>
                  </a:lnTo>
                  <a:cubicBezTo>
                    <a:pt x="1396" y="126"/>
                    <a:pt x="1399" y="126"/>
                    <a:pt x="1399" y="123"/>
                  </a:cubicBezTo>
                  <a:lnTo>
                    <a:pt x="1399" y="111"/>
                  </a:lnTo>
                  <a:cubicBezTo>
                    <a:pt x="1399" y="108"/>
                    <a:pt x="1398" y="107"/>
                    <a:pt x="1395" y="107"/>
                  </a:cubicBezTo>
                  <a:lnTo>
                    <a:pt x="1350" y="107"/>
                  </a:lnTo>
                  <a:lnTo>
                    <a:pt x="1350" y="73"/>
                  </a:lnTo>
                  <a:lnTo>
                    <a:pt x="1384" y="73"/>
                  </a:lnTo>
                  <a:cubicBezTo>
                    <a:pt x="1388" y="73"/>
                    <a:pt x="1388" y="71"/>
                    <a:pt x="1388" y="69"/>
                  </a:cubicBezTo>
                  <a:lnTo>
                    <a:pt x="1388" y="57"/>
                  </a:lnTo>
                  <a:cubicBezTo>
                    <a:pt x="1388" y="54"/>
                    <a:pt x="1387" y="54"/>
                    <a:pt x="1384" y="54"/>
                  </a:cubicBezTo>
                  <a:lnTo>
                    <a:pt x="1350" y="54"/>
                  </a:lnTo>
                  <a:lnTo>
                    <a:pt x="1350" y="27"/>
                  </a:lnTo>
                  <a:lnTo>
                    <a:pt x="1395" y="27"/>
                  </a:lnTo>
                  <a:cubicBezTo>
                    <a:pt x="1396" y="27"/>
                    <a:pt x="1399" y="26"/>
                    <a:pt x="1399" y="23"/>
                  </a:cubicBezTo>
                  <a:lnTo>
                    <a:pt x="1399" y="11"/>
                  </a:lnTo>
                  <a:cubicBezTo>
                    <a:pt x="1399" y="9"/>
                    <a:pt x="1398" y="7"/>
                    <a:pt x="1395" y="7"/>
                  </a:cubicBezTo>
                  <a:lnTo>
                    <a:pt x="1327" y="7"/>
                  </a:lnTo>
                  <a:cubicBezTo>
                    <a:pt x="1324" y="7"/>
                    <a:pt x="1323" y="9"/>
                    <a:pt x="1323" y="11"/>
                  </a:cubicBezTo>
                  <a:close/>
                  <a:moveTo>
                    <a:pt x="1480" y="126"/>
                  </a:moveTo>
                  <a:cubicBezTo>
                    <a:pt x="1483" y="126"/>
                    <a:pt x="1483" y="125"/>
                    <a:pt x="1483" y="123"/>
                  </a:cubicBezTo>
                  <a:lnTo>
                    <a:pt x="1483" y="108"/>
                  </a:lnTo>
                  <a:cubicBezTo>
                    <a:pt x="1497" y="109"/>
                    <a:pt x="1511" y="105"/>
                    <a:pt x="1520" y="98"/>
                  </a:cubicBezTo>
                  <a:cubicBezTo>
                    <a:pt x="1527" y="93"/>
                    <a:pt x="1538" y="82"/>
                    <a:pt x="1537" y="60"/>
                  </a:cubicBezTo>
                  <a:cubicBezTo>
                    <a:pt x="1536" y="42"/>
                    <a:pt x="1528" y="32"/>
                    <a:pt x="1520" y="26"/>
                  </a:cubicBezTo>
                  <a:cubicBezTo>
                    <a:pt x="1510" y="19"/>
                    <a:pt x="1494" y="17"/>
                    <a:pt x="1483" y="17"/>
                  </a:cubicBezTo>
                  <a:lnTo>
                    <a:pt x="1483" y="4"/>
                  </a:lnTo>
                  <a:cubicBezTo>
                    <a:pt x="1483" y="2"/>
                    <a:pt x="1483" y="0"/>
                    <a:pt x="1480" y="0"/>
                  </a:cubicBezTo>
                  <a:lnTo>
                    <a:pt x="1459" y="0"/>
                  </a:lnTo>
                  <a:cubicBezTo>
                    <a:pt x="1456" y="0"/>
                    <a:pt x="1456" y="1"/>
                    <a:pt x="1456" y="4"/>
                  </a:cubicBezTo>
                  <a:lnTo>
                    <a:pt x="1456" y="17"/>
                  </a:lnTo>
                  <a:cubicBezTo>
                    <a:pt x="1442" y="17"/>
                    <a:pt x="1427" y="21"/>
                    <a:pt x="1417" y="28"/>
                  </a:cubicBezTo>
                  <a:cubicBezTo>
                    <a:pt x="1409" y="35"/>
                    <a:pt x="1400" y="48"/>
                    <a:pt x="1401" y="67"/>
                  </a:cubicBezTo>
                  <a:cubicBezTo>
                    <a:pt x="1402" y="80"/>
                    <a:pt x="1407" y="91"/>
                    <a:pt x="1419" y="99"/>
                  </a:cubicBezTo>
                  <a:cubicBezTo>
                    <a:pt x="1429" y="106"/>
                    <a:pt x="1445" y="109"/>
                    <a:pt x="1456" y="108"/>
                  </a:cubicBezTo>
                  <a:lnTo>
                    <a:pt x="1456" y="123"/>
                  </a:lnTo>
                  <a:cubicBezTo>
                    <a:pt x="1456" y="125"/>
                    <a:pt x="1456" y="126"/>
                    <a:pt x="1459" y="126"/>
                  </a:cubicBezTo>
                  <a:lnTo>
                    <a:pt x="1480" y="126"/>
                  </a:lnTo>
                  <a:close/>
                  <a:moveTo>
                    <a:pt x="1456" y="90"/>
                  </a:moveTo>
                  <a:cubicBezTo>
                    <a:pt x="1450" y="90"/>
                    <a:pt x="1443" y="88"/>
                    <a:pt x="1439" y="85"/>
                  </a:cubicBezTo>
                  <a:cubicBezTo>
                    <a:pt x="1432" y="80"/>
                    <a:pt x="1431" y="73"/>
                    <a:pt x="1431" y="67"/>
                  </a:cubicBezTo>
                  <a:cubicBezTo>
                    <a:pt x="1430" y="59"/>
                    <a:pt x="1431" y="51"/>
                    <a:pt x="1436" y="45"/>
                  </a:cubicBezTo>
                  <a:cubicBezTo>
                    <a:pt x="1439" y="42"/>
                    <a:pt x="1445" y="36"/>
                    <a:pt x="1456" y="37"/>
                  </a:cubicBezTo>
                  <a:lnTo>
                    <a:pt x="1456" y="90"/>
                  </a:lnTo>
                  <a:close/>
                  <a:moveTo>
                    <a:pt x="1483" y="37"/>
                  </a:moveTo>
                  <a:cubicBezTo>
                    <a:pt x="1489" y="37"/>
                    <a:pt x="1496" y="39"/>
                    <a:pt x="1500" y="42"/>
                  </a:cubicBezTo>
                  <a:cubicBezTo>
                    <a:pt x="1503" y="44"/>
                    <a:pt x="1508" y="50"/>
                    <a:pt x="1508" y="62"/>
                  </a:cubicBezTo>
                  <a:cubicBezTo>
                    <a:pt x="1509" y="71"/>
                    <a:pt x="1506" y="78"/>
                    <a:pt x="1502" y="83"/>
                  </a:cubicBezTo>
                  <a:cubicBezTo>
                    <a:pt x="1502" y="83"/>
                    <a:pt x="1495" y="90"/>
                    <a:pt x="1483" y="90"/>
                  </a:cubicBezTo>
                  <a:lnTo>
                    <a:pt x="1483" y="37"/>
                  </a:lnTo>
                  <a:close/>
                  <a:moveTo>
                    <a:pt x="1572" y="123"/>
                  </a:moveTo>
                  <a:cubicBezTo>
                    <a:pt x="1572" y="124"/>
                    <a:pt x="1572" y="126"/>
                    <a:pt x="1575" y="126"/>
                  </a:cubicBezTo>
                  <a:lnTo>
                    <a:pt x="1596" y="126"/>
                  </a:lnTo>
                  <a:cubicBezTo>
                    <a:pt x="1599" y="126"/>
                    <a:pt x="1599" y="124"/>
                    <a:pt x="1599" y="123"/>
                  </a:cubicBezTo>
                  <a:lnTo>
                    <a:pt x="1599" y="27"/>
                  </a:lnTo>
                  <a:lnTo>
                    <a:pt x="1635" y="27"/>
                  </a:lnTo>
                  <a:cubicBezTo>
                    <a:pt x="1636" y="27"/>
                    <a:pt x="1639" y="27"/>
                    <a:pt x="1639" y="23"/>
                  </a:cubicBezTo>
                  <a:lnTo>
                    <a:pt x="1639" y="12"/>
                  </a:lnTo>
                  <a:cubicBezTo>
                    <a:pt x="1639" y="8"/>
                    <a:pt x="1637" y="7"/>
                    <a:pt x="1635" y="7"/>
                  </a:cubicBezTo>
                  <a:lnTo>
                    <a:pt x="1536" y="7"/>
                  </a:lnTo>
                  <a:cubicBezTo>
                    <a:pt x="1533" y="7"/>
                    <a:pt x="1533" y="10"/>
                    <a:pt x="1533" y="11"/>
                  </a:cubicBezTo>
                  <a:lnTo>
                    <a:pt x="1533" y="24"/>
                  </a:lnTo>
                  <a:cubicBezTo>
                    <a:pt x="1533" y="24"/>
                    <a:pt x="1533" y="27"/>
                    <a:pt x="1537" y="27"/>
                  </a:cubicBezTo>
                  <a:lnTo>
                    <a:pt x="1572" y="27"/>
                  </a:lnTo>
                  <a:lnTo>
                    <a:pt x="1572" y="123"/>
                  </a:lnTo>
                  <a:close/>
                  <a:moveTo>
                    <a:pt x="1651" y="11"/>
                  </a:moveTo>
                  <a:lnTo>
                    <a:pt x="1652" y="123"/>
                  </a:lnTo>
                  <a:cubicBezTo>
                    <a:pt x="1652" y="124"/>
                    <a:pt x="1652" y="126"/>
                    <a:pt x="1655" y="126"/>
                  </a:cubicBezTo>
                  <a:lnTo>
                    <a:pt x="1694" y="126"/>
                  </a:lnTo>
                  <a:cubicBezTo>
                    <a:pt x="1708" y="126"/>
                    <a:pt x="1717" y="122"/>
                    <a:pt x="1723" y="118"/>
                  </a:cubicBezTo>
                  <a:cubicBezTo>
                    <a:pt x="1736" y="109"/>
                    <a:pt x="1737" y="96"/>
                    <a:pt x="1737" y="87"/>
                  </a:cubicBezTo>
                  <a:cubicBezTo>
                    <a:pt x="1736" y="80"/>
                    <a:pt x="1734" y="67"/>
                    <a:pt x="1721" y="60"/>
                  </a:cubicBezTo>
                  <a:cubicBezTo>
                    <a:pt x="1714" y="55"/>
                    <a:pt x="1704" y="54"/>
                    <a:pt x="1696" y="54"/>
                  </a:cubicBezTo>
                  <a:lnTo>
                    <a:pt x="1679" y="54"/>
                  </a:lnTo>
                  <a:lnTo>
                    <a:pt x="1679" y="11"/>
                  </a:lnTo>
                  <a:cubicBezTo>
                    <a:pt x="1678" y="9"/>
                    <a:pt x="1678" y="7"/>
                    <a:pt x="1675" y="7"/>
                  </a:cubicBezTo>
                  <a:lnTo>
                    <a:pt x="1655" y="7"/>
                  </a:lnTo>
                  <a:cubicBezTo>
                    <a:pt x="1652" y="7"/>
                    <a:pt x="1652" y="8"/>
                    <a:pt x="1651" y="11"/>
                  </a:cubicBezTo>
                  <a:close/>
                  <a:moveTo>
                    <a:pt x="1679" y="73"/>
                  </a:moveTo>
                  <a:lnTo>
                    <a:pt x="1685" y="73"/>
                  </a:lnTo>
                  <a:cubicBezTo>
                    <a:pt x="1690" y="73"/>
                    <a:pt x="1697" y="73"/>
                    <a:pt x="1702" y="77"/>
                  </a:cubicBezTo>
                  <a:cubicBezTo>
                    <a:pt x="1707" y="80"/>
                    <a:pt x="1708" y="86"/>
                    <a:pt x="1708" y="89"/>
                  </a:cubicBezTo>
                  <a:cubicBezTo>
                    <a:pt x="1708" y="93"/>
                    <a:pt x="1708" y="98"/>
                    <a:pt x="1703" y="102"/>
                  </a:cubicBezTo>
                  <a:cubicBezTo>
                    <a:pt x="1699" y="107"/>
                    <a:pt x="1692" y="107"/>
                    <a:pt x="1687" y="107"/>
                  </a:cubicBezTo>
                  <a:lnTo>
                    <a:pt x="1679" y="107"/>
                  </a:lnTo>
                  <a:lnTo>
                    <a:pt x="1679" y="73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pic>
          <p:nvPicPr>
            <p:cNvPr id="14" name="Picture 38" descr="Рисунок2"/>
            <p:cNvPicPr>
              <a:picLocks noChangeAspect="1" noChangeArrowheads="1" noCrop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" y="4109"/>
              <a:ext cx="204" cy="2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6138717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332656"/>
            <a:ext cx="7643192" cy="504056"/>
          </a:xfrm>
        </p:spPr>
        <p:txBody>
          <a:bodyPr/>
          <a:lstStyle>
            <a:lvl1pPr algn="r">
              <a:defRPr lang="ru-RU" sz="1600" b="1" kern="0" dirty="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507288" cy="54006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686800" y="6453188"/>
            <a:ext cx="277813" cy="2682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" tIns="45720" rIns="1800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fld id="{FDBC2CE9-8FCA-41B0-89BC-6C5E7663BCC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18063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3968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3640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2999476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80728"/>
            <a:ext cx="4316288" cy="514543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80728"/>
            <a:ext cx="4316288" cy="514543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686800" y="6453188"/>
            <a:ext cx="277813" cy="2682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" tIns="45720" rIns="1800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fld id="{FDBC2CE9-8FCA-41B0-89BC-6C5E7663BCC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36493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6183" y="1052736"/>
            <a:ext cx="41158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199" y="1700808"/>
            <a:ext cx="4114801" cy="442535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008" y="1052736"/>
            <a:ext cx="431946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700808"/>
            <a:ext cx="4319463" cy="442535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686800" y="6453188"/>
            <a:ext cx="277813" cy="2682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" tIns="45720" rIns="1800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fld id="{FDBC2CE9-8FCA-41B0-89BC-6C5E7663BCC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58700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686800" y="6453188"/>
            <a:ext cx="277813" cy="2682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" tIns="45720" rIns="1800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fld id="{FDBC2CE9-8FCA-41B0-89BC-6C5E7663BCC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82997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686800" y="6453188"/>
            <a:ext cx="277813" cy="2682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" tIns="45720" rIns="1800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fld id="{FDBC2CE9-8FCA-41B0-89BC-6C5E7663BCC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57838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686800" y="6453188"/>
            <a:ext cx="277813" cy="2682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" tIns="45720" rIns="1800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fld id="{FDBC2CE9-8FCA-41B0-89BC-6C5E7663BCC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42849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686800" y="6453188"/>
            <a:ext cx="277813" cy="2682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" tIns="45720" rIns="1800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fld id="{FDBC2CE9-8FCA-41B0-89BC-6C5E7663BCC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14597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686800" y="6453188"/>
            <a:ext cx="277813" cy="2682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" tIns="45720" rIns="1800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fld id="{FDBC2CE9-8FCA-41B0-89BC-6C5E7663BCC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56318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686800" y="6453188"/>
            <a:ext cx="277813" cy="2682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" tIns="45720" rIns="1800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fld id="{FDBC2CE9-8FCA-41B0-89BC-6C5E7663BCC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50257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097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4370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33749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29511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390" y="1196976"/>
            <a:ext cx="4279900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11691" y="1196976"/>
            <a:ext cx="4281487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05367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30589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96577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22806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86416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79898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83600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15125" y="188915"/>
            <a:ext cx="2178051" cy="5976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79390" y="188915"/>
            <a:ext cx="6383337" cy="5976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40561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6903" y="274379"/>
            <a:ext cx="8230197" cy="58519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85487" tIns="42744" rIns="85487" bIns="42744"/>
          <a:lstStyle>
            <a:lvl1pPr algn="l">
              <a:defRPr>
                <a:latin typeface="Arial" charset="0"/>
              </a:defRPr>
            </a:lvl1pPr>
          </a:lstStyle>
          <a:p>
            <a:pPr>
              <a:defRPr/>
            </a:pPr>
            <a:fld id="{A7863FBB-8C2D-43CE-A225-286B9712D568}" type="slidenum">
              <a:rPr lang="ru-RU" sz="800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sz="8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1675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36689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51462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806010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81529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390" y="1196976"/>
            <a:ext cx="4279900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11691" y="1196976"/>
            <a:ext cx="4281487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20973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68098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63082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64769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21565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58905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9753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98425"/>
            <a:ext cx="8820150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524625"/>
            <a:ext cx="8496300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686800" y="6453188"/>
            <a:ext cx="277813" cy="26828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18000" tIns="45720" rIns="1800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fld id="{F11D668A-AE35-44A9-988F-7B33DC054E9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75287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15125" y="188915"/>
            <a:ext cx="2178051" cy="5976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79390" y="188915"/>
            <a:ext cx="6383337" cy="5976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443476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6903" y="274379"/>
            <a:ext cx="8230197" cy="58519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85487" tIns="42744" rIns="85487" bIns="42744"/>
          <a:lstStyle>
            <a:lvl1pPr algn="l">
              <a:defRPr>
                <a:latin typeface="Arial" charset="0"/>
              </a:defRPr>
            </a:lvl1pPr>
          </a:lstStyle>
          <a:p>
            <a:pPr>
              <a:defRPr/>
            </a:pPr>
            <a:fld id="{A7863FBB-8C2D-43CE-A225-286B9712D568}" type="slidenum">
              <a:rPr lang="ru-RU" sz="800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sz="8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984447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98425"/>
            <a:ext cx="8820150" cy="633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524625"/>
            <a:ext cx="8496300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686800" y="6453188"/>
            <a:ext cx="277813" cy="2682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" tIns="45720" rIns="1800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fld id="{FDBC2CE9-8FCA-41B0-89BC-6C5E7663BCC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564401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60814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75912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280169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390" y="1196976"/>
            <a:ext cx="4279900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11691" y="1196976"/>
            <a:ext cx="4281487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25183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549432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675392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0978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120307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445862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50609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623247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15125" y="188915"/>
            <a:ext cx="2178051" cy="5976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79390" y="188915"/>
            <a:ext cx="6383337" cy="5976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903085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6903" y="274379"/>
            <a:ext cx="8230197" cy="58519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85487" tIns="42744" rIns="85487" bIns="42744"/>
          <a:lstStyle>
            <a:lvl1pPr algn="l">
              <a:defRPr>
                <a:latin typeface="Arial" charset="0"/>
              </a:defRPr>
            </a:lvl1pPr>
          </a:lstStyle>
          <a:p>
            <a:pPr>
              <a:defRPr/>
            </a:pPr>
            <a:fld id="{A7863FBB-8C2D-43CE-A225-286B9712D568}" type="slidenum">
              <a:rPr lang="ru-RU" sz="800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sz="8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911102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98425"/>
            <a:ext cx="8820150" cy="633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524625"/>
            <a:ext cx="8496300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686800" y="6453188"/>
            <a:ext cx="277813" cy="2682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" tIns="45720" rIns="1800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fld id="{FDBC2CE9-8FCA-41B0-89BC-6C5E7663BCC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075168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704346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53746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225364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390" y="1196976"/>
            <a:ext cx="4279900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11691" y="1196976"/>
            <a:ext cx="4281487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9467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19503204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352597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896744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5566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07760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706589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488635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15125" y="188915"/>
            <a:ext cx="2178051" cy="5976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79390" y="188915"/>
            <a:ext cx="6383337" cy="5976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70062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6903" y="274379"/>
            <a:ext cx="8230197" cy="58519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85487" tIns="42744" rIns="85487" bIns="42744"/>
          <a:lstStyle>
            <a:lvl1pPr algn="l">
              <a:defRPr>
                <a:latin typeface="Arial" charset="0"/>
              </a:defRPr>
            </a:lvl1pPr>
          </a:lstStyle>
          <a:p>
            <a:pPr>
              <a:defRPr/>
            </a:pPr>
            <a:fld id="{A7863FBB-8C2D-43CE-A225-286B9712D568}" type="slidenum">
              <a:rPr lang="ru-RU" sz="800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sz="8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218769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6902" y="1237657"/>
            <a:ext cx="8230197" cy="4888666"/>
          </a:xfrm>
          <a:prstGeom prst="rect">
            <a:avLst/>
          </a:prstGeom>
        </p:spPr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8233BB9-4A9C-4E3D-B6F9-C157D99263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757204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98425"/>
            <a:ext cx="8820150" cy="633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524625"/>
            <a:ext cx="8496300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686800" y="6453188"/>
            <a:ext cx="277813" cy="2682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" tIns="45720" rIns="1800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fld id="{FDBC2CE9-8FCA-41B0-89BC-6C5E7663BC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5268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21442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45" indent="0" algn="ctr">
              <a:buNone/>
              <a:defRPr/>
            </a:lvl2pPr>
            <a:lvl3pPr marL="914290" indent="0" algn="ctr">
              <a:buNone/>
              <a:defRPr/>
            </a:lvl3pPr>
            <a:lvl4pPr marL="1371435" indent="0" algn="ctr">
              <a:buNone/>
              <a:defRPr/>
            </a:lvl4pPr>
            <a:lvl5pPr marL="1828581" indent="0" algn="ctr">
              <a:buNone/>
              <a:defRPr/>
            </a:lvl5pPr>
            <a:lvl6pPr marL="2285726" indent="0" algn="ctr">
              <a:buNone/>
              <a:defRPr/>
            </a:lvl6pPr>
            <a:lvl7pPr marL="2742871" indent="0" algn="ctr">
              <a:buNone/>
              <a:defRPr/>
            </a:lvl7pPr>
            <a:lvl8pPr marL="3200016" indent="0" algn="ctr">
              <a:buNone/>
              <a:defRPr/>
            </a:lvl8pPr>
            <a:lvl9pPr marL="3657161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676586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893843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5" indent="0">
              <a:buNone/>
              <a:defRPr sz="1800"/>
            </a:lvl2pPr>
            <a:lvl3pPr marL="914290" indent="0">
              <a:buNone/>
              <a:defRPr sz="1600"/>
            </a:lvl3pPr>
            <a:lvl4pPr marL="1371435" indent="0">
              <a:buNone/>
              <a:defRPr sz="1400"/>
            </a:lvl4pPr>
            <a:lvl5pPr marL="1828581" indent="0">
              <a:buNone/>
              <a:defRPr sz="1400"/>
            </a:lvl5pPr>
            <a:lvl6pPr marL="2285726" indent="0">
              <a:buNone/>
              <a:defRPr sz="1400"/>
            </a:lvl6pPr>
            <a:lvl7pPr marL="2742871" indent="0">
              <a:buNone/>
              <a:defRPr sz="1400"/>
            </a:lvl7pPr>
            <a:lvl8pPr marL="3200016" indent="0">
              <a:buNone/>
              <a:defRPr sz="1400"/>
            </a:lvl8pPr>
            <a:lvl9pPr marL="3657161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742719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390" y="1196977"/>
            <a:ext cx="4279900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11692" y="1196977"/>
            <a:ext cx="4281487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302854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493416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919230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783435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73057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25255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5" indent="0">
              <a:buNone/>
              <a:defRPr sz="2800"/>
            </a:lvl2pPr>
            <a:lvl3pPr marL="914290" indent="0">
              <a:buNone/>
              <a:defRPr sz="2400"/>
            </a:lvl3pPr>
            <a:lvl4pPr marL="1371435" indent="0">
              <a:buNone/>
              <a:defRPr sz="2000"/>
            </a:lvl4pPr>
            <a:lvl5pPr marL="1828581" indent="0">
              <a:buNone/>
              <a:defRPr sz="2000"/>
            </a:lvl5pPr>
            <a:lvl6pPr marL="2285726" indent="0">
              <a:buNone/>
              <a:defRPr sz="2000"/>
            </a:lvl6pPr>
            <a:lvl7pPr marL="2742871" indent="0">
              <a:buNone/>
              <a:defRPr sz="2000"/>
            </a:lvl7pPr>
            <a:lvl8pPr marL="3200016" indent="0">
              <a:buNone/>
              <a:defRPr sz="2000"/>
            </a:lvl8pPr>
            <a:lvl9pPr marL="3657161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574227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0849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576993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15128" y="188920"/>
            <a:ext cx="2178051" cy="5976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79393" y="188920"/>
            <a:ext cx="6383337" cy="5976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960890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6902" y="1237657"/>
            <a:ext cx="8230197" cy="4888666"/>
          </a:xfrm>
          <a:prstGeom prst="rect">
            <a:avLst/>
          </a:prstGeom>
        </p:spPr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8233BB9-4A9C-4E3D-B6F9-C157D99263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757204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1429" tIns="45715" rIns="91429" bIns="45715"/>
          <a:lstStyle>
            <a:lvl1pPr marL="0" indent="0" algn="ctr">
              <a:buNone/>
              <a:defRPr/>
            </a:lvl1pPr>
            <a:lvl2pPr marL="457145" indent="0" algn="ctr">
              <a:buNone/>
              <a:defRPr/>
            </a:lvl2pPr>
            <a:lvl3pPr marL="914290" indent="0" algn="ctr">
              <a:buNone/>
              <a:defRPr/>
            </a:lvl3pPr>
            <a:lvl4pPr marL="1371435" indent="0" algn="ctr">
              <a:buNone/>
              <a:defRPr/>
            </a:lvl4pPr>
            <a:lvl5pPr marL="1828581" indent="0" algn="ctr">
              <a:buNone/>
              <a:defRPr/>
            </a:lvl5pPr>
            <a:lvl6pPr marL="2285726" indent="0" algn="ctr">
              <a:buNone/>
              <a:defRPr/>
            </a:lvl6pPr>
            <a:lvl7pPr marL="2742871" indent="0" algn="ctr">
              <a:buNone/>
              <a:defRPr/>
            </a:lvl7pPr>
            <a:lvl8pPr marL="3200016" indent="0" algn="ctr">
              <a:buNone/>
              <a:defRPr/>
            </a:lvl8pPr>
            <a:lvl9pPr marL="3657161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223935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lIns="91429" tIns="45715" rIns="91429" bIns="45715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98578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  <a:prstGeom prst="rect">
            <a:avLst/>
          </a:prstGeom>
        </p:spPr>
        <p:txBody>
          <a:bodyPr lIns="91429" tIns="45715" rIns="91429" bIns="45715" anchor="b"/>
          <a:lstStyle>
            <a:lvl1pPr marL="0" indent="0">
              <a:buNone/>
              <a:defRPr sz="2000"/>
            </a:lvl1pPr>
            <a:lvl2pPr marL="457145" indent="0">
              <a:buNone/>
              <a:defRPr sz="1800"/>
            </a:lvl2pPr>
            <a:lvl3pPr marL="914290" indent="0">
              <a:buNone/>
              <a:defRPr sz="1600"/>
            </a:lvl3pPr>
            <a:lvl4pPr marL="1371435" indent="0">
              <a:buNone/>
              <a:defRPr sz="1400"/>
            </a:lvl4pPr>
            <a:lvl5pPr marL="1828581" indent="0">
              <a:buNone/>
              <a:defRPr sz="1400"/>
            </a:lvl5pPr>
            <a:lvl6pPr marL="2285726" indent="0">
              <a:buNone/>
              <a:defRPr sz="1400"/>
            </a:lvl6pPr>
            <a:lvl7pPr marL="2742871" indent="0">
              <a:buNone/>
              <a:defRPr sz="1400"/>
            </a:lvl7pPr>
            <a:lvl8pPr marL="3200016" indent="0">
              <a:buNone/>
              <a:defRPr sz="1400"/>
            </a:lvl8pPr>
            <a:lvl9pPr marL="3657161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278362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 lIns="91429" tIns="45715" rIns="91429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 lIns="91429" tIns="45715" rIns="91429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940995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  <a:prstGeom prst="rect">
            <a:avLst/>
          </a:prstGeom>
        </p:spPr>
        <p:txBody>
          <a:bodyPr lIns="91429" tIns="45715" rIns="91429" bIns="45715"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  <a:prstGeom prst="rect">
            <a:avLst/>
          </a:prstGeom>
        </p:spPr>
        <p:txBody>
          <a:bodyPr lIns="91429" tIns="45715" rIns="91429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  <a:prstGeom prst="rect">
            <a:avLst/>
          </a:prstGeom>
        </p:spPr>
        <p:txBody>
          <a:bodyPr lIns="91429" tIns="45715" rIns="91429" bIns="45715"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  <a:prstGeom prst="rect">
            <a:avLst/>
          </a:prstGeom>
        </p:spPr>
        <p:txBody>
          <a:bodyPr lIns="91429" tIns="45715" rIns="91429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092832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456075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339933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73057"/>
            <a:ext cx="5111751" cy="5853113"/>
          </a:xfrm>
          <a:prstGeom prst="rect">
            <a:avLst/>
          </a:prstGeom>
        </p:spPr>
        <p:txBody>
          <a:bodyPr lIns="91429" tIns="45715" rIns="91429" bIns="4571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  <a:prstGeom prst="rect">
            <a:avLst/>
          </a:prstGeom>
        </p:spPr>
        <p:txBody>
          <a:bodyPr lIns="91429" tIns="45715" rIns="91429" bIns="45715"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8708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996948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429" tIns="45715" rIns="91429" bIns="45715"/>
          <a:lstStyle>
            <a:lvl1pPr marL="0" indent="0">
              <a:buNone/>
              <a:defRPr sz="3200"/>
            </a:lvl1pPr>
            <a:lvl2pPr marL="457145" indent="0">
              <a:buNone/>
              <a:defRPr sz="2800"/>
            </a:lvl2pPr>
            <a:lvl3pPr marL="914290" indent="0">
              <a:buNone/>
              <a:defRPr sz="2400"/>
            </a:lvl3pPr>
            <a:lvl4pPr marL="1371435" indent="0">
              <a:buNone/>
              <a:defRPr sz="2000"/>
            </a:lvl4pPr>
            <a:lvl5pPr marL="1828581" indent="0">
              <a:buNone/>
              <a:defRPr sz="2000"/>
            </a:lvl5pPr>
            <a:lvl6pPr marL="2285726" indent="0">
              <a:buNone/>
              <a:defRPr sz="2000"/>
            </a:lvl6pPr>
            <a:lvl7pPr marL="2742871" indent="0">
              <a:buNone/>
              <a:defRPr sz="2000"/>
            </a:lvl7pPr>
            <a:lvl8pPr marL="3200016" indent="0">
              <a:buNone/>
              <a:defRPr sz="2000"/>
            </a:lvl8pPr>
            <a:lvl9pPr marL="3657161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2"/>
          </a:xfrm>
          <a:prstGeom prst="rect">
            <a:avLst/>
          </a:prstGeom>
        </p:spPr>
        <p:txBody>
          <a:bodyPr lIns="91429" tIns="45715" rIns="91429" bIns="45715"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099621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 lIns="91429" tIns="45715" rIns="91429" bIns="45715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98654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37355" y="765175"/>
            <a:ext cx="2092325" cy="53609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5" y="765175"/>
            <a:ext cx="6127751" cy="5360988"/>
          </a:xfrm>
          <a:prstGeom prst="rect">
            <a:avLst/>
          </a:prstGeom>
        </p:spPr>
        <p:txBody>
          <a:bodyPr vert="eaVert" lIns="91429" tIns="45715" rIns="91429" bIns="45715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868773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6902" y="1237657"/>
            <a:ext cx="8230197" cy="4888666"/>
          </a:xfrm>
          <a:prstGeom prst="rect">
            <a:avLst/>
          </a:prstGeom>
        </p:spPr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8233BB9-4A9C-4E3D-B6F9-C157D99263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757204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6B41E-9BD0-4FF7-A74F-CCDA80E45145}" type="datetime1">
              <a:rPr lang="ru-RU" smtClean="0">
                <a:solidFill>
                  <a:srgbClr val="FFFFFF"/>
                </a:solidFill>
              </a:rPr>
              <a:pPr>
                <a:defRPr/>
              </a:pPr>
              <a:t>30.03.2015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140935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73299" y="176259"/>
            <a:ext cx="7525487" cy="597442"/>
          </a:xfrm>
        </p:spPr>
        <p:txBody>
          <a:bodyPr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2000" kern="1200" spc="300" dirty="0" smtClean="0">
                <a:solidFill>
                  <a:srgbClr val="3D464A"/>
                </a:solidFill>
                <a:latin typeface="EuropeCondensedC"/>
                <a:ea typeface="+mj-ea"/>
                <a:cs typeface="EuropeCondensedC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3298" y="1304762"/>
            <a:ext cx="8331789" cy="491230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65113" indent="-265113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ru-RU" sz="1200" b="0" kern="1200" spc="300" smtClean="0">
                <a:solidFill>
                  <a:srgbClr val="3D464A"/>
                </a:solidFill>
                <a:latin typeface="EuropeCondensedC"/>
                <a:ea typeface="+mn-ea"/>
                <a:cs typeface="EuropeCondensedC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45F0196B-83DE-438C-B91F-2CF3EA96ABF4}" type="datetime1">
              <a:rPr lang="ru-RU" smtClean="0">
                <a:solidFill>
                  <a:srgbClr val="FFFFFF"/>
                </a:solidFill>
              </a:rPr>
              <a:pPr>
                <a:defRPr/>
              </a:pPr>
              <a:t>30.03.2015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00">
                <a:cs typeface="+mn-cs"/>
              </a:defRPr>
            </a:lvl1pPr>
          </a:lstStyle>
          <a:p>
            <a:pPr>
              <a:defRPr/>
            </a:pPr>
            <a:fld id="{E7BE8D95-DAAA-475F-A68B-D0BE6C93D1D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527344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64588" y="6669088"/>
            <a:ext cx="327025" cy="1365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996EC-A6F7-41F6-98EA-AB84972D55C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6670208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9159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64588" y="6669088"/>
            <a:ext cx="327025" cy="1365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A13D27-A131-4410-B68C-9C3A6F7278D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3666062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45" indent="0" algn="ctr">
              <a:buNone/>
              <a:defRPr/>
            </a:lvl2pPr>
            <a:lvl3pPr marL="914290" indent="0" algn="ctr">
              <a:buNone/>
              <a:defRPr/>
            </a:lvl3pPr>
            <a:lvl4pPr marL="1371435" indent="0" algn="ctr">
              <a:buNone/>
              <a:defRPr/>
            </a:lvl4pPr>
            <a:lvl5pPr marL="1828581" indent="0" algn="ctr">
              <a:buNone/>
              <a:defRPr/>
            </a:lvl5pPr>
            <a:lvl6pPr marL="2285726" indent="0" algn="ctr">
              <a:buNone/>
              <a:defRPr/>
            </a:lvl6pPr>
            <a:lvl7pPr marL="2742871" indent="0" algn="ctr">
              <a:buNone/>
              <a:defRPr/>
            </a:lvl7pPr>
            <a:lvl8pPr marL="3200016" indent="0" algn="ctr">
              <a:buNone/>
              <a:defRPr/>
            </a:lvl8pPr>
            <a:lvl9pPr marL="3657161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772171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6687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4738477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5" indent="0">
              <a:buNone/>
              <a:defRPr sz="1800"/>
            </a:lvl2pPr>
            <a:lvl3pPr marL="914290" indent="0">
              <a:buNone/>
              <a:defRPr sz="1600"/>
            </a:lvl3pPr>
            <a:lvl4pPr marL="1371435" indent="0">
              <a:buNone/>
              <a:defRPr sz="1400"/>
            </a:lvl4pPr>
            <a:lvl5pPr marL="1828581" indent="0">
              <a:buNone/>
              <a:defRPr sz="1400"/>
            </a:lvl5pPr>
            <a:lvl6pPr marL="2285726" indent="0">
              <a:buNone/>
              <a:defRPr sz="1400"/>
            </a:lvl6pPr>
            <a:lvl7pPr marL="2742871" indent="0">
              <a:buNone/>
              <a:defRPr sz="1400"/>
            </a:lvl7pPr>
            <a:lvl8pPr marL="3200016" indent="0">
              <a:buNone/>
              <a:defRPr sz="1400"/>
            </a:lvl8pPr>
            <a:lvl9pPr marL="3657161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389580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390" y="1196977"/>
            <a:ext cx="4279900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11692" y="1196977"/>
            <a:ext cx="4281487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379859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971947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856817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466604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73057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988633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5" indent="0">
              <a:buNone/>
              <a:defRPr sz="2800"/>
            </a:lvl2pPr>
            <a:lvl3pPr marL="914290" indent="0">
              <a:buNone/>
              <a:defRPr sz="2400"/>
            </a:lvl3pPr>
            <a:lvl4pPr marL="1371435" indent="0">
              <a:buNone/>
              <a:defRPr sz="2000"/>
            </a:lvl4pPr>
            <a:lvl5pPr marL="1828581" indent="0">
              <a:buNone/>
              <a:defRPr sz="2000"/>
            </a:lvl5pPr>
            <a:lvl6pPr marL="2285726" indent="0">
              <a:buNone/>
              <a:defRPr sz="2000"/>
            </a:lvl6pPr>
            <a:lvl7pPr marL="2742871" indent="0">
              <a:buNone/>
              <a:defRPr sz="2000"/>
            </a:lvl7pPr>
            <a:lvl8pPr marL="3200016" indent="0">
              <a:buNone/>
              <a:defRPr sz="2000"/>
            </a:lvl8pPr>
            <a:lvl9pPr marL="3657161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472561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9819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15128" y="188920"/>
            <a:ext cx="2178051" cy="5976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79393" y="188920"/>
            <a:ext cx="6383337" cy="5976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132270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6902" y="1237657"/>
            <a:ext cx="8230197" cy="4888666"/>
          </a:xfrm>
          <a:prstGeom prst="rect">
            <a:avLst/>
          </a:prstGeom>
        </p:spPr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8233BB9-4A9C-4E3D-B6F9-C157D99263F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645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577808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877841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341164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7440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9290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98425"/>
            <a:ext cx="8820150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524625"/>
            <a:ext cx="8496300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686800" y="6453188"/>
            <a:ext cx="277813" cy="26828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18000" tIns="45720" rIns="1800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803E352E-F822-46B3-9D4A-EE3BF26DDE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1366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2367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295805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8575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2193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07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9810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5988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546157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230631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5017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5828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7531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8710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4794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390" y="1196976"/>
            <a:ext cx="4279900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11691" y="1196976"/>
            <a:ext cx="4281487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8718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143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2041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4604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3593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5379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1239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1841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15125" y="188915"/>
            <a:ext cx="2178051" cy="5976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79390" y="188915"/>
            <a:ext cx="6383337" cy="5976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9932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2508" y="93670"/>
            <a:ext cx="7818437" cy="6953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12" y="1600200"/>
            <a:ext cx="4029075" cy="4133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38685" y="1600229"/>
            <a:ext cx="4030663" cy="1990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38685" y="3743354"/>
            <a:ext cx="4030663" cy="1990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602663" y="6443663"/>
            <a:ext cx="454025" cy="376237"/>
          </a:xfrm>
          <a:prstGeom prst="rect">
            <a:avLst/>
          </a:prstGeom>
        </p:spPr>
        <p:txBody>
          <a:bodyPr lIns="85487" tIns="42744" rIns="85487" bIns="42744"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6867A1A-B990-4142-AD25-7D28FB694BE5}" type="slidenum">
              <a:rPr lang="ru-RU" sz="800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sz="8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6511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0321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9265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986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4588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390" y="1196976"/>
            <a:ext cx="4279900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11691" y="1196976"/>
            <a:ext cx="4281487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353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1286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1549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3758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724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6027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9771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15125" y="188915"/>
            <a:ext cx="2178051" cy="5976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79390" y="188915"/>
            <a:ext cx="6383337" cy="5976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0298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2508" y="93670"/>
            <a:ext cx="7818437" cy="6953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12" y="1600200"/>
            <a:ext cx="4029075" cy="4133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38685" y="1600229"/>
            <a:ext cx="4030663" cy="1990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38685" y="3743354"/>
            <a:ext cx="4030663" cy="1990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602663" y="6443663"/>
            <a:ext cx="454025" cy="376237"/>
          </a:xfrm>
          <a:prstGeom prst="rect">
            <a:avLst/>
          </a:prstGeom>
        </p:spPr>
        <p:txBody>
          <a:bodyPr lIns="85487" tIns="42744" rIns="85487" bIns="42744"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6867A1A-B990-4142-AD25-7D28FB694BE5}" type="slidenum">
              <a:rPr lang="ru-RU" sz="800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sz="8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3865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993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007534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8507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1888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390" y="1196976"/>
            <a:ext cx="4279900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11691" y="1196976"/>
            <a:ext cx="4281487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9405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2027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087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8233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9803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9273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1037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15125" y="188915"/>
            <a:ext cx="2178051" cy="5976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79390" y="188915"/>
            <a:ext cx="6383337" cy="5976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198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3007240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2508" y="93670"/>
            <a:ext cx="7818437" cy="6953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12" y="1600200"/>
            <a:ext cx="4029075" cy="4133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38685" y="1600229"/>
            <a:ext cx="4030663" cy="1990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38685" y="3743354"/>
            <a:ext cx="4030663" cy="1990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602663" y="6443663"/>
            <a:ext cx="454025" cy="376237"/>
          </a:xfrm>
          <a:prstGeom prst="rect">
            <a:avLst/>
          </a:prstGeom>
        </p:spPr>
        <p:txBody>
          <a:bodyPr lIns="85487" tIns="42744" rIns="85487" bIns="42744"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6867A1A-B990-4142-AD25-7D28FB694BE5}" type="slidenum">
              <a:rPr lang="ru-RU" sz="800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sz="8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12797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98425"/>
            <a:ext cx="8820150" cy="633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524625"/>
            <a:ext cx="8496300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686800" y="6453188"/>
            <a:ext cx="277813" cy="2682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" tIns="45720" rIns="1800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fld id="{FDBC2CE9-8FCA-41B0-89BC-6C5E7663BC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5268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879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71634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80201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390" y="1196976"/>
            <a:ext cx="4279900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11691" y="1196976"/>
            <a:ext cx="4281487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3152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9340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38609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60570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14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044439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14369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68969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15125" y="188915"/>
            <a:ext cx="2178051" cy="5976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79390" y="188915"/>
            <a:ext cx="6383337" cy="5976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96023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2508" y="93670"/>
            <a:ext cx="7818437" cy="6953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12" y="1600200"/>
            <a:ext cx="4029075" cy="4133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38685" y="1600229"/>
            <a:ext cx="4030663" cy="1990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38685" y="3743354"/>
            <a:ext cx="4030663" cy="1990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602663" y="6443663"/>
            <a:ext cx="454025" cy="376237"/>
          </a:xfrm>
          <a:prstGeom prst="rect">
            <a:avLst/>
          </a:prstGeom>
        </p:spPr>
        <p:txBody>
          <a:bodyPr lIns="85487" tIns="42744" rIns="85487" bIns="42744"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6867A1A-B990-4142-AD25-7D28FB694BE5}" type="slidenum">
              <a:rPr lang="ru-RU" sz="800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sz="8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16464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98425"/>
            <a:ext cx="8820150" cy="633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524625"/>
            <a:ext cx="8496300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686800" y="6453188"/>
            <a:ext cx="277813" cy="2682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" tIns="45720" rIns="1800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fld id="{FDBC2CE9-8FCA-41B0-89BC-6C5E7663BC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52685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36859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13972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44474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391" y="1196978"/>
            <a:ext cx="4279900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11692" y="1196978"/>
            <a:ext cx="4281487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01277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27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image" Target="../media/image4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image" Target="../media/image1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image" Target="../media/image2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Relationship Id="rId14" Type="http://schemas.openxmlformats.org/officeDocument/2006/relationships/image" Target="../media/image2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Relationship Id="rId14" Type="http://schemas.openxmlformats.org/officeDocument/2006/relationships/image" Target="../media/image2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Relationship Id="rId14" Type="http://schemas.openxmlformats.org/officeDocument/2006/relationships/image" Target="../media/image2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81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79.xml"/><Relationship Id="rId10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Relationship Id="rId14" Type="http://schemas.openxmlformats.org/officeDocument/2006/relationships/image" Target="../media/image5.jpe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92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Relationship Id="rId14" Type="http://schemas.openxmlformats.org/officeDocument/2006/relationships/image" Target="../media/image5.jpe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203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1.xml"/><Relationship Id="rId15" Type="http://schemas.openxmlformats.org/officeDocument/2006/relationships/image" Target="../media/image7.gif"/><Relationship Id="rId10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Relationship Id="rId14" Type="http://schemas.openxmlformats.org/officeDocument/2006/relationships/image" Target="../media/image2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5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10.xml"/><Relationship Id="rId7" Type="http://schemas.openxmlformats.org/officeDocument/2006/relationships/slideLayout" Target="../slideLayouts/slideLayout214.xml"/><Relationship Id="rId12" Type="http://schemas.openxmlformats.org/officeDocument/2006/relationships/slideLayout" Target="../slideLayouts/slideLayout219.xml"/><Relationship Id="rId2" Type="http://schemas.openxmlformats.org/officeDocument/2006/relationships/slideLayout" Target="../slideLayouts/slideLayout209.xml"/><Relationship Id="rId1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13.xml"/><Relationship Id="rId11" Type="http://schemas.openxmlformats.org/officeDocument/2006/relationships/slideLayout" Target="../slideLayouts/slideLayout218.xml"/><Relationship Id="rId5" Type="http://schemas.openxmlformats.org/officeDocument/2006/relationships/slideLayout" Target="../slideLayouts/slideLayout212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6.xml"/><Relationship Id="rId14" Type="http://schemas.openxmlformats.org/officeDocument/2006/relationships/image" Target="../media/image4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7.xml"/><Relationship Id="rId13" Type="http://schemas.openxmlformats.org/officeDocument/2006/relationships/slideLayout" Target="../slideLayouts/slideLayout232.xml"/><Relationship Id="rId3" Type="http://schemas.openxmlformats.org/officeDocument/2006/relationships/slideLayout" Target="../slideLayouts/slideLayout222.xml"/><Relationship Id="rId7" Type="http://schemas.openxmlformats.org/officeDocument/2006/relationships/slideLayout" Target="../slideLayouts/slideLayout226.xml"/><Relationship Id="rId12" Type="http://schemas.openxmlformats.org/officeDocument/2006/relationships/slideLayout" Target="../slideLayouts/slideLayout231.xml"/><Relationship Id="rId2" Type="http://schemas.openxmlformats.org/officeDocument/2006/relationships/slideLayout" Target="../slideLayouts/slideLayout221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220.xml"/><Relationship Id="rId6" Type="http://schemas.openxmlformats.org/officeDocument/2006/relationships/slideLayout" Target="../slideLayouts/slideLayout225.xml"/><Relationship Id="rId11" Type="http://schemas.openxmlformats.org/officeDocument/2006/relationships/slideLayout" Target="../slideLayouts/slideLayout230.xml"/><Relationship Id="rId5" Type="http://schemas.openxmlformats.org/officeDocument/2006/relationships/slideLayout" Target="../slideLayouts/slideLayout224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229.xml"/><Relationship Id="rId4" Type="http://schemas.openxmlformats.org/officeDocument/2006/relationships/slideLayout" Target="../slideLayouts/slideLayout223.xml"/><Relationship Id="rId9" Type="http://schemas.openxmlformats.org/officeDocument/2006/relationships/slideLayout" Target="../slideLayouts/slideLayout228.xml"/><Relationship Id="rId14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0.xml"/><Relationship Id="rId13" Type="http://schemas.openxmlformats.org/officeDocument/2006/relationships/slideLayout" Target="../slideLayouts/slideLayout245.xml"/><Relationship Id="rId3" Type="http://schemas.openxmlformats.org/officeDocument/2006/relationships/slideLayout" Target="../slideLayouts/slideLayout235.xml"/><Relationship Id="rId7" Type="http://schemas.openxmlformats.org/officeDocument/2006/relationships/slideLayout" Target="../slideLayouts/slideLayout239.xml"/><Relationship Id="rId12" Type="http://schemas.openxmlformats.org/officeDocument/2006/relationships/slideLayout" Target="../slideLayouts/slideLayout244.xml"/><Relationship Id="rId2" Type="http://schemas.openxmlformats.org/officeDocument/2006/relationships/slideLayout" Target="../slideLayouts/slideLayout234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8.xml"/><Relationship Id="rId11" Type="http://schemas.openxmlformats.org/officeDocument/2006/relationships/slideLayout" Target="../slideLayouts/slideLayout243.xml"/><Relationship Id="rId5" Type="http://schemas.openxmlformats.org/officeDocument/2006/relationships/slideLayout" Target="../slideLayouts/slideLayout237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242.xml"/><Relationship Id="rId4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41.xml"/><Relationship Id="rId14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3.xml"/><Relationship Id="rId13" Type="http://schemas.openxmlformats.org/officeDocument/2006/relationships/slideLayout" Target="../slideLayouts/slideLayout258.xml"/><Relationship Id="rId3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52.xml"/><Relationship Id="rId12" Type="http://schemas.openxmlformats.org/officeDocument/2006/relationships/slideLayout" Target="../slideLayouts/slideLayout257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247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246.xml"/><Relationship Id="rId6" Type="http://schemas.openxmlformats.org/officeDocument/2006/relationships/slideLayout" Target="../slideLayouts/slideLayout251.xml"/><Relationship Id="rId11" Type="http://schemas.openxmlformats.org/officeDocument/2006/relationships/slideLayout" Target="../slideLayouts/slideLayout256.xml"/><Relationship Id="rId5" Type="http://schemas.openxmlformats.org/officeDocument/2006/relationships/slideLayout" Target="../slideLayouts/slideLayout250.xml"/><Relationship Id="rId15" Type="http://schemas.openxmlformats.org/officeDocument/2006/relationships/theme" Target="../theme/theme22.xml"/><Relationship Id="rId10" Type="http://schemas.openxmlformats.org/officeDocument/2006/relationships/slideLayout" Target="../slideLayouts/slideLayout255.xml"/><Relationship Id="rId4" Type="http://schemas.openxmlformats.org/officeDocument/2006/relationships/slideLayout" Target="../slideLayouts/slideLayout249.xml"/><Relationship Id="rId9" Type="http://schemas.openxmlformats.org/officeDocument/2006/relationships/slideLayout" Target="../slideLayouts/slideLayout254.xml"/><Relationship Id="rId14" Type="http://schemas.openxmlformats.org/officeDocument/2006/relationships/slideLayout" Target="../slideLayouts/slideLayout259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7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62.xml"/><Relationship Id="rId7" Type="http://schemas.openxmlformats.org/officeDocument/2006/relationships/slideLayout" Target="../slideLayouts/slideLayout266.xml"/><Relationship Id="rId12" Type="http://schemas.openxmlformats.org/officeDocument/2006/relationships/slideLayout" Target="../slideLayouts/slideLayout271.xml"/><Relationship Id="rId2" Type="http://schemas.openxmlformats.org/officeDocument/2006/relationships/slideLayout" Target="../slideLayouts/slideLayout261.xml"/><Relationship Id="rId1" Type="http://schemas.openxmlformats.org/officeDocument/2006/relationships/slideLayout" Target="../slideLayouts/slideLayout260.xml"/><Relationship Id="rId6" Type="http://schemas.openxmlformats.org/officeDocument/2006/relationships/slideLayout" Target="../slideLayouts/slideLayout265.xml"/><Relationship Id="rId11" Type="http://schemas.openxmlformats.org/officeDocument/2006/relationships/slideLayout" Target="../slideLayouts/slideLayout270.xml"/><Relationship Id="rId5" Type="http://schemas.openxmlformats.org/officeDocument/2006/relationships/slideLayout" Target="../slideLayouts/slideLayout264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269.xml"/><Relationship Id="rId4" Type="http://schemas.openxmlformats.org/officeDocument/2006/relationships/slideLayout" Target="../slideLayouts/slideLayout263.xml"/><Relationship Id="rId9" Type="http://schemas.openxmlformats.org/officeDocument/2006/relationships/slideLayout" Target="../slideLayouts/slideLayout268.xml"/><Relationship Id="rId14" Type="http://schemas.openxmlformats.org/officeDocument/2006/relationships/image" Target="../media/image4.jpeg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9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74.xml"/><Relationship Id="rId7" Type="http://schemas.openxmlformats.org/officeDocument/2006/relationships/slideLayout" Target="../slideLayouts/slideLayout278.xml"/><Relationship Id="rId12" Type="http://schemas.openxmlformats.org/officeDocument/2006/relationships/slideLayout" Target="../slideLayouts/slideLayout283.xml"/><Relationship Id="rId2" Type="http://schemas.openxmlformats.org/officeDocument/2006/relationships/slideLayout" Target="../slideLayouts/slideLayout273.xml"/><Relationship Id="rId1" Type="http://schemas.openxmlformats.org/officeDocument/2006/relationships/slideLayout" Target="../slideLayouts/slideLayout272.xml"/><Relationship Id="rId6" Type="http://schemas.openxmlformats.org/officeDocument/2006/relationships/slideLayout" Target="../slideLayouts/slideLayout277.xml"/><Relationship Id="rId11" Type="http://schemas.openxmlformats.org/officeDocument/2006/relationships/slideLayout" Target="../slideLayouts/slideLayout282.xml"/><Relationship Id="rId5" Type="http://schemas.openxmlformats.org/officeDocument/2006/relationships/slideLayout" Target="../slideLayouts/slideLayout276.xml"/><Relationship Id="rId10" Type="http://schemas.openxmlformats.org/officeDocument/2006/relationships/slideLayout" Target="../slideLayouts/slideLayout281.xml"/><Relationship Id="rId4" Type="http://schemas.openxmlformats.org/officeDocument/2006/relationships/slideLayout" Target="../slideLayouts/slideLayout275.xml"/><Relationship Id="rId9" Type="http://schemas.openxmlformats.org/officeDocument/2006/relationships/slideLayout" Target="../slideLayouts/slideLayout280.xml"/><Relationship Id="rId14" Type="http://schemas.openxmlformats.org/officeDocument/2006/relationships/image" Target="../media/image9.jpeg"/></Relationships>
</file>

<file path=ppt/slideMasters/_rels/slideMaster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6.xml"/><Relationship Id="rId2" Type="http://schemas.openxmlformats.org/officeDocument/2006/relationships/slideLayout" Target="../slideLayouts/slideLayout285.xml"/><Relationship Id="rId1" Type="http://schemas.openxmlformats.org/officeDocument/2006/relationships/slideLayout" Target="../slideLayouts/slideLayout284.xml"/><Relationship Id="rId5" Type="http://schemas.openxmlformats.org/officeDocument/2006/relationships/theme" Target="../theme/theme25.xml"/><Relationship Id="rId4" Type="http://schemas.openxmlformats.org/officeDocument/2006/relationships/slideLayout" Target="../slideLayouts/slideLayout287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5.xml"/><Relationship Id="rId13" Type="http://schemas.openxmlformats.org/officeDocument/2006/relationships/theme" Target="../theme/theme26.xml"/><Relationship Id="rId3" Type="http://schemas.openxmlformats.org/officeDocument/2006/relationships/slideLayout" Target="../slideLayouts/slideLayout290.xml"/><Relationship Id="rId7" Type="http://schemas.openxmlformats.org/officeDocument/2006/relationships/slideLayout" Target="../slideLayouts/slideLayout294.xml"/><Relationship Id="rId12" Type="http://schemas.openxmlformats.org/officeDocument/2006/relationships/slideLayout" Target="../slideLayouts/slideLayout299.xml"/><Relationship Id="rId2" Type="http://schemas.openxmlformats.org/officeDocument/2006/relationships/slideLayout" Target="../slideLayouts/slideLayout289.xml"/><Relationship Id="rId1" Type="http://schemas.openxmlformats.org/officeDocument/2006/relationships/slideLayout" Target="../slideLayouts/slideLayout288.xml"/><Relationship Id="rId6" Type="http://schemas.openxmlformats.org/officeDocument/2006/relationships/slideLayout" Target="../slideLayouts/slideLayout293.xml"/><Relationship Id="rId11" Type="http://schemas.openxmlformats.org/officeDocument/2006/relationships/slideLayout" Target="../slideLayouts/slideLayout298.xml"/><Relationship Id="rId5" Type="http://schemas.openxmlformats.org/officeDocument/2006/relationships/slideLayout" Target="../slideLayouts/slideLayout292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297.xml"/><Relationship Id="rId4" Type="http://schemas.openxmlformats.org/officeDocument/2006/relationships/slideLayout" Target="../slideLayouts/slideLayout291.xml"/><Relationship Id="rId9" Type="http://schemas.openxmlformats.org/officeDocument/2006/relationships/slideLayout" Target="../slideLayouts/slideLayout296.xml"/><Relationship Id="rId14" Type="http://schemas.openxmlformats.org/officeDocument/2006/relationships/image" Target="../media/image4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4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4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pic>
        <p:nvPicPr>
          <p:cNvPr id="1027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98425"/>
            <a:ext cx="8820150" cy="633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524625"/>
            <a:ext cx="8496300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29" name="Group 16"/>
          <p:cNvGrpSpPr>
            <a:grpSpLocks/>
          </p:cNvGrpSpPr>
          <p:nvPr/>
        </p:nvGrpSpPr>
        <p:grpSpPr bwMode="auto">
          <a:xfrm>
            <a:off x="296863" y="923925"/>
            <a:ext cx="8847137" cy="4981575"/>
            <a:chOff x="187" y="582"/>
            <a:chExt cx="5573" cy="3138"/>
          </a:xfrm>
        </p:grpSpPr>
        <p:pic>
          <p:nvPicPr>
            <p:cNvPr id="1030" name="Picture 17" descr="обложка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03" b="16237"/>
            <a:stretch>
              <a:fillRect/>
            </a:stretch>
          </p:blipFill>
          <p:spPr bwMode="auto">
            <a:xfrm>
              <a:off x="373" y="874"/>
              <a:ext cx="5081" cy="2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1" name="AutoShape 18"/>
            <p:cNvSpPr>
              <a:spLocks noChangeArrowheads="1"/>
            </p:cNvSpPr>
            <p:nvPr/>
          </p:nvSpPr>
          <p:spPr bwMode="auto">
            <a:xfrm rot="2567519">
              <a:off x="187" y="582"/>
              <a:ext cx="547" cy="838"/>
            </a:xfrm>
            <a:prstGeom prst="moon">
              <a:avLst>
                <a:gd name="adj" fmla="val 56704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32" name="AutoShape 19"/>
            <p:cNvSpPr>
              <a:spLocks noChangeArrowheads="1"/>
            </p:cNvSpPr>
            <p:nvPr/>
          </p:nvSpPr>
          <p:spPr bwMode="auto">
            <a:xfrm rot="-8000430">
              <a:off x="5058" y="3018"/>
              <a:ext cx="545" cy="859"/>
            </a:xfrm>
            <a:prstGeom prst="moon">
              <a:avLst>
                <a:gd name="adj" fmla="val 54306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3" r:id="rId1"/>
    <p:sldLayoutId id="2147484573" r:id="rId2"/>
    <p:sldLayoutId id="2147484574" r:id="rId3"/>
    <p:sldLayoutId id="2147484575" r:id="rId4"/>
    <p:sldLayoutId id="2147484576" r:id="rId5"/>
    <p:sldLayoutId id="2147484577" r:id="rId6"/>
    <p:sldLayoutId id="2147484578" r:id="rId7"/>
    <p:sldLayoutId id="2147484579" r:id="rId8"/>
    <p:sldLayoutId id="2147484580" r:id="rId9"/>
    <p:sldLayoutId id="2147484581" r:id="rId10"/>
    <p:sldLayoutId id="214748458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196975"/>
            <a:ext cx="8713787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Основной текст </a:t>
            </a:r>
            <a:r>
              <a:rPr lang="en-US" smtClean="0"/>
              <a:t> - </a:t>
            </a:r>
            <a:r>
              <a:rPr lang="ru-RU" smtClean="0"/>
              <a:t>шрифт </a:t>
            </a:r>
            <a:r>
              <a:rPr lang="en-US" smtClean="0"/>
              <a:t>Arial (12 pt)</a:t>
            </a:r>
          </a:p>
          <a:p>
            <a:pPr lvl="0"/>
            <a:endParaRPr lang="ru-RU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188913"/>
            <a:ext cx="75612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Заголовок раздела</a:t>
            </a:r>
            <a:br>
              <a:rPr lang="ru-RU" smtClean="0"/>
            </a:br>
            <a:r>
              <a:rPr lang="ru-RU" smtClean="0"/>
              <a:t>шрифт </a:t>
            </a:r>
            <a:r>
              <a:rPr lang="en-US" smtClean="0"/>
              <a:t>Arial</a:t>
            </a:r>
            <a:r>
              <a:rPr lang="ru-RU" smtClean="0"/>
              <a:t> (</a:t>
            </a:r>
            <a:r>
              <a:rPr lang="en-US" smtClean="0"/>
              <a:t>18pt)</a:t>
            </a:r>
            <a:endParaRPr lang="ru-RU" smtClean="0"/>
          </a:p>
        </p:txBody>
      </p:sp>
      <p:sp>
        <p:nvSpPr>
          <p:cNvPr id="50483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7950" y="6453188"/>
            <a:ext cx="2895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0483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04025" y="6453188"/>
            <a:ext cx="2133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640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7" r:id="rId1"/>
    <p:sldLayoutId id="2147484698" r:id="rId2"/>
    <p:sldLayoutId id="2147484699" r:id="rId3"/>
    <p:sldLayoutId id="2147484700" r:id="rId4"/>
    <p:sldLayoutId id="2147484701" r:id="rId5"/>
    <p:sldLayoutId id="2147484702" r:id="rId6"/>
    <p:sldLayoutId id="2147484703" r:id="rId7"/>
    <p:sldLayoutId id="2147484704" r:id="rId8"/>
    <p:sldLayoutId id="2147484705" r:id="rId9"/>
    <p:sldLayoutId id="2147484706" r:id="rId10"/>
    <p:sldLayoutId id="2147484707" r:id="rId11"/>
    <p:sldLayoutId id="2147484887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9pPr>
    </p:titleStyle>
    <p:bodyStyle>
      <a:lvl1pPr marL="342900" indent="-762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820738" indent="-285750" algn="l" rtl="0" eaLnBrk="0" fontAlgn="base" hangingPunct="0">
        <a:spcBef>
          <a:spcPts val="10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2pPr>
      <a:lvl3pPr marL="1457325" indent="-4572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017713" indent="-3810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578100" indent="-3810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035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492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949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406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pic>
        <p:nvPicPr>
          <p:cNvPr id="1027" name="Picture 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98425"/>
            <a:ext cx="8820150" cy="633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524625"/>
            <a:ext cx="8496300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29" name="Group 16"/>
          <p:cNvGrpSpPr>
            <a:grpSpLocks/>
          </p:cNvGrpSpPr>
          <p:nvPr/>
        </p:nvGrpSpPr>
        <p:grpSpPr bwMode="auto">
          <a:xfrm>
            <a:off x="296863" y="923925"/>
            <a:ext cx="8847137" cy="4981575"/>
            <a:chOff x="187" y="582"/>
            <a:chExt cx="5573" cy="3138"/>
          </a:xfrm>
        </p:grpSpPr>
        <p:pic>
          <p:nvPicPr>
            <p:cNvPr id="1030" name="Picture 17" descr="обложка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03" b="16237"/>
            <a:stretch>
              <a:fillRect/>
            </a:stretch>
          </p:blipFill>
          <p:spPr bwMode="auto">
            <a:xfrm>
              <a:off x="373" y="874"/>
              <a:ext cx="5081" cy="2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1" name="AutoShape 18"/>
            <p:cNvSpPr>
              <a:spLocks noChangeArrowheads="1"/>
            </p:cNvSpPr>
            <p:nvPr/>
          </p:nvSpPr>
          <p:spPr bwMode="auto">
            <a:xfrm rot="2567519">
              <a:off x="187" y="582"/>
              <a:ext cx="547" cy="838"/>
            </a:xfrm>
            <a:prstGeom prst="moon">
              <a:avLst>
                <a:gd name="adj" fmla="val 56704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32" name="AutoShape 19"/>
            <p:cNvSpPr>
              <a:spLocks noChangeArrowheads="1"/>
            </p:cNvSpPr>
            <p:nvPr/>
          </p:nvSpPr>
          <p:spPr bwMode="auto">
            <a:xfrm rot="-8000430">
              <a:off x="5058" y="3018"/>
              <a:ext cx="545" cy="859"/>
            </a:xfrm>
            <a:prstGeom prst="moon">
              <a:avLst>
                <a:gd name="adj" fmla="val 54306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0809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9" r:id="rId1"/>
    <p:sldLayoutId id="2147484710" r:id="rId2"/>
    <p:sldLayoutId id="2147484711" r:id="rId3"/>
    <p:sldLayoutId id="2147484712" r:id="rId4"/>
    <p:sldLayoutId id="2147484713" r:id="rId5"/>
    <p:sldLayoutId id="2147484714" r:id="rId6"/>
    <p:sldLayoutId id="2147484715" r:id="rId7"/>
    <p:sldLayoutId id="2147484716" r:id="rId8"/>
    <p:sldLayoutId id="2147484717" r:id="rId9"/>
    <p:sldLayoutId id="2147484718" r:id="rId10"/>
    <p:sldLayoutId id="2147484719" r:id="rId11"/>
    <p:sldLayoutId id="214748489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pic>
        <p:nvPicPr>
          <p:cNvPr id="1027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98425"/>
            <a:ext cx="8820150" cy="633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524625"/>
            <a:ext cx="8496300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29" name="Group 16"/>
          <p:cNvGrpSpPr>
            <a:grpSpLocks/>
          </p:cNvGrpSpPr>
          <p:nvPr/>
        </p:nvGrpSpPr>
        <p:grpSpPr bwMode="auto">
          <a:xfrm>
            <a:off x="296863" y="923925"/>
            <a:ext cx="8847137" cy="4981575"/>
            <a:chOff x="187" y="582"/>
            <a:chExt cx="5573" cy="3138"/>
          </a:xfrm>
        </p:grpSpPr>
        <p:pic>
          <p:nvPicPr>
            <p:cNvPr id="1030" name="Picture 17" descr="обложка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03" b="16237"/>
            <a:stretch>
              <a:fillRect/>
            </a:stretch>
          </p:blipFill>
          <p:spPr bwMode="auto">
            <a:xfrm>
              <a:off x="373" y="874"/>
              <a:ext cx="5081" cy="2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1" name="AutoShape 18"/>
            <p:cNvSpPr>
              <a:spLocks noChangeArrowheads="1"/>
            </p:cNvSpPr>
            <p:nvPr/>
          </p:nvSpPr>
          <p:spPr bwMode="auto">
            <a:xfrm rot="2567519">
              <a:off x="187" y="582"/>
              <a:ext cx="547" cy="838"/>
            </a:xfrm>
            <a:prstGeom prst="moon">
              <a:avLst>
                <a:gd name="adj" fmla="val 56704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32" name="AutoShape 19"/>
            <p:cNvSpPr>
              <a:spLocks noChangeArrowheads="1"/>
            </p:cNvSpPr>
            <p:nvPr/>
          </p:nvSpPr>
          <p:spPr bwMode="auto">
            <a:xfrm rot="-8000430">
              <a:off x="5058" y="3018"/>
              <a:ext cx="545" cy="859"/>
            </a:xfrm>
            <a:prstGeom prst="moon">
              <a:avLst>
                <a:gd name="adj" fmla="val 54306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8760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21" r:id="rId1"/>
    <p:sldLayoutId id="2147484722" r:id="rId2"/>
    <p:sldLayoutId id="2147484723" r:id="rId3"/>
    <p:sldLayoutId id="2147484724" r:id="rId4"/>
    <p:sldLayoutId id="2147484725" r:id="rId5"/>
    <p:sldLayoutId id="2147484726" r:id="rId6"/>
    <p:sldLayoutId id="2147484727" r:id="rId7"/>
    <p:sldLayoutId id="2147484728" r:id="rId8"/>
    <p:sldLayoutId id="2147484729" r:id="rId9"/>
    <p:sldLayoutId id="2147484730" r:id="rId10"/>
    <p:sldLayoutId id="214748473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pic>
        <p:nvPicPr>
          <p:cNvPr id="1027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98425"/>
            <a:ext cx="8820150" cy="633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524625"/>
            <a:ext cx="8496300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29" name="Group 16"/>
          <p:cNvGrpSpPr>
            <a:grpSpLocks/>
          </p:cNvGrpSpPr>
          <p:nvPr/>
        </p:nvGrpSpPr>
        <p:grpSpPr bwMode="auto">
          <a:xfrm>
            <a:off x="296863" y="923925"/>
            <a:ext cx="8847137" cy="4981575"/>
            <a:chOff x="187" y="582"/>
            <a:chExt cx="5573" cy="3138"/>
          </a:xfrm>
        </p:grpSpPr>
        <p:pic>
          <p:nvPicPr>
            <p:cNvPr id="1030" name="Picture 17" descr="обложка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03" b="16237"/>
            <a:stretch>
              <a:fillRect/>
            </a:stretch>
          </p:blipFill>
          <p:spPr bwMode="auto">
            <a:xfrm>
              <a:off x="373" y="874"/>
              <a:ext cx="5081" cy="2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1" name="AutoShape 18"/>
            <p:cNvSpPr>
              <a:spLocks noChangeArrowheads="1"/>
            </p:cNvSpPr>
            <p:nvPr/>
          </p:nvSpPr>
          <p:spPr bwMode="auto">
            <a:xfrm rot="2567519">
              <a:off x="187" y="582"/>
              <a:ext cx="547" cy="838"/>
            </a:xfrm>
            <a:prstGeom prst="moon">
              <a:avLst>
                <a:gd name="adj" fmla="val 56704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32" name="AutoShape 19"/>
            <p:cNvSpPr>
              <a:spLocks noChangeArrowheads="1"/>
            </p:cNvSpPr>
            <p:nvPr/>
          </p:nvSpPr>
          <p:spPr bwMode="auto">
            <a:xfrm rot="-8000430">
              <a:off x="5058" y="3018"/>
              <a:ext cx="545" cy="859"/>
            </a:xfrm>
            <a:prstGeom prst="moon">
              <a:avLst>
                <a:gd name="adj" fmla="val 54306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5691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3" r:id="rId1"/>
    <p:sldLayoutId id="2147484734" r:id="rId2"/>
    <p:sldLayoutId id="2147484735" r:id="rId3"/>
    <p:sldLayoutId id="2147484736" r:id="rId4"/>
    <p:sldLayoutId id="2147484737" r:id="rId5"/>
    <p:sldLayoutId id="2147484738" r:id="rId6"/>
    <p:sldLayoutId id="2147484739" r:id="rId7"/>
    <p:sldLayoutId id="2147484740" r:id="rId8"/>
    <p:sldLayoutId id="2147484741" r:id="rId9"/>
    <p:sldLayoutId id="2147484742" r:id="rId10"/>
    <p:sldLayoutId id="214748474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pic>
        <p:nvPicPr>
          <p:cNvPr id="1027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98425"/>
            <a:ext cx="8820150" cy="633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524625"/>
            <a:ext cx="8496300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29" name="Group 16"/>
          <p:cNvGrpSpPr>
            <a:grpSpLocks/>
          </p:cNvGrpSpPr>
          <p:nvPr/>
        </p:nvGrpSpPr>
        <p:grpSpPr bwMode="auto">
          <a:xfrm>
            <a:off x="296863" y="923925"/>
            <a:ext cx="8847137" cy="4981575"/>
            <a:chOff x="187" y="582"/>
            <a:chExt cx="5573" cy="3138"/>
          </a:xfrm>
        </p:grpSpPr>
        <p:pic>
          <p:nvPicPr>
            <p:cNvPr id="1030" name="Picture 17" descr="обложка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03" b="16237"/>
            <a:stretch>
              <a:fillRect/>
            </a:stretch>
          </p:blipFill>
          <p:spPr bwMode="auto">
            <a:xfrm>
              <a:off x="373" y="874"/>
              <a:ext cx="5081" cy="2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1" name="AutoShape 18"/>
            <p:cNvSpPr>
              <a:spLocks noChangeArrowheads="1"/>
            </p:cNvSpPr>
            <p:nvPr/>
          </p:nvSpPr>
          <p:spPr bwMode="auto">
            <a:xfrm rot="2567519">
              <a:off x="187" y="582"/>
              <a:ext cx="547" cy="838"/>
            </a:xfrm>
            <a:prstGeom prst="moon">
              <a:avLst>
                <a:gd name="adj" fmla="val 56704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32" name="AutoShape 19"/>
            <p:cNvSpPr>
              <a:spLocks noChangeArrowheads="1"/>
            </p:cNvSpPr>
            <p:nvPr/>
          </p:nvSpPr>
          <p:spPr bwMode="auto">
            <a:xfrm rot="-8000430">
              <a:off x="5058" y="3018"/>
              <a:ext cx="545" cy="859"/>
            </a:xfrm>
            <a:prstGeom prst="moon">
              <a:avLst>
                <a:gd name="adj" fmla="val 54306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3837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5" r:id="rId1"/>
    <p:sldLayoutId id="2147484746" r:id="rId2"/>
    <p:sldLayoutId id="2147484747" r:id="rId3"/>
    <p:sldLayoutId id="2147484748" r:id="rId4"/>
    <p:sldLayoutId id="2147484749" r:id="rId5"/>
    <p:sldLayoutId id="2147484750" r:id="rId6"/>
    <p:sldLayoutId id="2147484751" r:id="rId7"/>
    <p:sldLayoutId id="2147484752" r:id="rId8"/>
    <p:sldLayoutId id="2147484753" r:id="rId9"/>
    <p:sldLayoutId id="2147484754" r:id="rId10"/>
    <p:sldLayoutId id="214748475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pic>
        <p:nvPicPr>
          <p:cNvPr id="1027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98425"/>
            <a:ext cx="8820150" cy="633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524625"/>
            <a:ext cx="8496300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29" name="Group 16"/>
          <p:cNvGrpSpPr>
            <a:grpSpLocks/>
          </p:cNvGrpSpPr>
          <p:nvPr/>
        </p:nvGrpSpPr>
        <p:grpSpPr bwMode="auto">
          <a:xfrm>
            <a:off x="296863" y="923925"/>
            <a:ext cx="8847137" cy="4981575"/>
            <a:chOff x="187" y="582"/>
            <a:chExt cx="5573" cy="3138"/>
          </a:xfrm>
        </p:grpSpPr>
        <p:pic>
          <p:nvPicPr>
            <p:cNvPr id="1030" name="Picture 17" descr="обложка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03" b="16237"/>
            <a:stretch>
              <a:fillRect/>
            </a:stretch>
          </p:blipFill>
          <p:spPr bwMode="auto">
            <a:xfrm>
              <a:off x="373" y="874"/>
              <a:ext cx="5081" cy="2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1" name="AutoShape 18"/>
            <p:cNvSpPr>
              <a:spLocks noChangeArrowheads="1"/>
            </p:cNvSpPr>
            <p:nvPr/>
          </p:nvSpPr>
          <p:spPr bwMode="auto">
            <a:xfrm rot="2567519">
              <a:off x="187" y="582"/>
              <a:ext cx="547" cy="838"/>
            </a:xfrm>
            <a:prstGeom prst="moon">
              <a:avLst>
                <a:gd name="adj" fmla="val 56704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32" name="AutoShape 19"/>
            <p:cNvSpPr>
              <a:spLocks noChangeArrowheads="1"/>
            </p:cNvSpPr>
            <p:nvPr/>
          </p:nvSpPr>
          <p:spPr bwMode="auto">
            <a:xfrm rot="-8000430">
              <a:off x="5058" y="3018"/>
              <a:ext cx="545" cy="859"/>
            </a:xfrm>
            <a:prstGeom prst="moon">
              <a:avLst>
                <a:gd name="adj" fmla="val 54306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9749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7" r:id="rId1"/>
    <p:sldLayoutId id="2147484758" r:id="rId2"/>
    <p:sldLayoutId id="2147484759" r:id="rId3"/>
    <p:sldLayoutId id="2147484760" r:id="rId4"/>
    <p:sldLayoutId id="2147484761" r:id="rId5"/>
    <p:sldLayoutId id="2147484762" r:id="rId6"/>
    <p:sldLayoutId id="2147484763" r:id="rId7"/>
    <p:sldLayoutId id="2147484764" r:id="rId8"/>
    <p:sldLayoutId id="2147484765" r:id="rId9"/>
    <p:sldLayoutId id="2147484766" r:id="rId10"/>
    <p:sldLayoutId id="214748476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196975"/>
            <a:ext cx="8713787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Основной текст </a:t>
            </a:r>
            <a:r>
              <a:rPr lang="en-US" smtClean="0"/>
              <a:t> - </a:t>
            </a:r>
            <a:r>
              <a:rPr lang="ru-RU" smtClean="0"/>
              <a:t>шрифт </a:t>
            </a:r>
            <a:r>
              <a:rPr lang="en-US" smtClean="0"/>
              <a:t>Arial (12 pt)</a:t>
            </a:r>
          </a:p>
          <a:p>
            <a:pPr lvl="0"/>
            <a:endParaRPr lang="ru-RU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188913"/>
            <a:ext cx="75612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Заголовок раздела</a:t>
            </a:r>
            <a:br>
              <a:rPr lang="ru-RU" smtClean="0"/>
            </a:br>
            <a:r>
              <a:rPr lang="ru-RU" smtClean="0"/>
              <a:t>шрифт </a:t>
            </a:r>
            <a:r>
              <a:rPr lang="en-US" smtClean="0"/>
              <a:t>Arial</a:t>
            </a:r>
            <a:r>
              <a:rPr lang="ru-RU" smtClean="0"/>
              <a:t> (</a:t>
            </a:r>
            <a:r>
              <a:rPr lang="en-US" smtClean="0"/>
              <a:t>18pt)</a:t>
            </a:r>
            <a:endParaRPr lang="ru-RU" smtClean="0"/>
          </a:p>
        </p:txBody>
      </p:sp>
      <p:sp>
        <p:nvSpPr>
          <p:cNvPr id="50483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7950" y="6453188"/>
            <a:ext cx="2895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0483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04025" y="6453188"/>
            <a:ext cx="2133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518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9" r:id="rId1"/>
    <p:sldLayoutId id="2147484770" r:id="rId2"/>
    <p:sldLayoutId id="2147484771" r:id="rId3"/>
    <p:sldLayoutId id="2147484772" r:id="rId4"/>
    <p:sldLayoutId id="2147484773" r:id="rId5"/>
    <p:sldLayoutId id="2147484774" r:id="rId6"/>
    <p:sldLayoutId id="2147484775" r:id="rId7"/>
    <p:sldLayoutId id="2147484776" r:id="rId8"/>
    <p:sldLayoutId id="2147484777" r:id="rId9"/>
    <p:sldLayoutId id="2147484778" r:id="rId10"/>
    <p:sldLayoutId id="214748477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9pPr>
    </p:titleStyle>
    <p:bodyStyle>
      <a:lvl1pPr marL="342900" indent="-762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820738" indent="-285750" algn="l" rtl="0" eaLnBrk="0" fontAlgn="base" hangingPunct="0">
        <a:spcBef>
          <a:spcPts val="10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2pPr>
      <a:lvl3pPr marL="1457325" indent="-4572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017713" indent="-3810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578100" indent="-3810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035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492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949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406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196975"/>
            <a:ext cx="8713787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Основной текст </a:t>
            </a:r>
            <a:r>
              <a:rPr lang="en-US" smtClean="0"/>
              <a:t> - </a:t>
            </a:r>
            <a:r>
              <a:rPr lang="ru-RU" smtClean="0"/>
              <a:t>шрифт </a:t>
            </a:r>
            <a:r>
              <a:rPr lang="en-US" smtClean="0"/>
              <a:t>Arial (12 pt)</a:t>
            </a:r>
          </a:p>
          <a:p>
            <a:pPr lvl="0"/>
            <a:endParaRPr lang="ru-RU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188913"/>
            <a:ext cx="75612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Заголовок раздела</a:t>
            </a:r>
            <a:br>
              <a:rPr lang="ru-RU" smtClean="0"/>
            </a:br>
            <a:r>
              <a:rPr lang="ru-RU" smtClean="0"/>
              <a:t>шрифт </a:t>
            </a:r>
            <a:r>
              <a:rPr lang="en-US" smtClean="0"/>
              <a:t>Arial</a:t>
            </a:r>
            <a:r>
              <a:rPr lang="ru-RU" smtClean="0"/>
              <a:t> (</a:t>
            </a:r>
            <a:r>
              <a:rPr lang="en-US" smtClean="0"/>
              <a:t>18pt)</a:t>
            </a:r>
            <a:endParaRPr lang="ru-RU" smtClean="0"/>
          </a:p>
        </p:txBody>
      </p:sp>
      <p:sp>
        <p:nvSpPr>
          <p:cNvPr id="50483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7950" y="6453188"/>
            <a:ext cx="2895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0483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04025" y="6453188"/>
            <a:ext cx="2133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78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1" r:id="rId1"/>
    <p:sldLayoutId id="2147484782" r:id="rId2"/>
    <p:sldLayoutId id="2147484783" r:id="rId3"/>
    <p:sldLayoutId id="2147484784" r:id="rId4"/>
    <p:sldLayoutId id="2147484785" r:id="rId5"/>
    <p:sldLayoutId id="2147484786" r:id="rId6"/>
    <p:sldLayoutId id="2147484787" r:id="rId7"/>
    <p:sldLayoutId id="2147484788" r:id="rId8"/>
    <p:sldLayoutId id="2147484789" r:id="rId9"/>
    <p:sldLayoutId id="2147484790" r:id="rId10"/>
    <p:sldLayoutId id="214748479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9pPr>
    </p:titleStyle>
    <p:bodyStyle>
      <a:lvl1pPr marL="342900" indent="-762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820738" indent="-285750" algn="l" rtl="0" eaLnBrk="0" fontAlgn="base" hangingPunct="0">
        <a:spcBef>
          <a:spcPts val="10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2pPr>
      <a:lvl3pPr marL="1457325" indent="-4572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017713" indent="-3810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578100" indent="-3810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035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492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949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406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98425"/>
            <a:ext cx="8820150" cy="633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43608" y="332656"/>
            <a:ext cx="7643192" cy="47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заголовка</a:t>
            </a:r>
          </a:p>
        </p:txBody>
      </p:sp>
      <p:pic>
        <p:nvPicPr>
          <p:cNvPr id="1028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524625"/>
            <a:ext cx="8496300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29" name="Group 16"/>
          <p:cNvGrpSpPr>
            <a:grpSpLocks/>
          </p:cNvGrpSpPr>
          <p:nvPr/>
        </p:nvGrpSpPr>
        <p:grpSpPr bwMode="auto">
          <a:xfrm>
            <a:off x="296863" y="923925"/>
            <a:ext cx="8847137" cy="4981575"/>
            <a:chOff x="187" y="582"/>
            <a:chExt cx="5573" cy="3138"/>
          </a:xfrm>
        </p:grpSpPr>
        <p:sp>
          <p:nvSpPr>
            <p:cNvPr id="1031" name="AutoShape 18"/>
            <p:cNvSpPr>
              <a:spLocks noChangeArrowheads="1"/>
            </p:cNvSpPr>
            <p:nvPr/>
          </p:nvSpPr>
          <p:spPr bwMode="auto">
            <a:xfrm rot="2567519">
              <a:off x="187" y="582"/>
              <a:ext cx="547" cy="838"/>
            </a:xfrm>
            <a:prstGeom prst="moon">
              <a:avLst>
                <a:gd name="adj" fmla="val 56704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32" name="AutoShape 19"/>
            <p:cNvSpPr>
              <a:spLocks noChangeArrowheads="1"/>
            </p:cNvSpPr>
            <p:nvPr/>
          </p:nvSpPr>
          <p:spPr bwMode="auto">
            <a:xfrm rot="-8000430">
              <a:off x="5058" y="3018"/>
              <a:ext cx="545" cy="859"/>
            </a:xfrm>
            <a:prstGeom prst="moon">
              <a:avLst>
                <a:gd name="adj" fmla="val 54306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</p:grpSp>
      <p:sp>
        <p:nvSpPr>
          <p:cNvPr id="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86800" y="6453188"/>
            <a:ext cx="277813" cy="2682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" tIns="45720" rIns="1800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fld id="{FDBC2CE9-8FCA-41B0-89BC-6C5E7663BCC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0"/>
            <a:ext cx="864096" cy="764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grpSp>
        <p:nvGrpSpPr>
          <p:cNvPr id="10" name="Group 36"/>
          <p:cNvGrpSpPr>
            <a:grpSpLocks/>
          </p:cNvGrpSpPr>
          <p:nvPr/>
        </p:nvGrpSpPr>
        <p:grpSpPr bwMode="auto">
          <a:xfrm>
            <a:off x="107504" y="23784"/>
            <a:ext cx="2189162" cy="333375"/>
            <a:chOff x="11" y="4109"/>
            <a:chExt cx="1409" cy="215"/>
          </a:xfrm>
        </p:grpSpPr>
        <p:sp>
          <p:nvSpPr>
            <p:cNvPr id="11" name="Freeform 37"/>
            <p:cNvSpPr>
              <a:spLocks noEditPoints="1"/>
            </p:cNvSpPr>
            <p:nvPr userDrawn="1"/>
          </p:nvSpPr>
          <p:spPr bwMode="auto">
            <a:xfrm>
              <a:off x="236" y="4206"/>
              <a:ext cx="1184" cy="87"/>
            </a:xfrm>
            <a:custGeom>
              <a:avLst/>
              <a:gdLst>
                <a:gd name="T0" fmla="*/ 27 w 1737"/>
                <a:gd name="T1" fmla="*/ 27 h 128"/>
                <a:gd name="T2" fmla="*/ 0 w 1737"/>
                <a:gd name="T3" fmla="*/ 11 h 128"/>
                <a:gd name="T4" fmla="*/ 155 w 1737"/>
                <a:gd name="T5" fmla="*/ 70 h 128"/>
                <a:gd name="T6" fmla="*/ 179 w 1737"/>
                <a:gd name="T7" fmla="*/ 7 h 128"/>
                <a:gd name="T8" fmla="*/ 106 w 1737"/>
                <a:gd name="T9" fmla="*/ 64 h 128"/>
                <a:gd name="T10" fmla="*/ 82 w 1737"/>
                <a:gd name="T11" fmla="*/ 126 h 128"/>
                <a:gd name="T12" fmla="*/ 228 w 1737"/>
                <a:gd name="T13" fmla="*/ 27 h 128"/>
                <a:gd name="T14" fmla="*/ 300 w 1737"/>
                <a:gd name="T15" fmla="*/ 11 h 128"/>
                <a:gd name="T16" fmla="*/ 318 w 1737"/>
                <a:gd name="T17" fmla="*/ 123 h 128"/>
                <a:gd name="T18" fmla="*/ 372 w 1737"/>
                <a:gd name="T19" fmla="*/ 30 h 128"/>
                <a:gd name="T20" fmla="*/ 352 w 1737"/>
                <a:gd name="T21" fmla="*/ 81 h 128"/>
                <a:gd name="T22" fmla="*/ 360 w 1737"/>
                <a:gd name="T23" fmla="*/ 7 h 128"/>
                <a:gd name="T24" fmla="*/ 514 w 1737"/>
                <a:gd name="T25" fmla="*/ 22 h 128"/>
                <a:gd name="T26" fmla="*/ 447 w 1737"/>
                <a:gd name="T27" fmla="*/ 73 h 128"/>
                <a:gd name="T28" fmla="*/ 472 w 1737"/>
                <a:gd name="T29" fmla="*/ 110 h 128"/>
                <a:gd name="T30" fmla="*/ 586 w 1737"/>
                <a:gd name="T31" fmla="*/ 126 h 128"/>
                <a:gd name="T32" fmla="*/ 615 w 1737"/>
                <a:gd name="T33" fmla="*/ 57 h 128"/>
                <a:gd name="T34" fmla="*/ 569 w 1737"/>
                <a:gd name="T35" fmla="*/ 26 h 128"/>
                <a:gd name="T36" fmla="*/ 569 w 1737"/>
                <a:gd name="T37" fmla="*/ 56 h 128"/>
                <a:gd name="T38" fmla="*/ 597 w 1737"/>
                <a:gd name="T39" fmla="*/ 103 h 128"/>
                <a:gd name="T40" fmla="*/ 749 w 1737"/>
                <a:gd name="T41" fmla="*/ 60 h 128"/>
                <a:gd name="T42" fmla="*/ 692 w 1737"/>
                <a:gd name="T43" fmla="*/ 128 h 128"/>
                <a:gd name="T44" fmla="*/ 714 w 1737"/>
                <a:gd name="T45" fmla="*/ 98 h 128"/>
                <a:gd name="T46" fmla="*/ 847 w 1737"/>
                <a:gd name="T47" fmla="*/ 102 h 128"/>
                <a:gd name="T48" fmla="*/ 845 w 1737"/>
                <a:gd name="T49" fmla="*/ 30 h 128"/>
                <a:gd name="T50" fmla="*/ 778 w 1737"/>
                <a:gd name="T51" fmla="*/ 20 h 128"/>
                <a:gd name="T52" fmla="*/ 853 w 1737"/>
                <a:gd name="T53" fmla="*/ 104 h 128"/>
                <a:gd name="T54" fmla="*/ 965 w 1737"/>
                <a:gd name="T55" fmla="*/ 27 h 128"/>
                <a:gd name="T56" fmla="*/ 863 w 1737"/>
                <a:gd name="T57" fmla="*/ 24 h 128"/>
                <a:gd name="T58" fmla="*/ 1077 w 1737"/>
                <a:gd name="T59" fmla="*/ 60 h 128"/>
                <a:gd name="T60" fmla="*/ 1020 w 1737"/>
                <a:gd name="T61" fmla="*/ 128 h 128"/>
                <a:gd name="T62" fmla="*/ 1041 w 1737"/>
                <a:gd name="T63" fmla="*/ 98 h 128"/>
                <a:gd name="T64" fmla="*/ 1114 w 1737"/>
                <a:gd name="T65" fmla="*/ 123 h 128"/>
                <a:gd name="T66" fmla="*/ 1091 w 1737"/>
                <a:gd name="T67" fmla="*/ 126 h 128"/>
                <a:gd name="T68" fmla="*/ 1147 w 1737"/>
                <a:gd name="T69" fmla="*/ 61 h 128"/>
                <a:gd name="T70" fmla="*/ 1118 w 1737"/>
                <a:gd name="T71" fmla="*/ 60 h 128"/>
                <a:gd name="T72" fmla="*/ 1277 w 1737"/>
                <a:gd name="T73" fmla="*/ 123 h 128"/>
                <a:gd name="T74" fmla="*/ 1281 w 1737"/>
                <a:gd name="T75" fmla="*/ 7 h 128"/>
                <a:gd name="T76" fmla="*/ 1205 w 1737"/>
                <a:gd name="T77" fmla="*/ 7 h 128"/>
                <a:gd name="T78" fmla="*/ 1228 w 1737"/>
                <a:gd name="T79" fmla="*/ 73 h 128"/>
                <a:gd name="T80" fmla="*/ 1399 w 1737"/>
                <a:gd name="T81" fmla="*/ 111 h 128"/>
                <a:gd name="T82" fmla="*/ 1388 w 1737"/>
                <a:gd name="T83" fmla="*/ 57 h 128"/>
                <a:gd name="T84" fmla="*/ 1399 w 1737"/>
                <a:gd name="T85" fmla="*/ 11 h 128"/>
                <a:gd name="T86" fmla="*/ 1483 w 1737"/>
                <a:gd name="T87" fmla="*/ 108 h 128"/>
                <a:gd name="T88" fmla="*/ 1480 w 1737"/>
                <a:gd name="T89" fmla="*/ 0 h 128"/>
                <a:gd name="T90" fmla="*/ 1419 w 1737"/>
                <a:gd name="T91" fmla="*/ 99 h 128"/>
                <a:gd name="T92" fmla="*/ 1439 w 1737"/>
                <a:gd name="T93" fmla="*/ 85 h 128"/>
                <a:gd name="T94" fmla="*/ 1500 w 1737"/>
                <a:gd name="T95" fmla="*/ 42 h 128"/>
                <a:gd name="T96" fmla="*/ 1575 w 1737"/>
                <a:gd name="T97" fmla="*/ 126 h 128"/>
                <a:gd name="T98" fmla="*/ 1639 w 1737"/>
                <a:gd name="T99" fmla="*/ 12 h 128"/>
                <a:gd name="T100" fmla="*/ 1572 w 1737"/>
                <a:gd name="T101" fmla="*/ 27 h 128"/>
                <a:gd name="T102" fmla="*/ 1723 w 1737"/>
                <a:gd name="T103" fmla="*/ 118 h 128"/>
                <a:gd name="T104" fmla="*/ 1675 w 1737"/>
                <a:gd name="T105" fmla="*/ 7 h 128"/>
                <a:gd name="T106" fmla="*/ 1708 w 1737"/>
                <a:gd name="T107" fmla="*/ 89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37" h="128">
                  <a:moveTo>
                    <a:pt x="0" y="11"/>
                  </a:moveTo>
                  <a:lnTo>
                    <a:pt x="0" y="123"/>
                  </a:lnTo>
                  <a:cubicBezTo>
                    <a:pt x="0" y="124"/>
                    <a:pt x="0" y="126"/>
                    <a:pt x="4" y="126"/>
                  </a:cubicBezTo>
                  <a:lnTo>
                    <a:pt x="24" y="126"/>
                  </a:lnTo>
                  <a:cubicBezTo>
                    <a:pt x="27" y="126"/>
                    <a:pt x="27" y="124"/>
                    <a:pt x="27" y="123"/>
                  </a:cubicBezTo>
                  <a:lnTo>
                    <a:pt x="27" y="27"/>
                  </a:lnTo>
                  <a:lnTo>
                    <a:pt x="67" y="27"/>
                  </a:lnTo>
                  <a:cubicBezTo>
                    <a:pt x="71" y="27"/>
                    <a:pt x="71" y="24"/>
                    <a:pt x="71" y="22"/>
                  </a:cubicBezTo>
                  <a:lnTo>
                    <a:pt x="71" y="11"/>
                  </a:lnTo>
                  <a:cubicBezTo>
                    <a:pt x="71" y="8"/>
                    <a:pt x="69" y="7"/>
                    <a:pt x="67" y="7"/>
                  </a:cubicBezTo>
                  <a:lnTo>
                    <a:pt x="4" y="7"/>
                  </a:lnTo>
                  <a:cubicBezTo>
                    <a:pt x="0" y="7"/>
                    <a:pt x="0" y="10"/>
                    <a:pt x="0" y="11"/>
                  </a:cubicBezTo>
                  <a:close/>
                  <a:moveTo>
                    <a:pt x="109" y="126"/>
                  </a:moveTo>
                  <a:cubicBezTo>
                    <a:pt x="111" y="126"/>
                    <a:pt x="112" y="126"/>
                    <a:pt x="114" y="124"/>
                  </a:cubicBezTo>
                  <a:lnTo>
                    <a:pt x="144" y="65"/>
                  </a:lnTo>
                  <a:cubicBezTo>
                    <a:pt x="148" y="56"/>
                    <a:pt x="154" y="43"/>
                    <a:pt x="158" y="30"/>
                  </a:cubicBezTo>
                  <a:lnTo>
                    <a:pt x="159" y="30"/>
                  </a:lnTo>
                  <a:cubicBezTo>
                    <a:pt x="156" y="47"/>
                    <a:pt x="155" y="58"/>
                    <a:pt x="155" y="70"/>
                  </a:cubicBezTo>
                  <a:lnTo>
                    <a:pt x="155" y="123"/>
                  </a:lnTo>
                  <a:cubicBezTo>
                    <a:pt x="155" y="125"/>
                    <a:pt x="157" y="126"/>
                    <a:pt x="159" y="126"/>
                  </a:cubicBezTo>
                  <a:lnTo>
                    <a:pt x="179" y="126"/>
                  </a:lnTo>
                  <a:cubicBezTo>
                    <a:pt x="182" y="126"/>
                    <a:pt x="182" y="125"/>
                    <a:pt x="183" y="123"/>
                  </a:cubicBezTo>
                  <a:lnTo>
                    <a:pt x="183" y="11"/>
                  </a:lnTo>
                  <a:cubicBezTo>
                    <a:pt x="183" y="9"/>
                    <a:pt x="182" y="7"/>
                    <a:pt x="179" y="7"/>
                  </a:cubicBezTo>
                  <a:lnTo>
                    <a:pt x="153" y="7"/>
                  </a:lnTo>
                  <a:cubicBezTo>
                    <a:pt x="151" y="7"/>
                    <a:pt x="150" y="9"/>
                    <a:pt x="149" y="10"/>
                  </a:cubicBezTo>
                  <a:lnTo>
                    <a:pt x="118" y="69"/>
                  </a:lnTo>
                  <a:cubicBezTo>
                    <a:pt x="114" y="78"/>
                    <a:pt x="107" y="93"/>
                    <a:pt x="103" y="104"/>
                  </a:cubicBezTo>
                  <a:lnTo>
                    <a:pt x="103" y="104"/>
                  </a:lnTo>
                  <a:cubicBezTo>
                    <a:pt x="104" y="99"/>
                    <a:pt x="106" y="85"/>
                    <a:pt x="106" y="64"/>
                  </a:cubicBezTo>
                  <a:lnTo>
                    <a:pt x="106" y="11"/>
                  </a:lnTo>
                  <a:cubicBezTo>
                    <a:pt x="106" y="9"/>
                    <a:pt x="106" y="7"/>
                    <a:pt x="103" y="7"/>
                  </a:cubicBezTo>
                  <a:lnTo>
                    <a:pt x="83" y="7"/>
                  </a:lnTo>
                  <a:cubicBezTo>
                    <a:pt x="80" y="7"/>
                    <a:pt x="79" y="8"/>
                    <a:pt x="79" y="11"/>
                  </a:cubicBezTo>
                  <a:lnTo>
                    <a:pt x="79" y="123"/>
                  </a:lnTo>
                  <a:cubicBezTo>
                    <a:pt x="79" y="125"/>
                    <a:pt x="79" y="126"/>
                    <a:pt x="82" y="126"/>
                  </a:cubicBezTo>
                  <a:lnTo>
                    <a:pt x="109" y="126"/>
                  </a:lnTo>
                  <a:close/>
                  <a:moveTo>
                    <a:pt x="201" y="123"/>
                  </a:moveTo>
                  <a:cubicBezTo>
                    <a:pt x="201" y="125"/>
                    <a:pt x="202" y="126"/>
                    <a:pt x="205" y="126"/>
                  </a:cubicBezTo>
                  <a:lnTo>
                    <a:pt x="225" y="126"/>
                  </a:lnTo>
                  <a:cubicBezTo>
                    <a:pt x="228" y="126"/>
                    <a:pt x="228" y="125"/>
                    <a:pt x="228" y="123"/>
                  </a:cubicBezTo>
                  <a:lnTo>
                    <a:pt x="228" y="27"/>
                  </a:lnTo>
                  <a:lnTo>
                    <a:pt x="273" y="27"/>
                  </a:lnTo>
                  <a:lnTo>
                    <a:pt x="272" y="123"/>
                  </a:lnTo>
                  <a:cubicBezTo>
                    <a:pt x="272" y="125"/>
                    <a:pt x="273" y="126"/>
                    <a:pt x="276" y="126"/>
                  </a:cubicBezTo>
                  <a:lnTo>
                    <a:pt x="296" y="126"/>
                  </a:lnTo>
                  <a:cubicBezTo>
                    <a:pt x="299" y="126"/>
                    <a:pt x="299" y="125"/>
                    <a:pt x="299" y="123"/>
                  </a:cubicBezTo>
                  <a:lnTo>
                    <a:pt x="300" y="11"/>
                  </a:lnTo>
                  <a:cubicBezTo>
                    <a:pt x="300" y="9"/>
                    <a:pt x="299" y="7"/>
                    <a:pt x="296" y="7"/>
                  </a:cubicBezTo>
                  <a:lnTo>
                    <a:pt x="205" y="7"/>
                  </a:lnTo>
                  <a:cubicBezTo>
                    <a:pt x="202" y="7"/>
                    <a:pt x="201" y="8"/>
                    <a:pt x="201" y="11"/>
                  </a:cubicBezTo>
                  <a:lnTo>
                    <a:pt x="201" y="123"/>
                  </a:lnTo>
                  <a:close/>
                  <a:moveTo>
                    <a:pt x="318" y="11"/>
                  </a:moveTo>
                  <a:lnTo>
                    <a:pt x="318" y="123"/>
                  </a:lnTo>
                  <a:cubicBezTo>
                    <a:pt x="318" y="125"/>
                    <a:pt x="319" y="126"/>
                    <a:pt x="322" y="126"/>
                  </a:cubicBezTo>
                  <a:lnTo>
                    <a:pt x="342" y="126"/>
                  </a:lnTo>
                  <a:cubicBezTo>
                    <a:pt x="345" y="126"/>
                    <a:pt x="345" y="125"/>
                    <a:pt x="345" y="123"/>
                  </a:cubicBezTo>
                  <a:lnTo>
                    <a:pt x="345" y="26"/>
                  </a:lnTo>
                  <a:lnTo>
                    <a:pt x="355" y="26"/>
                  </a:lnTo>
                  <a:cubicBezTo>
                    <a:pt x="359" y="26"/>
                    <a:pt x="367" y="26"/>
                    <a:pt x="372" y="30"/>
                  </a:cubicBezTo>
                  <a:cubicBezTo>
                    <a:pt x="377" y="34"/>
                    <a:pt x="378" y="41"/>
                    <a:pt x="378" y="45"/>
                  </a:cubicBezTo>
                  <a:cubicBezTo>
                    <a:pt x="379" y="51"/>
                    <a:pt x="378" y="57"/>
                    <a:pt x="372" y="62"/>
                  </a:cubicBezTo>
                  <a:cubicBezTo>
                    <a:pt x="369" y="64"/>
                    <a:pt x="364" y="66"/>
                    <a:pt x="359" y="66"/>
                  </a:cubicBezTo>
                  <a:lnTo>
                    <a:pt x="356" y="66"/>
                  </a:lnTo>
                  <a:cubicBezTo>
                    <a:pt x="353" y="66"/>
                    <a:pt x="352" y="67"/>
                    <a:pt x="352" y="69"/>
                  </a:cubicBezTo>
                  <a:lnTo>
                    <a:pt x="352" y="81"/>
                  </a:lnTo>
                  <a:cubicBezTo>
                    <a:pt x="352" y="83"/>
                    <a:pt x="353" y="84"/>
                    <a:pt x="356" y="84"/>
                  </a:cubicBezTo>
                  <a:lnTo>
                    <a:pt x="363" y="84"/>
                  </a:lnTo>
                  <a:cubicBezTo>
                    <a:pt x="371" y="84"/>
                    <a:pt x="382" y="83"/>
                    <a:pt x="392" y="76"/>
                  </a:cubicBezTo>
                  <a:cubicBezTo>
                    <a:pt x="403" y="69"/>
                    <a:pt x="408" y="58"/>
                    <a:pt x="407" y="43"/>
                  </a:cubicBezTo>
                  <a:cubicBezTo>
                    <a:pt x="407" y="35"/>
                    <a:pt x="405" y="25"/>
                    <a:pt x="395" y="17"/>
                  </a:cubicBezTo>
                  <a:cubicBezTo>
                    <a:pt x="385" y="9"/>
                    <a:pt x="371" y="7"/>
                    <a:pt x="360" y="7"/>
                  </a:cubicBezTo>
                  <a:lnTo>
                    <a:pt x="322" y="7"/>
                  </a:lnTo>
                  <a:cubicBezTo>
                    <a:pt x="318" y="7"/>
                    <a:pt x="318" y="9"/>
                    <a:pt x="318" y="11"/>
                  </a:cubicBezTo>
                  <a:close/>
                  <a:moveTo>
                    <a:pt x="471" y="128"/>
                  </a:moveTo>
                  <a:cubicBezTo>
                    <a:pt x="484" y="128"/>
                    <a:pt x="499" y="126"/>
                    <a:pt x="512" y="113"/>
                  </a:cubicBezTo>
                  <a:cubicBezTo>
                    <a:pt x="521" y="104"/>
                    <a:pt x="530" y="88"/>
                    <a:pt x="528" y="60"/>
                  </a:cubicBezTo>
                  <a:cubicBezTo>
                    <a:pt x="527" y="49"/>
                    <a:pt x="525" y="34"/>
                    <a:pt x="514" y="22"/>
                  </a:cubicBezTo>
                  <a:cubicBezTo>
                    <a:pt x="504" y="9"/>
                    <a:pt x="490" y="6"/>
                    <a:pt x="475" y="6"/>
                  </a:cubicBezTo>
                  <a:cubicBezTo>
                    <a:pt x="459" y="6"/>
                    <a:pt x="446" y="10"/>
                    <a:pt x="435" y="20"/>
                  </a:cubicBezTo>
                  <a:cubicBezTo>
                    <a:pt x="419" y="36"/>
                    <a:pt x="417" y="57"/>
                    <a:pt x="418" y="75"/>
                  </a:cubicBezTo>
                  <a:cubicBezTo>
                    <a:pt x="419" y="89"/>
                    <a:pt x="422" y="104"/>
                    <a:pt x="434" y="116"/>
                  </a:cubicBezTo>
                  <a:cubicBezTo>
                    <a:pt x="446" y="126"/>
                    <a:pt x="459" y="128"/>
                    <a:pt x="471" y="128"/>
                  </a:cubicBezTo>
                  <a:close/>
                  <a:moveTo>
                    <a:pt x="447" y="73"/>
                  </a:moveTo>
                  <a:cubicBezTo>
                    <a:pt x="446" y="65"/>
                    <a:pt x="446" y="44"/>
                    <a:pt x="455" y="33"/>
                  </a:cubicBezTo>
                  <a:cubicBezTo>
                    <a:pt x="460" y="27"/>
                    <a:pt x="465" y="24"/>
                    <a:pt x="474" y="24"/>
                  </a:cubicBezTo>
                  <a:cubicBezTo>
                    <a:pt x="481" y="24"/>
                    <a:pt x="486" y="26"/>
                    <a:pt x="491" y="32"/>
                  </a:cubicBezTo>
                  <a:cubicBezTo>
                    <a:pt x="498" y="41"/>
                    <a:pt x="499" y="56"/>
                    <a:pt x="499" y="62"/>
                  </a:cubicBezTo>
                  <a:cubicBezTo>
                    <a:pt x="499" y="68"/>
                    <a:pt x="500" y="86"/>
                    <a:pt x="493" y="98"/>
                  </a:cubicBezTo>
                  <a:cubicBezTo>
                    <a:pt x="487" y="108"/>
                    <a:pt x="478" y="110"/>
                    <a:pt x="472" y="110"/>
                  </a:cubicBezTo>
                  <a:cubicBezTo>
                    <a:pt x="463" y="110"/>
                    <a:pt x="457" y="106"/>
                    <a:pt x="453" y="100"/>
                  </a:cubicBezTo>
                  <a:cubicBezTo>
                    <a:pt x="451" y="96"/>
                    <a:pt x="448" y="88"/>
                    <a:pt x="447" y="73"/>
                  </a:cubicBezTo>
                  <a:close/>
                  <a:moveTo>
                    <a:pt x="542" y="11"/>
                  </a:moveTo>
                  <a:lnTo>
                    <a:pt x="542" y="123"/>
                  </a:lnTo>
                  <a:cubicBezTo>
                    <a:pt x="542" y="126"/>
                    <a:pt x="545" y="126"/>
                    <a:pt x="546" y="126"/>
                  </a:cubicBezTo>
                  <a:lnTo>
                    <a:pt x="586" y="126"/>
                  </a:lnTo>
                  <a:cubicBezTo>
                    <a:pt x="598" y="126"/>
                    <a:pt x="610" y="123"/>
                    <a:pt x="618" y="117"/>
                  </a:cubicBezTo>
                  <a:cubicBezTo>
                    <a:pt x="627" y="111"/>
                    <a:pt x="631" y="102"/>
                    <a:pt x="630" y="92"/>
                  </a:cubicBezTo>
                  <a:cubicBezTo>
                    <a:pt x="629" y="80"/>
                    <a:pt x="623" y="73"/>
                    <a:pt x="617" y="69"/>
                  </a:cubicBezTo>
                  <a:cubicBezTo>
                    <a:pt x="612" y="66"/>
                    <a:pt x="606" y="64"/>
                    <a:pt x="601" y="63"/>
                  </a:cubicBezTo>
                  <a:lnTo>
                    <a:pt x="601" y="63"/>
                  </a:lnTo>
                  <a:cubicBezTo>
                    <a:pt x="606" y="62"/>
                    <a:pt x="611" y="60"/>
                    <a:pt x="615" y="57"/>
                  </a:cubicBezTo>
                  <a:cubicBezTo>
                    <a:pt x="623" y="51"/>
                    <a:pt x="626" y="44"/>
                    <a:pt x="626" y="35"/>
                  </a:cubicBezTo>
                  <a:cubicBezTo>
                    <a:pt x="625" y="26"/>
                    <a:pt x="621" y="19"/>
                    <a:pt x="615" y="15"/>
                  </a:cubicBezTo>
                  <a:cubicBezTo>
                    <a:pt x="606" y="8"/>
                    <a:pt x="592" y="7"/>
                    <a:pt x="588" y="7"/>
                  </a:cubicBezTo>
                  <a:lnTo>
                    <a:pt x="546" y="7"/>
                  </a:lnTo>
                  <a:cubicBezTo>
                    <a:pt x="543" y="7"/>
                    <a:pt x="543" y="8"/>
                    <a:pt x="542" y="11"/>
                  </a:cubicBezTo>
                  <a:close/>
                  <a:moveTo>
                    <a:pt x="569" y="26"/>
                  </a:moveTo>
                  <a:lnTo>
                    <a:pt x="579" y="26"/>
                  </a:lnTo>
                  <a:cubicBezTo>
                    <a:pt x="583" y="26"/>
                    <a:pt x="588" y="26"/>
                    <a:pt x="591" y="28"/>
                  </a:cubicBezTo>
                  <a:cubicBezTo>
                    <a:pt x="593" y="30"/>
                    <a:pt x="596" y="33"/>
                    <a:pt x="597" y="39"/>
                  </a:cubicBezTo>
                  <a:cubicBezTo>
                    <a:pt x="597" y="43"/>
                    <a:pt x="596" y="47"/>
                    <a:pt x="594" y="50"/>
                  </a:cubicBezTo>
                  <a:cubicBezTo>
                    <a:pt x="592" y="52"/>
                    <a:pt x="588" y="56"/>
                    <a:pt x="579" y="56"/>
                  </a:cubicBezTo>
                  <a:lnTo>
                    <a:pt x="569" y="56"/>
                  </a:lnTo>
                  <a:lnTo>
                    <a:pt x="569" y="26"/>
                  </a:lnTo>
                  <a:close/>
                  <a:moveTo>
                    <a:pt x="569" y="73"/>
                  </a:moveTo>
                  <a:lnTo>
                    <a:pt x="579" y="73"/>
                  </a:lnTo>
                  <a:cubicBezTo>
                    <a:pt x="585" y="73"/>
                    <a:pt x="591" y="74"/>
                    <a:pt x="595" y="77"/>
                  </a:cubicBezTo>
                  <a:cubicBezTo>
                    <a:pt x="598" y="79"/>
                    <a:pt x="601" y="83"/>
                    <a:pt x="601" y="90"/>
                  </a:cubicBezTo>
                  <a:cubicBezTo>
                    <a:pt x="601" y="94"/>
                    <a:pt x="601" y="99"/>
                    <a:pt x="597" y="103"/>
                  </a:cubicBezTo>
                  <a:cubicBezTo>
                    <a:pt x="592" y="108"/>
                    <a:pt x="584" y="108"/>
                    <a:pt x="580" y="108"/>
                  </a:cubicBezTo>
                  <a:lnTo>
                    <a:pt x="569" y="108"/>
                  </a:lnTo>
                  <a:lnTo>
                    <a:pt x="569" y="73"/>
                  </a:lnTo>
                  <a:close/>
                  <a:moveTo>
                    <a:pt x="692" y="128"/>
                  </a:moveTo>
                  <a:cubicBezTo>
                    <a:pt x="705" y="128"/>
                    <a:pt x="721" y="126"/>
                    <a:pt x="733" y="113"/>
                  </a:cubicBezTo>
                  <a:cubicBezTo>
                    <a:pt x="742" y="104"/>
                    <a:pt x="751" y="88"/>
                    <a:pt x="749" y="60"/>
                  </a:cubicBezTo>
                  <a:cubicBezTo>
                    <a:pt x="749" y="49"/>
                    <a:pt x="746" y="34"/>
                    <a:pt x="735" y="22"/>
                  </a:cubicBezTo>
                  <a:cubicBezTo>
                    <a:pt x="725" y="9"/>
                    <a:pt x="711" y="6"/>
                    <a:pt x="696" y="6"/>
                  </a:cubicBezTo>
                  <a:cubicBezTo>
                    <a:pt x="680" y="6"/>
                    <a:pt x="667" y="10"/>
                    <a:pt x="656" y="20"/>
                  </a:cubicBezTo>
                  <a:cubicBezTo>
                    <a:pt x="640" y="36"/>
                    <a:pt x="638" y="57"/>
                    <a:pt x="639" y="75"/>
                  </a:cubicBezTo>
                  <a:cubicBezTo>
                    <a:pt x="640" y="89"/>
                    <a:pt x="643" y="104"/>
                    <a:pt x="655" y="116"/>
                  </a:cubicBezTo>
                  <a:cubicBezTo>
                    <a:pt x="667" y="126"/>
                    <a:pt x="680" y="128"/>
                    <a:pt x="692" y="128"/>
                  </a:cubicBezTo>
                  <a:close/>
                  <a:moveTo>
                    <a:pt x="668" y="73"/>
                  </a:moveTo>
                  <a:cubicBezTo>
                    <a:pt x="667" y="65"/>
                    <a:pt x="667" y="44"/>
                    <a:pt x="676" y="33"/>
                  </a:cubicBezTo>
                  <a:cubicBezTo>
                    <a:pt x="681" y="27"/>
                    <a:pt x="687" y="24"/>
                    <a:pt x="695" y="24"/>
                  </a:cubicBezTo>
                  <a:cubicBezTo>
                    <a:pt x="702" y="24"/>
                    <a:pt x="707" y="26"/>
                    <a:pt x="712" y="32"/>
                  </a:cubicBezTo>
                  <a:cubicBezTo>
                    <a:pt x="719" y="41"/>
                    <a:pt x="720" y="56"/>
                    <a:pt x="720" y="62"/>
                  </a:cubicBezTo>
                  <a:cubicBezTo>
                    <a:pt x="721" y="68"/>
                    <a:pt x="721" y="86"/>
                    <a:pt x="714" y="98"/>
                  </a:cubicBezTo>
                  <a:cubicBezTo>
                    <a:pt x="708" y="108"/>
                    <a:pt x="699" y="110"/>
                    <a:pt x="693" y="110"/>
                  </a:cubicBezTo>
                  <a:cubicBezTo>
                    <a:pt x="684" y="110"/>
                    <a:pt x="679" y="106"/>
                    <a:pt x="675" y="100"/>
                  </a:cubicBezTo>
                  <a:cubicBezTo>
                    <a:pt x="672" y="96"/>
                    <a:pt x="669" y="88"/>
                    <a:pt x="668" y="73"/>
                  </a:cubicBezTo>
                  <a:close/>
                  <a:moveTo>
                    <a:pt x="853" y="104"/>
                  </a:moveTo>
                  <a:cubicBezTo>
                    <a:pt x="853" y="103"/>
                    <a:pt x="852" y="101"/>
                    <a:pt x="851" y="101"/>
                  </a:cubicBezTo>
                  <a:cubicBezTo>
                    <a:pt x="850" y="101"/>
                    <a:pt x="849" y="102"/>
                    <a:pt x="847" y="102"/>
                  </a:cubicBezTo>
                  <a:cubicBezTo>
                    <a:pt x="840" y="105"/>
                    <a:pt x="832" y="107"/>
                    <a:pt x="823" y="107"/>
                  </a:cubicBezTo>
                  <a:cubicBezTo>
                    <a:pt x="812" y="107"/>
                    <a:pt x="803" y="103"/>
                    <a:pt x="797" y="98"/>
                  </a:cubicBezTo>
                  <a:cubicBezTo>
                    <a:pt x="792" y="92"/>
                    <a:pt x="788" y="83"/>
                    <a:pt x="787" y="71"/>
                  </a:cubicBezTo>
                  <a:cubicBezTo>
                    <a:pt x="786" y="53"/>
                    <a:pt x="792" y="42"/>
                    <a:pt x="798" y="36"/>
                  </a:cubicBezTo>
                  <a:cubicBezTo>
                    <a:pt x="806" y="28"/>
                    <a:pt x="815" y="26"/>
                    <a:pt x="825" y="26"/>
                  </a:cubicBezTo>
                  <a:cubicBezTo>
                    <a:pt x="833" y="26"/>
                    <a:pt x="838" y="27"/>
                    <a:pt x="845" y="30"/>
                  </a:cubicBezTo>
                  <a:cubicBezTo>
                    <a:pt x="846" y="30"/>
                    <a:pt x="850" y="32"/>
                    <a:pt x="851" y="32"/>
                  </a:cubicBezTo>
                  <a:cubicBezTo>
                    <a:pt x="853" y="32"/>
                    <a:pt x="853" y="30"/>
                    <a:pt x="854" y="28"/>
                  </a:cubicBezTo>
                  <a:lnTo>
                    <a:pt x="853" y="13"/>
                  </a:lnTo>
                  <a:cubicBezTo>
                    <a:pt x="854" y="11"/>
                    <a:pt x="849" y="9"/>
                    <a:pt x="848" y="9"/>
                  </a:cubicBezTo>
                  <a:cubicBezTo>
                    <a:pt x="841" y="6"/>
                    <a:pt x="830" y="6"/>
                    <a:pt x="823" y="6"/>
                  </a:cubicBezTo>
                  <a:cubicBezTo>
                    <a:pt x="806" y="6"/>
                    <a:pt x="790" y="11"/>
                    <a:pt x="778" y="20"/>
                  </a:cubicBezTo>
                  <a:cubicBezTo>
                    <a:pt x="762" y="33"/>
                    <a:pt x="757" y="51"/>
                    <a:pt x="758" y="72"/>
                  </a:cubicBezTo>
                  <a:cubicBezTo>
                    <a:pt x="759" y="85"/>
                    <a:pt x="762" y="101"/>
                    <a:pt x="776" y="113"/>
                  </a:cubicBezTo>
                  <a:cubicBezTo>
                    <a:pt x="791" y="127"/>
                    <a:pt x="809" y="128"/>
                    <a:pt x="821" y="128"/>
                  </a:cubicBezTo>
                  <a:cubicBezTo>
                    <a:pt x="829" y="128"/>
                    <a:pt x="841" y="127"/>
                    <a:pt x="849" y="124"/>
                  </a:cubicBezTo>
                  <a:cubicBezTo>
                    <a:pt x="851" y="124"/>
                    <a:pt x="853" y="122"/>
                    <a:pt x="853" y="119"/>
                  </a:cubicBezTo>
                  <a:lnTo>
                    <a:pt x="853" y="104"/>
                  </a:lnTo>
                  <a:close/>
                  <a:moveTo>
                    <a:pt x="902" y="123"/>
                  </a:moveTo>
                  <a:cubicBezTo>
                    <a:pt x="902" y="124"/>
                    <a:pt x="902" y="126"/>
                    <a:pt x="905" y="126"/>
                  </a:cubicBezTo>
                  <a:lnTo>
                    <a:pt x="926" y="126"/>
                  </a:lnTo>
                  <a:cubicBezTo>
                    <a:pt x="929" y="126"/>
                    <a:pt x="929" y="124"/>
                    <a:pt x="929" y="123"/>
                  </a:cubicBezTo>
                  <a:lnTo>
                    <a:pt x="929" y="27"/>
                  </a:lnTo>
                  <a:lnTo>
                    <a:pt x="965" y="27"/>
                  </a:lnTo>
                  <a:cubicBezTo>
                    <a:pt x="966" y="27"/>
                    <a:pt x="969" y="27"/>
                    <a:pt x="969" y="23"/>
                  </a:cubicBezTo>
                  <a:lnTo>
                    <a:pt x="969" y="12"/>
                  </a:lnTo>
                  <a:cubicBezTo>
                    <a:pt x="969" y="8"/>
                    <a:pt x="967" y="7"/>
                    <a:pt x="965" y="7"/>
                  </a:cubicBezTo>
                  <a:lnTo>
                    <a:pt x="866" y="7"/>
                  </a:lnTo>
                  <a:cubicBezTo>
                    <a:pt x="863" y="7"/>
                    <a:pt x="863" y="10"/>
                    <a:pt x="863" y="11"/>
                  </a:cubicBezTo>
                  <a:lnTo>
                    <a:pt x="863" y="24"/>
                  </a:lnTo>
                  <a:cubicBezTo>
                    <a:pt x="863" y="24"/>
                    <a:pt x="863" y="27"/>
                    <a:pt x="867" y="27"/>
                  </a:cubicBezTo>
                  <a:lnTo>
                    <a:pt x="902" y="27"/>
                  </a:lnTo>
                  <a:lnTo>
                    <a:pt x="902" y="123"/>
                  </a:lnTo>
                  <a:close/>
                  <a:moveTo>
                    <a:pt x="1020" y="128"/>
                  </a:moveTo>
                  <a:cubicBezTo>
                    <a:pt x="1033" y="128"/>
                    <a:pt x="1048" y="126"/>
                    <a:pt x="1061" y="113"/>
                  </a:cubicBezTo>
                  <a:cubicBezTo>
                    <a:pt x="1069" y="104"/>
                    <a:pt x="1078" y="88"/>
                    <a:pt x="1077" y="60"/>
                  </a:cubicBezTo>
                  <a:cubicBezTo>
                    <a:pt x="1076" y="49"/>
                    <a:pt x="1074" y="34"/>
                    <a:pt x="1063" y="22"/>
                  </a:cubicBezTo>
                  <a:cubicBezTo>
                    <a:pt x="1052" y="9"/>
                    <a:pt x="1039" y="6"/>
                    <a:pt x="1023" y="6"/>
                  </a:cubicBezTo>
                  <a:cubicBezTo>
                    <a:pt x="1008" y="6"/>
                    <a:pt x="994" y="10"/>
                    <a:pt x="984" y="20"/>
                  </a:cubicBezTo>
                  <a:cubicBezTo>
                    <a:pt x="968" y="36"/>
                    <a:pt x="966" y="57"/>
                    <a:pt x="967" y="75"/>
                  </a:cubicBezTo>
                  <a:cubicBezTo>
                    <a:pt x="967" y="89"/>
                    <a:pt x="970" y="104"/>
                    <a:pt x="983" y="116"/>
                  </a:cubicBezTo>
                  <a:cubicBezTo>
                    <a:pt x="995" y="126"/>
                    <a:pt x="1008" y="128"/>
                    <a:pt x="1020" y="128"/>
                  </a:cubicBezTo>
                  <a:close/>
                  <a:moveTo>
                    <a:pt x="996" y="73"/>
                  </a:moveTo>
                  <a:cubicBezTo>
                    <a:pt x="995" y="65"/>
                    <a:pt x="995" y="44"/>
                    <a:pt x="1004" y="33"/>
                  </a:cubicBezTo>
                  <a:cubicBezTo>
                    <a:pt x="1009" y="27"/>
                    <a:pt x="1014" y="24"/>
                    <a:pt x="1022" y="24"/>
                  </a:cubicBezTo>
                  <a:cubicBezTo>
                    <a:pt x="1029" y="24"/>
                    <a:pt x="1035" y="26"/>
                    <a:pt x="1039" y="32"/>
                  </a:cubicBezTo>
                  <a:cubicBezTo>
                    <a:pt x="1046" y="41"/>
                    <a:pt x="1048" y="56"/>
                    <a:pt x="1048" y="62"/>
                  </a:cubicBezTo>
                  <a:cubicBezTo>
                    <a:pt x="1048" y="68"/>
                    <a:pt x="1049" y="86"/>
                    <a:pt x="1041" y="98"/>
                  </a:cubicBezTo>
                  <a:cubicBezTo>
                    <a:pt x="1035" y="108"/>
                    <a:pt x="1027" y="110"/>
                    <a:pt x="1021" y="110"/>
                  </a:cubicBezTo>
                  <a:cubicBezTo>
                    <a:pt x="1012" y="110"/>
                    <a:pt x="1006" y="106"/>
                    <a:pt x="1002" y="100"/>
                  </a:cubicBezTo>
                  <a:cubicBezTo>
                    <a:pt x="1000" y="96"/>
                    <a:pt x="996" y="88"/>
                    <a:pt x="996" y="73"/>
                  </a:cubicBezTo>
                  <a:close/>
                  <a:moveTo>
                    <a:pt x="1091" y="126"/>
                  </a:moveTo>
                  <a:lnTo>
                    <a:pt x="1111" y="126"/>
                  </a:lnTo>
                  <a:cubicBezTo>
                    <a:pt x="1113" y="126"/>
                    <a:pt x="1114" y="126"/>
                    <a:pt x="1114" y="123"/>
                  </a:cubicBezTo>
                  <a:lnTo>
                    <a:pt x="1114" y="11"/>
                  </a:lnTo>
                  <a:cubicBezTo>
                    <a:pt x="1115" y="8"/>
                    <a:pt x="1113" y="7"/>
                    <a:pt x="1111" y="7"/>
                  </a:cubicBezTo>
                  <a:lnTo>
                    <a:pt x="1091" y="7"/>
                  </a:lnTo>
                  <a:cubicBezTo>
                    <a:pt x="1088" y="7"/>
                    <a:pt x="1087" y="9"/>
                    <a:pt x="1087" y="11"/>
                  </a:cubicBezTo>
                  <a:lnTo>
                    <a:pt x="1087" y="123"/>
                  </a:lnTo>
                  <a:cubicBezTo>
                    <a:pt x="1087" y="124"/>
                    <a:pt x="1088" y="126"/>
                    <a:pt x="1091" y="126"/>
                  </a:cubicBezTo>
                  <a:close/>
                  <a:moveTo>
                    <a:pt x="1154" y="124"/>
                  </a:moveTo>
                  <a:cubicBezTo>
                    <a:pt x="1155" y="126"/>
                    <a:pt x="1157" y="126"/>
                    <a:pt x="1158" y="126"/>
                  </a:cubicBezTo>
                  <a:lnTo>
                    <a:pt x="1186" y="126"/>
                  </a:lnTo>
                  <a:cubicBezTo>
                    <a:pt x="1188" y="126"/>
                    <a:pt x="1188" y="125"/>
                    <a:pt x="1188" y="124"/>
                  </a:cubicBezTo>
                  <a:cubicBezTo>
                    <a:pt x="1188" y="123"/>
                    <a:pt x="1187" y="122"/>
                    <a:pt x="1187" y="121"/>
                  </a:cubicBezTo>
                  <a:lnTo>
                    <a:pt x="1147" y="61"/>
                  </a:lnTo>
                  <a:lnTo>
                    <a:pt x="1191" y="12"/>
                  </a:lnTo>
                  <a:cubicBezTo>
                    <a:pt x="1192" y="11"/>
                    <a:pt x="1193" y="10"/>
                    <a:pt x="1193" y="9"/>
                  </a:cubicBezTo>
                  <a:cubicBezTo>
                    <a:pt x="1192" y="8"/>
                    <a:pt x="1191" y="7"/>
                    <a:pt x="1190" y="7"/>
                  </a:cubicBezTo>
                  <a:lnTo>
                    <a:pt x="1164" y="7"/>
                  </a:lnTo>
                  <a:cubicBezTo>
                    <a:pt x="1163" y="7"/>
                    <a:pt x="1162" y="8"/>
                    <a:pt x="1161" y="9"/>
                  </a:cubicBezTo>
                  <a:lnTo>
                    <a:pt x="1118" y="60"/>
                  </a:lnTo>
                  <a:cubicBezTo>
                    <a:pt x="1117" y="61"/>
                    <a:pt x="1117" y="61"/>
                    <a:pt x="1117" y="62"/>
                  </a:cubicBezTo>
                  <a:cubicBezTo>
                    <a:pt x="1117" y="63"/>
                    <a:pt x="1117" y="63"/>
                    <a:pt x="1118" y="64"/>
                  </a:cubicBezTo>
                  <a:lnTo>
                    <a:pt x="1154" y="124"/>
                  </a:lnTo>
                  <a:close/>
                  <a:moveTo>
                    <a:pt x="1228" y="73"/>
                  </a:moveTo>
                  <a:lnTo>
                    <a:pt x="1277" y="73"/>
                  </a:lnTo>
                  <a:lnTo>
                    <a:pt x="1277" y="123"/>
                  </a:lnTo>
                  <a:cubicBezTo>
                    <a:pt x="1277" y="125"/>
                    <a:pt x="1278" y="126"/>
                    <a:pt x="1281" y="126"/>
                  </a:cubicBezTo>
                  <a:lnTo>
                    <a:pt x="1301" y="126"/>
                  </a:lnTo>
                  <a:cubicBezTo>
                    <a:pt x="1304" y="126"/>
                    <a:pt x="1304" y="125"/>
                    <a:pt x="1304" y="123"/>
                  </a:cubicBezTo>
                  <a:lnTo>
                    <a:pt x="1305" y="11"/>
                  </a:lnTo>
                  <a:cubicBezTo>
                    <a:pt x="1305" y="9"/>
                    <a:pt x="1304" y="7"/>
                    <a:pt x="1301" y="7"/>
                  </a:cubicBezTo>
                  <a:lnTo>
                    <a:pt x="1281" y="7"/>
                  </a:lnTo>
                  <a:cubicBezTo>
                    <a:pt x="1278" y="7"/>
                    <a:pt x="1278" y="8"/>
                    <a:pt x="1277" y="11"/>
                  </a:cubicBezTo>
                  <a:lnTo>
                    <a:pt x="1278" y="54"/>
                  </a:lnTo>
                  <a:lnTo>
                    <a:pt x="1228" y="54"/>
                  </a:lnTo>
                  <a:lnTo>
                    <a:pt x="1228" y="11"/>
                  </a:lnTo>
                  <a:cubicBezTo>
                    <a:pt x="1228" y="9"/>
                    <a:pt x="1228" y="7"/>
                    <a:pt x="1225" y="7"/>
                  </a:cubicBezTo>
                  <a:lnTo>
                    <a:pt x="1205" y="7"/>
                  </a:lnTo>
                  <a:cubicBezTo>
                    <a:pt x="1202" y="7"/>
                    <a:pt x="1201" y="8"/>
                    <a:pt x="1201" y="11"/>
                  </a:cubicBezTo>
                  <a:lnTo>
                    <a:pt x="1201" y="123"/>
                  </a:lnTo>
                  <a:cubicBezTo>
                    <a:pt x="1201" y="125"/>
                    <a:pt x="1202" y="126"/>
                    <a:pt x="1205" y="126"/>
                  </a:cubicBezTo>
                  <a:lnTo>
                    <a:pt x="1225" y="126"/>
                  </a:lnTo>
                  <a:cubicBezTo>
                    <a:pt x="1228" y="126"/>
                    <a:pt x="1228" y="125"/>
                    <a:pt x="1228" y="123"/>
                  </a:cubicBezTo>
                  <a:lnTo>
                    <a:pt x="1228" y="73"/>
                  </a:lnTo>
                  <a:close/>
                  <a:moveTo>
                    <a:pt x="1323" y="11"/>
                  </a:moveTo>
                  <a:lnTo>
                    <a:pt x="1323" y="123"/>
                  </a:lnTo>
                  <a:cubicBezTo>
                    <a:pt x="1323" y="126"/>
                    <a:pt x="1324" y="126"/>
                    <a:pt x="1327" y="126"/>
                  </a:cubicBezTo>
                  <a:lnTo>
                    <a:pt x="1395" y="126"/>
                  </a:lnTo>
                  <a:cubicBezTo>
                    <a:pt x="1396" y="126"/>
                    <a:pt x="1399" y="126"/>
                    <a:pt x="1399" y="123"/>
                  </a:cubicBezTo>
                  <a:lnTo>
                    <a:pt x="1399" y="111"/>
                  </a:lnTo>
                  <a:cubicBezTo>
                    <a:pt x="1399" y="108"/>
                    <a:pt x="1398" y="107"/>
                    <a:pt x="1395" y="107"/>
                  </a:cubicBezTo>
                  <a:lnTo>
                    <a:pt x="1350" y="107"/>
                  </a:lnTo>
                  <a:lnTo>
                    <a:pt x="1350" y="73"/>
                  </a:lnTo>
                  <a:lnTo>
                    <a:pt x="1384" y="73"/>
                  </a:lnTo>
                  <a:cubicBezTo>
                    <a:pt x="1388" y="73"/>
                    <a:pt x="1388" y="71"/>
                    <a:pt x="1388" y="69"/>
                  </a:cubicBezTo>
                  <a:lnTo>
                    <a:pt x="1388" y="57"/>
                  </a:lnTo>
                  <a:cubicBezTo>
                    <a:pt x="1388" y="54"/>
                    <a:pt x="1387" y="54"/>
                    <a:pt x="1384" y="54"/>
                  </a:cubicBezTo>
                  <a:lnTo>
                    <a:pt x="1350" y="54"/>
                  </a:lnTo>
                  <a:lnTo>
                    <a:pt x="1350" y="27"/>
                  </a:lnTo>
                  <a:lnTo>
                    <a:pt x="1395" y="27"/>
                  </a:lnTo>
                  <a:cubicBezTo>
                    <a:pt x="1396" y="27"/>
                    <a:pt x="1399" y="26"/>
                    <a:pt x="1399" y="23"/>
                  </a:cubicBezTo>
                  <a:lnTo>
                    <a:pt x="1399" y="11"/>
                  </a:lnTo>
                  <a:cubicBezTo>
                    <a:pt x="1399" y="9"/>
                    <a:pt x="1398" y="7"/>
                    <a:pt x="1395" y="7"/>
                  </a:cubicBezTo>
                  <a:lnTo>
                    <a:pt x="1327" y="7"/>
                  </a:lnTo>
                  <a:cubicBezTo>
                    <a:pt x="1324" y="7"/>
                    <a:pt x="1323" y="9"/>
                    <a:pt x="1323" y="11"/>
                  </a:cubicBezTo>
                  <a:close/>
                  <a:moveTo>
                    <a:pt x="1480" y="126"/>
                  </a:moveTo>
                  <a:cubicBezTo>
                    <a:pt x="1483" y="126"/>
                    <a:pt x="1483" y="125"/>
                    <a:pt x="1483" y="123"/>
                  </a:cubicBezTo>
                  <a:lnTo>
                    <a:pt x="1483" y="108"/>
                  </a:lnTo>
                  <a:cubicBezTo>
                    <a:pt x="1497" y="109"/>
                    <a:pt x="1511" y="105"/>
                    <a:pt x="1520" y="98"/>
                  </a:cubicBezTo>
                  <a:cubicBezTo>
                    <a:pt x="1527" y="93"/>
                    <a:pt x="1538" y="82"/>
                    <a:pt x="1537" y="60"/>
                  </a:cubicBezTo>
                  <a:cubicBezTo>
                    <a:pt x="1536" y="42"/>
                    <a:pt x="1528" y="32"/>
                    <a:pt x="1520" y="26"/>
                  </a:cubicBezTo>
                  <a:cubicBezTo>
                    <a:pt x="1510" y="19"/>
                    <a:pt x="1494" y="17"/>
                    <a:pt x="1483" y="17"/>
                  </a:cubicBezTo>
                  <a:lnTo>
                    <a:pt x="1483" y="4"/>
                  </a:lnTo>
                  <a:cubicBezTo>
                    <a:pt x="1483" y="2"/>
                    <a:pt x="1483" y="0"/>
                    <a:pt x="1480" y="0"/>
                  </a:cubicBezTo>
                  <a:lnTo>
                    <a:pt x="1459" y="0"/>
                  </a:lnTo>
                  <a:cubicBezTo>
                    <a:pt x="1456" y="0"/>
                    <a:pt x="1456" y="1"/>
                    <a:pt x="1456" y="4"/>
                  </a:cubicBezTo>
                  <a:lnTo>
                    <a:pt x="1456" y="17"/>
                  </a:lnTo>
                  <a:cubicBezTo>
                    <a:pt x="1442" y="17"/>
                    <a:pt x="1427" y="21"/>
                    <a:pt x="1417" y="28"/>
                  </a:cubicBezTo>
                  <a:cubicBezTo>
                    <a:pt x="1409" y="35"/>
                    <a:pt x="1400" y="48"/>
                    <a:pt x="1401" y="67"/>
                  </a:cubicBezTo>
                  <a:cubicBezTo>
                    <a:pt x="1402" y="80"/>
                    <a:pt x="1407" y="91"/>
                    <a:pt x="1419" y="99"/>
                  </a:cubicBezTo>
                  <a:cubicBezTo>
                    <a:pt x="1429" y="106"/>
                    <a:pt x="1445" y="109"/>
                    <a:pt x="1456" y="108"/>
                  </a:cubicBezTo>
                  <a:lnTo>
                    <a:pt x="1456" y="123"/>
                  </a:lnTo>
                  <a:cubicBezTo>
                    <a:pt x="1456" y="125"/>
                    <a:pt x="1456" y="126"/>
                    <a:pt x="1459" y="126"/>
                  </a:cubicBezTo>
                  <a:lnTo>
                    <a:pt x="1480" y="126"/>
                  </a:lnTo>
                  <a:close/>
                  <a:moveTo>
                    <a:pt x="1456" y="90"/>
                  </a:moveTo>
                  <a:cubicBezTo>
                    <a:pt x="1450" y="90"/>
                    <a:pt x="1443" y="88"/>
                    <a:pt x="1439" y="85"/>
                  </a:cubicBezTo>
                  <a:cubicBezTo>
                    <a:pt x="1432" y="80"/>
                    <a:pt x="1431" y="73"/>
                    <a:pt x="1431" y="67"/>
                  </a:cubicBezTo>
                  <a:cubicBezTo>
                    <a:pt x="1430" y="59"/>
                    <a:pt x="1431" y="51"/>
                    <a:pt x="1436" y="45"/>
                  </a:cubicBezTo>
                  <a:cubicBezTo>
                    <a:pt x="1439" y="42"/>
                    <a:pt x="1445" y="36"/>
                    <a:pt x="1456" y="37"/>
                  </a:cubicBezTo>
                  <a:lnTo>
                    <a:pt x="1456" y="90"/>
                  </a:lnTo>
                  <a:close/>
                  <a:moveTo>
                    <a:pt x="1483" y="37"/>
                  </a:moveTo>
                  <a:cubicBezTo>
                    <a:pt x="1489" y="37"/>
                    <a:pt x="1496" y="39"/>
                    <a:pt x="1500" y="42"/>
                  </a:cubicBezTo>
                  <a:cubicBezTo>
                    <a:pt x="1503" y="44"/>
                    <a:pt x="1508" y="50"/>
                    <a:pt x="1508" y="62"/>
                  </a:cubicBezTo>
                  <a:cubicBezTo>
                    <a:pt x="1509" y="71"/>
                    <a:pt x="1506" y="78"/>
                    <a:pt x="1502" y="83"/>
                  </a:cubicBezTo>
                  <a:cubicBezTo>
                    <a:pt x="1502" y="83"/>
                    <a:pt x="1495" y="90"/>
                    <a:pt x="1483" y="90"/>
                  </a:cubicBezTo>
                  <a:lnTo>
                    <a:pt x="1483" y="37"/>
                  </a:lnTo>
                  <a:close/>
                  <a:moveTo>
                    <a:pt x="1572" y="123"/>
                  </a:moveTo>
                  <a:cubicBezTo>
                    <a:pt x="1572" y="124"/>
                    <a:pt x="1572" y="126"/>
                    <a:pt x="1575" y="126"/>
                  </a:cubicBezTo>
                  <a:lnTo>
                    <a:pt x="1596" y="126"/>
                  </a:lnTo>
                  <a:cubicBezTo>
                    <a:pt x="1599" y="126"/>
                    <a:pt x="1599" y="124"/>
                    <a:pt x="1599" y="123"/>
                  </a:cubicBezTo>
                  <a:lnTo>
                    <a:pt x="1599" y="27"/>
                  </a:lnTo>
                  <a:lnTo>
                    <a:pt x="1635" y="27"/>
                  </a:lnTo>
                  <a:cubicBezTo>
                    <a:pt x="1636" y="27"/>
                    <a:pt x="1639" y="27"/>
                    <a:pt x="1639" y="23"/>
                  </a:cubicBezTo>
                  <a:lnTo>
                    <a:pt x="1639" y="12"/>
                  </a:lnTo>
                  <a:cubicBezTo>
                    <a:pt x="1639" y="8"/>
                    <a:pt x="1637" y="7"/>
                    <a:pt x="1635" y="7"/>
                  </a:cubicBezTo>
                  <a:lnTo>
                    <a:pt x="1536" y="7"/>
                  </a:lnTo>
                  <a:cubicBezTo>
                    <a:pt x="1533" y="7"/>
                    <a:pt x="1533" y="10"/>
                    <a:pt x="1533" y="11"/>
                  </a:cubicBezTo>
                  <a:lnTo>
                    <a:pt x="1533" y="24"/>
                  </a:lnTo>
                  <a:cubicBezTo>
                    <a:pt x="1533" y="24"/>
                    <a:pt x="1533" y="27"/>
                    <a:pt x="1537" y="27"/>
                  </a:cubicBezTo>
                  <a:lnTo>
                    <a:pt x="1572" y="27"/>
                  </a:lnTo>
                  <a:lnTo>
                    <a:pt x="1572" y="123"/>
                  </a:lnTo>
                  <a:close/>
                  <a:moveTo>
                    <a:pt x="1651" y="11"/>
                  </a:moveTo>
                  <a:lnTo>
                    <a:pt x="1652" y="123"/>
                  </a:lnTo>
                  <a:cubicBezTo>
                    <a:pt x="1652" y="124"/>
                    <a:pt x="1652" y="126"/>
                    <a:pt x="1655" y="126"/>
                  </a:cubicBezTo>
                  <a:lnTo>
                    <a:pt x="1694" y="126"/>
                  </a:lnTo>
                  <a:cubicBezTo>
                    <a:pt x="1708" y="126"/>
                    <a:pt x="1717" y="122"/>
                    <a:pt x="1723" y="118"/>
                  </a:cubicBezTo>
                  <a:cubicBezTo>
                    <a:pt x="1736" y="109"/>
                    <a:pt x="1737" y="96"/>
                    <a:pt x="1737" y="87"/>
                  </a:cubicBezTo>
                  <a:cubicBezTo>
                    <a:pt x="1736" y="80"/>
                    <a:pt x="1734" y="67"/>
                    <a:pt x="1721" y="60"/>
                  </a:cubicBezTo>
                  <a:cubicBezTo>
                    <a:pt x="1714" y="55"/>
                    <a:pt x="1704" y="54"/>
                    <a:pt x="1696" y="54"/>
                  </a:cubicBezTo>
                  <a:lnTo>
                    <a:pt x="1679" y="54"/>
                  </a:lnTo>
                  <a:lnTo>
                    <a:pt x="1679" y="11"/>
                  </a:lnTo>
                  <a:cubicBezTo>
                    <a:pt x="1678" y="9"/>
                    <a:pt x="1678" y="7"/>
                    <a:pt x="1675" y="7"/>
                  </a:cubicBezTo>
                  <a:lnTo>
                    <a:pt x="1655" y="7"/>
                  </a:lnTo>
                  <a:cubicBezTo>
                    <a:pt x="1652" y="7"/>
                    <a:pt x="1652" y="8"/>
                    <a:pt x="1651" y="11"/>
                  </a:cubicBezTo>
                  <a:close/>
                  <a:moveTo>
                    <a:pt x="1679" y="73"/>
                  </a:moveTo>
                  <a:lnTo>
                    <a:pt x="1685" y="73"/>
                  </a:lnTo>
                  <a:cubicBezTo>
                    <a:pt x="1690" y="73"/>
                    <a:pt x="1697" y="73"/>
                    <a:pt x="1702" y="77"/>
                  </a:cubicBezTo>
                  <a:cubicBezTo>
                    <a:pt x="1707" y="80"/>
                    <a:pt x="1708" y="86"/>
                    <a:pt x="1708" y="89"/>
                  </a:cubicBezTo>
                  <a:cubicBezTo>
                    <a:pt x="1708" y="93"/>
                    <a:pt x="1708" y="98"/>
                    <a:pt x="1703" y="102"/>
                  </a:cubicBezTo>
                  <a:cubicBezTo>
                    <a:pt x="1699" y="107"/>
                    <a:pt x="1692" y="107"/>
                    <a:pt x="1687" y="107"/>
                  </a:cubicBezTo>
                  <a:lnTo>
                    <a:pt x="1679" y="107"/>
                  </a:lnTo>
                  <a:lnTo>
                    <a:pt x="1679" y="73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pic>
          <p:nvPicPr>
            <p:cNvPr id="12" name="Picture 38" descr="Рисунок2"/>
            <p:cNvPicPr>
              <a:picLocks noChangeAspect="1" noChangeArrowheads="1" noCrop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" y="4109"/>
              <a:ext cx="204" cy="2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47545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3" r:id="rId1"/>
    <p:sldLayoutId id="2147484794" r:id="rId2"/>
    <p:sldLayoutId id="2147484795" r:id="rId3"/>
    <p:sldLayoutId id="2147484796" r:id="rId4"/>
    <p:sldLayoutId id="2147484797" r:id="rId5"/>
    <p:sldLayoutId id="2147484798" r:id="rId6"/>
    <p:sldLayoutId id="2147484799" r:id="rId7"/>
    <p:sldLayoutId id="2147484800" r:id="rId8"/>
    <p:sldLayoutId id="2147484801" r:id="rId9"/>
    <p:sldLayoutId id="2147484802" r:id="rId10"/>
    <p:sldLayoutId id="2147484803" r:id="rId11"/>
  </p:sldLayoutIdLst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lang="ru-RU" sz="1600" b="1" kern="0" dirty="0" smtClean="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196975"/>
            <a:ext cx="8713787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Основной текст </a:t>
            </a:r>
            <a:r>
              <a:rPr lang="en-US" smtClean="0"/>
              <a:t> - </a:t>
            </a:r>
            <a:r>
              <a:rPr lang="ru-RU" smtClean="0"/>
              <a:t>шрифт </a:t>
            </a:r>
            <a:r>
              <a:rPr lang="en-US" smtClean="0"/>
              <a:t>Arial (12 pt)</a:t>
            </a:r>
          </a:p>
          <a:p>
            <a:pPr lvl="0"/>
            <a:endParaRPr lang="ru-RU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188913"/>
            <a:ext cx="756126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Заголовок раздела</a:t>
            </a:r>
            <a:br>
              <a:rPr lang="ru-RU" smtClean="0"/>
            </a:br>
            <a:r>
              <a:rPr lang="ru-RU" smtClean="0"/>
              <a:t>шрифт </a:t>
            </a:r>
            <a:r>
              <a:rPr lang="en-US" smtClean="0"/>
              <a:t>Arial</a:t>
            </a:r>
            <a:r>
              <a:rPr lang="ru-RU" smtClean="0"/>
              <a:t> (</a:t>
            </a:r>
            <a:r>
              <a:rPr lang="en-US" smtClean="0"/>
              <a:t>18pt)</a:t>
            </a:r>
            <a:endParaRPr lang="ru-RU" smtClean="0"/>
          </a:p>
        </p:txBody>
      </p:sp>
      <p:sp>
        <p:nvSpPr>
          <p:cNvPr id="50483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7950" y="6453188"/>
            <a:ext cx="2895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0483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04025" y="6453188"/>
            <a:ext cx="2133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210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6" r:id="rId1"/>
    <p:sldLayoutId id="2147484807" r:id="rId2"/>
    <p:sldLayoutId id="2147484808" r:id="rId3"/>
    <p:sldLayoutId id="2147484809" r:id="rId4"/>
    <p:sldLayoutId id="2147484810" r:id="rId5"/>
    <p:sldLayoutId id="2147484811" r:id="rId6"/>
    <p:sldLayoutId id="2147484812" r:id="rId7"/>
    <p:sldLayoutId id="2147484813" r:id="rId8"/>
    <p:sldLayoutId id="2147484814" r:id="rId9"/>
    <p:sldLayoutId id="2147484815" r:id="rId10"/>
    <p:sldLayoutId id="2147484816" r:id="rId11"/>
    <p:sldLayoutId id="2147484817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9pPr>
    </p:titleStyle>
    <p:bodyStyle>
      <a:lvl1pPr indent="2667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820738" indent="-285750" algn="l" rtl="0" eaLnBrk="0" fontAlgn="base" hangingPunct="0">
        <a:spcBef>
          <a:spcPts val="10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2pPr>
      <a:lvl3pPr marL="1457325" indent="-4572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017713" indent="-3810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578100" indent="-3810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035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492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949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406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pic>
        <p:nvPicPr>
          <p:cNvPr id="1027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98425"/>
            <a:ext cx="8820150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524625"/>
            <a:ext cx="8496300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9" name="Group 16"/>
          <p:cNvGrpSpPr>
            <a:grpSpLocks/>
          </p:cNvGrpSpPr>
          <p:nvPr/>
        </p:nvGrpSpPr>
        <p:grpSpPr bwMode="auto">
          <a:xfrm>
            <a:off x="296863" y="923925"/>
            <a:ext cx="8847137" cy="4981575"/>
            <a:chOff x="187" y="582"/>
            <a:chExt cx="5573" cy="3138"/>
          </a:xfrm>
        </p:grpSpPr>
        <p:pic>
          <p:nvPicPr>
            <p:cNvPr id="1030" name="Picture 17" descr="обложка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03" b="16237"/>
            <a:stretch>
              <a:fillRect/>
            </a:stretch>
          </p:blipFill>
          <p:spPr bwMode="auto">
            <a:xfrm>
              <a:off x="373" y="874"/>
              <a:ext cx="5081" cy="2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1" name="AutoShape 18"/>
            <p:cNvSpPr>
              <a:spLocks noChangeArrowheads="1"/>
            </p:cNvSpPr>
            <p:nvPr/>
          </p:nvSpPr>
          <p:spPr bwMode="auto">
            <a:xfrm rot="2567519">
              <a:off x="187" y="582"/>
              <a:ext cx="547" cy="838"/>
            </a:xfrm>
            <a:prstGeom prst="moon">
              <a:avLst>
                <a:gd name="adj" fmla="val 56704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32" name="AutoShape 19"/>
            <p:cNvSpPr>
              <a:spLocks noChangeArrowheads="1"/>
            </p:cNvSpPr>
            <p:nvPr/>
          </p:nvSpPr>
          <p:spPr bwMode="auto">
            <a:xfrm rot="-8000430">
              <a:off x="5058" y="3018"/>
              <a:ext cx="545" cy="859"/>
            </a:xfrm>
            <a:prstGeom prst="moon">
              <a:avLst>
                <a:gd name="adj" fmla="val 54306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566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5" r:id="rId1"/>
    <p:sldLayoutId id="2147484586" r:id="rId2"/>
    <p:sldLayoutId id="2147484587" r:id="rId3"/>
    <p:sldLayoutId id="2147484588" r:id="rId4"/>
    <p:sldLayoutId id="2147484589" r:id="rId5"/>
    <p:sldLayoutId id="2147484590" r:id="rId6"/>
    <p:sldLayoutId id="2147484591" r:id="rId7"/>
    <p:sldLayoutId id="2147484592" r:id="rId8"/>
    <p:sldLayoutId id="2147484593" r:id="rId9"/>
    <p:sldLayoutId id="2147484594" r:id="rId10"/>
    <p:sldLayoutId id="214748459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196975"/>
            <a:ext cx="8713787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Основной текст </a:t>
            </a:r>
            <a:r>
              <a:rPr lang="en-US" smtClean="0"/>
              <a:t> - </a:t>
            </a:r>
            <a:r>
              <a:rPr lang="ru-RU" smtClean="0"/>
              <a:t>шрифт </a:t>
            </a:r>
            <a:r>
              <a:rPr lang="en-US" smtClean="0"/>
              <a:t>Arial (12 pt)</a:t>
            </a:r>
          </a:p>
          <a:p>
            <a:pPr lvl="0"/>
            <a:endParaRPr lang="ru-RU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188913"/>
            <a:ext cx="756126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Заголовок раздела</a:t>
            </a:r>
            <a:br>
              <a:rPr lang="ru-RU" smtClean="0"/>
            </a:br>
            <a:r>
              <a:rPr lang="ru-RU" smtClean="0"/>
              <a:t>шрифт </a:t>
            </a:r>
            <a:r>
              <a:rPr lang="en-US" smtClean="0"/>
              <a:t>Arial</a:t>
            </a:r>
            <a:r>
              <a:rPr lang="ru-RU" smtClean="0"/>
              <a:t> (</a:t>
            </a:r>
            <a:r>
              <a:rPr lang="en-US" smtClean="0"/>
              <a:t>18pt)</a:t>
            </a:r>
            <a:endParaRPr lang="ru-RU" smtClean="0"/>
          </a:p>
        </p:txBody>
      </p:sp>
      <p:sp>
        <p:nvSpPr>
          <p:cNvPr id="50483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7950" y="6453188"/>
            <a:ext cx="2895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0483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04025" y="6453188"/>
            <a:ext cx="2133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561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9" r:id="rId1"/>
    <p:sldLayoutId id="2147484820" r:id="rId2"/>
    <p:sldLayoutId id="2147484821" r:id="rId3"/>
    <p:sldLayoutId id="2147484822" r:id="rId4"/>
    <p:sldLayoutId id="2147484823" r:id="rId5"/>
    <p:sldLayoutId id="2147484824" r:id="rId6"/>
    <p:sldLayoutId id="2147484825" r:id="rId7"/>
    <p:sldLayoutId id="2147484826" r:id="rId8"/>
    <p:sldLayoutId id="2147484827" r:id="rId9"/>
    <p:sldLayoutId id="2147484828" r:id="rId10"/>
    <p:sldLayoutId id="2147484829" r:id="rId11"/>
    <p:sldLayoutId id="2147484830" r:id="rId12"/>
    <p:sldLayoutId id="2147484831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9pPr>
    </p:titleStyle>
    <p:bodyStyle>
      <a:lvl1pPr indent="2667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820738" indent="-285750" algn="l" rtl="0" eaLnBrk="0" fontAlgn="base" hangingPunct="0">
        <a:spcBef>
          <a:spcPts val="10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2pPr>
      <a:lvl3pPr marL="1457325" indent="-4572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017713" indent="-3810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578100" indent="-3810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035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492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949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406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196975"/>
            <a:ext cx="8713787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Основной текст </a:t>
            </a:r>
            <a:r>
              <a:rPr lang="en-US" smtClean="0"/>
              <a:t> - </a:t>
            </a:r>
            <a:r>
              <a:rPr lang="ru-RU" smtClean="0"/>
              <a:t>шрифт </a:t>
            </a:r>
            <a:r>
              <a:rPr lang="en-US" smtClean="0"/>
              <a:t>Arial (12 pt)</a:t>
            </a:r>
          </a:p>
          <a:p>
            <a:pPr lvl="0"/>
            <a:endParaRPr lang="ru-RU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188913"/>
            <a:ext cx="756126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Заголовок раздела</a:t>
            </a:r>
            <a:br>
              <a:rPr lang="ru-RU" smtClean="0"/>
            </a:br>
            <a:r>
              <a:rPr lang="ru-RU" smtClean="0"/>
              <a:t>шрифт </a:t>
            </a:r>
            <a:r>
              <a:rPr lang="en-US" smtClean="0"/>
              <a:t>Arial</a:t>
            </a:r>
            <a:r>
              <a:rPr lang="ru-RU" smtClean="0"/>
              <a:t> (</a:t>
            </a:r>
            <a:r>
              <a:rPr lang="en-US" smtClean="0"/>
              <a:t>18pt)</a:t>
            </a:r>
            <a:endParaRPr lang="ru-RU" smtClean="0"/>
          </a:p>
        </p:txBody>
      </p:sp>
      <p:sp>
        <p:nvSpPr>
          <p:cNvPr id="50483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7950" y="6453188"/>
            <a:ext cx="2895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0483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04025" y="6453188"/>
            <a:ext cx="2133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604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3" r:id="rId1"/>
    <p:sldLayoutId id="2147484834" r:id="rId2"/>
    <p:sldLayoutId id="2147484835" r:id="rId3"/>
    <p:sldLayoutId id="2147484836" r:id="rId4"/>
    <p:sldLayoutId id="2147484837" r:id="rId5"/>
    <p:sldLayoutId id="2147484838" r:id="rId6"/>
    <p:sldLayoutId id="2147484839" r:id="rId7"/>
    <p:sldLayoutId id="2147484840" r:id="rId8"/>
    <p:sldLayoutId id="2147484841" r:id="rId9"/>
    <p:sldLayoutId id="2147484842" r:id="rId10"/>
    <p:sldLayoutId id="2147484843" r:id="rId11"/>
    <p:sldLayoutId id="2147484844" r:id="rId12"/>
    <p:sldLayoutId id="2147484845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9pPr>
    </p:titleStyle>
    <p:bodyStyle>
      <a:lvl1pPr indent="2667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820738" indent="-285750" algn="l" rtl="0" eaLnBrk="0" fontAlgn="base" hangingPunct="0">
        <a:spcBef>
          <a:spcPts val="10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2pPr>
      <a:lvl3pPr marL="1457325" indent="-4572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017713" indent="-3810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578100" indent="-3810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035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492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949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406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196975"/>
            <a:ext cx="8713787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Основной текст </a:t>
            </a:r>
            <a:r>
              <a:rPr lang="en-US" smtClean="0"/>
              <a:t> - </a:t>
            </a:r>
            <a:r>
              <a:rPr lang="ru-RU" smtClean="0"/>
              <a:t>шрифт </a:t>
            </a:r>
            <a:r>
              <a:rPr lang="en-US" smtClean="0"/>
              <a:t>Arial (12 pt)</a:t>
            </a:r>
          </a:p>
          <a:p>
            <a:pPr lvl="0"/>
            <a:endParaRPr lang="ru-RU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188913"/>
            <a:ext cx="756126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Заголовок раздела</a:t>
            </a:r>
            <a:br>
              <a:rPr lang="ru-RU" smtClean="0"/>
            </a:br>
            <a:r>
              <a:rPr lang="ru-RU" smtClean="0"/>
              <a:t>шрифт </a:t>
            </a:r>
            <a:r>
              <a:rPr lang="en-US" smtClean="0"/>
              <a:t>Arial</a:t>
            </a:r>
            <a:r>
              <a:rPr lang="ru-RU" smtClean="0"/>
              <a:t> (</a:t>
            </a:r>
            <a:r>
              <a:rPr lang="en-US" smtClean="0"/>
              <a:t>18pt)</a:t>
            </a:r>
            <a:endParaRPr lang="ru-RU" smtClean="0"/>
          </a:p>
        </p:txBody>
      </p:sp>
      <p:sp>
        <p:nvSpPr>
          <p:cNvPr id="50483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7950" y="6453188"/>
            <a:ext cx="2895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0483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04025" y="6453188"/>
            <a:ext cx="2133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618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7" r:id="rId1"/>
    <p:sldLayoutId id="2147484848" r:id="rId2"/>
    <p:sldLayoutId id="2147484849" r:id="rId3"/>
    <p:sldLayoutId id="2147484850" r:id="rId4"/>
    <p:sldLayoutId id="2147484851" r:id="rId5"/>
    <p:sldLayoutId id="2147484852" r:id="rId6"/>
    <p:sldLayoutId id="2147484853" r:id="rId7"/>
    <p:sldLayoutId id="2147484854" r:id="rId8"/>
    <p:sldLayoutId id="2147484855" r:id="rId9"/>
    <p:sldLayoutId id="2147484856" r:id="rId10"/>
    <p:sldLayoutId id="2147484857" r:id="rId11"/>
    <p:sldLayoutId id="2147484858" r:id="rId12"/>
    <p:sldLayoutId id="2147484890" r:id="rId13"/>
    <p:sldLayoutId id="2147484891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9pPr>
    </p:titleStyle>
    <p:bodyStyle>
      <a:lvl1pPr indent="266700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820738" indent="-285750" algn="l" rtl="0" eaLnBrk="0" fontAlgn="base" hangingPunct="0">
        <a:spcBef>
          <a:spcPts val="10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2pPr>
      <a:lvl3pPr marL="1457325" indent="-4572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017713" indent="-3810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578100" indent="-3810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035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492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949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406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196975"/>
            <a:ext cx="8713787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5996" tIns="35996" rIns="35996" bIns="359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Основной текст </a:t>
            </a:r>
            <a:r>
              <a:rPr lang="en-US" altLang="ru-RU" smtClean="0"/>
              <a:t> - </a:t>
            </a:r>
            <a:r>
              <a:rPr lang="ru-RU" altLang="ru-RU" smtClean="0"/>
              <a:t>шрифт </a:t>
            </a:r>
            <a:r>
              <a:rPr lang="en-US" altLang="ru-RU" smtClean="0"/>
              <a:t>Arial (12 pt)</a:t>
            </a:r>
          </a:p>
          <a:p>
            <a:pPr lvl="0"/>
            <a:endParaRPr lang="ru-RU" altLang="ru-RU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188913"/>
            <a:ext cx="75612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5996" tIns="35996" rIns="35996" bIns="359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Заголовок раздела</a:t>
            </a:r>
            <a:br>
              <a:rPr lang="ru-RU" altLang="ru-RU" smtClean="0"/>
            </a:br>
            <a:r>
              <a:rPr lang="ru-RU" altLang="ru-RU" smtClean="0"/>
              <a:t>шрифт </a:t>
            </a:r>
            <a:r>
              <a:rPr lang="en-US" altLang="ru-RU" smtClean="0"/>
              <a:t>Arial</a:t>
            </a:r>
            <a:r>
              <a:rPr lang="ru-RU" altLang="ru-RU" smtClean="0"/>
              <a:t> (</a:t>
            </a:r>
            <a:r>
              <a:rPr lang="en-US" altLang="ru-RU" smtClean="0"/>
              <a:t>18pt)</a:t>
            </a:r>
            <a:endParaRPr lang="ru-RU" altLang="ru-RU" smtClean="0"/>
          </a:p>
        </p:txBody>
      </p:sp>
      <p:sp>
        <p:nvSpPr>
          <p:cNvPr id="50483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7950" y="6453188"/>
            <a:ext cx="2895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0483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04025" y="6453188"/>
            <a:ext cx="2133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174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0" r:id="rId1"/>
    <p:sldLayoutId id="2147484861" r:id="rId2"/>
    <p:sldLayoutId id="2147484862" r:id="rId3"/>
    <p:sldLayoutId id="2147484863" r:id="rId4"/>
    <p:sldLayoutId id="2147484864" r:id="rId5"/>
    <p:sldLayoutId id="2147484865" r:id="rId6"/>
    <p:sldLayoutId id="2147484866" r:id="rId7"/>
    <p:sldLayoutId id="2147484867" r:id="rId8"/>
    <p:sldLayoutId id="2147484868" r:id="rId9"/>
    <p:sldLayoutId id="2147484869" r:id="rId10"/>
    <p:sldLayoutId id="2147484870" r:id="rId11"/>
    <p:sldLayoutId id="2147484888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5pPr>
      <a:lvl6pPr marL="457145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6pPr>
      <a:lvl7pPr marL="91429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7pPr>
      <a:lvl8pPr marL="1371435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8pPr>
      <a:lvl9pPr marL="1828581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9pPr>
    </p:titleStyle>
    <p:bodyStyle>
      <a:lvl1pPr marL="341313" indent="-74613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819150" indent="-284163" algn="l" rtl="0" eaLnBrk="0" fontAlgn="base" hangingPunct="0">
        <a:spcBef>
          <a:spcPts val="10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2pPr>
      <a:lvl3pPr marL="1455738" indent="-4556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016125" indent="-3794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576513" indent="-3794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034936" indent="-38095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492081" indent="-38095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949226" indent="-38095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406371" indent="-38095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43438" y="765175"/>
            <a:ext cx="4186237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991" tIns="71991" rIns="71991" bIns="719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Заголовок презентации</a:t>
            </a:r>
            <a:br>
              <a:rPr lang="ru-RU" altLang="ru-RU" smtClean="0"/>
            </a:br>
            <a:r>
              <a:rPr lang="ru-RU" altLang="ru-RU" smtClean="0"/>
              <a:t>шрифт </a:t>
            </a:r>
            <a:r>
              <a:rPr lang="en-US" altLang="ru-RU" smtClean="0"/>
              <a:t>Arial</a:t>
            </a:r>
            <a:r>
              <a:rPr lang="ru-RU" altLang="ru-RU" smtClean="0"/>
              <a:t> (20</a:t>
            </a:r>
            <a:r>
              <a:rPr lang="en-US" altLang="ru-RU" smtClean="0"/>
              <a:t> pt)</a:t>
            </a:r>
            <a:endParaRPr lang="ru-RU" altLang="ru-RU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77050" y="6524625"/>
            <a:ext cx="2133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067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2" r:id="rId1"/>
    <p:sldLayoutId id="2147484873" r:id="rId2"/>
    <p:sldLayoutId id="2147484874" r:id="rId3"/>
    <p:sldLayoutId id="2147484875" r:id="rId4"/>
    <p:sldLayoutId id="2147484876" r:id="rId5"/>
    <p:sldLayoutId id="2147484877" r:id="rId6"/>
    <p:sldLayoutId id="2147484878" r:id="rId7"/>
    <p:sldLayoutId id="2147484879" r:id="rId8"/>
    <p:sldLayoutId id="2147484880" r:id="rId9"/>
    <p:sldLayoutId id="2147484881" r:id="rId10"/>
    <p:sldLayoutId id="2147484882" r:id="rId11"/>
    <p:sldLayoutId id="2147484883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5pPr>
      <a:lvl6pPr marL="457145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6pPr>
      <a:lvl7pPr marL="914290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7pPr>
      <a:lvl8pPr marL="1371435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8pPr>
      <a:lvl9pPr marL="1828581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298" indent="-22857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443" indent="-22857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589" indent="-22857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734" indent="-22857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43805" y="765175"/>
            <a:ext cx="4185138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6946" tIns="76946" rIns="76946" bIns="7694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Заголовок презентации</a:t>
            </a:r>
            <a:br>
              <a:rPr lang="ru-RU" smtClean="0"/>
            </a:br>
            <a:r>
              <a:rPr lang="ru-RU" smtClean="0"/>
              <a:t>шрифт </a:t>
            </a:r>
            <a:r>
              <a:rPr lang="en-US" smtClean="0"/>
              <a:t>Europe</a:t>
            </a:r>
            <a:r>
              <a:rPr lang="ru-RU" smtClean="0"/>
              <a:t> (20</a:t>
            </a:r>
            <a:r>
              <a:rPr lang="en-US" smtClean="0"/>
              <a:t> pt)</a:t>
            </a:r>
            <a:endParaRPr lang="ru-RU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88369" y="6524626"/>
            <a:ext cx="2422281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22" tIns="48861" rIns="97722" bIns="48861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bg1"/>
                </a:solidFill>
                <a:latin typeface="Europe" pitchFamily="2" charset="0"/>
                <a:cs typeface="+mn-cs"/>
              </a:defRPr>
            </a:lvl1pPr>
          </a:lstStyle>
          <a:p>
            <a:pPr>
              <a:defRPr/>
            </a:pPr>
            <a:fld id="{D1895823-4333-4497-82FC-028D42A2A4E7}" type="datetime1">
              <a:rPr lang="ru-RU" smtClean="0">
                <a:solidFill>
                  <a:srgbClr val="FFFFFF"/>
                </a:solidFill>
              </a:rPr>
              <a:pPr>
                <a:defRPr/>
              </a:pPr>
              <a:t>30.03.2015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984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94" r:id="rId1"/>
    <p:sldLayoutId id="2147484895" r:id="rId2"/>
    <p:sldLayoutId id="2147484909" r:id="rId3"/>
    <p:sldLayoutId id="2147484910" r:id="rId4"/>
  </p:sldLayoutIdLst>
  <p:hf hdr="0" dt="0"/>
  <p:txStyles>
    <p:titleStyle>
      <a:lvl1pPr algn="l" defTabSz="977900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+mj-lt"/>
          <a:ea typeface="+mj-ea"/>
          <a:cs typeface="+mj-cs"/>
        </a:defRPr>
      </a:lvl1pPr>
      <a:lvl2pPr algn="l" defTabSz="977900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Europe" pitchFamily="50" charset="-52"/>
        </a:defRPr>
      </a:lvl2pPr>
      <a:lvl3pPr algn="l" defTabSz="977900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Europe" pitchFamily="50" charset="-52"/>
        </a:defRPr>
      </a:lvl3pPr>
      <a:lvl4pPr algn="l" defTabSz="977900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Europe" pitchFamily="50" charset="-52"/>
        </a:defRPr>
      </a:lvl4pPr>
      <a:lvl5pPr algn="l" defTabSz="977900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Europe" pitchFamily="50" charset="-52"/>
        </a:defRPr>
      </a:lvl5pPr>
      <a:lvl6pPr marL="457200" algn="l" defTabSz="977900" rtl="0" eaLnBrk="1" fontAlgn="base" hangingPunct="1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Europe" pitchFamily="50" charset="-52"/>
        </a:defRPr>
      </a:lvl6pPr>
      <a:lvl7pPr marL="914400" algn="l" defTabSz="977900" rtl="0" eaLnBrk="1" fontAlgn="base" hangingPunct="1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Europe" pitchFamily="50" charset="-52"/>
        </a:defRPr>
      </a:lvl7pPr>
      <a:lvl8pPr marL="1371600" algn="l" defTabSz="977900" rtl="0" eaLnBrk="1" fontAlgn="base" hangingPunct="1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Europe" pitchFamily="50" charset="-52"/>
        </a:defRPr>
      </a:lvl8pPr>
      <a:lvl9pPr marL="1828800" algn="l" defTabSz="977900" rtl="0" eaLnBrk="1" fontAlgn="base" hangingPunct="1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Europe" pitchFamily="50" charset="-52"/>
        </a:defRPr>
      </a:lvl9pPr>
    </p:titleStyle>
    <p:bodyStyle>
      <a:lvl1pPr marL="366713" indent="-366713" algn="l" defTabSz="977900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93750" indent="-304800" algn="l" defTabSz="977900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20788" indent="-242888" algn="l" defTabSz="977900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09738" indent="-244475" algn="l" defTabSz="977900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98688" indent="-244475" algn="l" defTabSz="977900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55888" indent="-244475" algn="l" defTabSz="977900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13088" indent="-244475" algn="l" defTabSz="977900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570288" indent="-244475" algn="l" defTabSz="977900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027488" indent="-244475" algn="l" defTabSz="977900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196975"/>
            <a:ext cx="8713787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5996" tIns="35996" rIns="35996" bIns="359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Основной текст </a:t>
            </a:r>
            <a:r>
              <a:rPr lang="en-US" altLang="ru-RU" smtClean="0"/>
              <a:t> - </a:t>
            </a:r>
            <a:r>
              <a:rPr lang="ru-RU" altLang="ru-RU" smtClean="0"/>
              <a:t>шрифт </a:t>
            </a:r>
            <a:r>
              <a:rPr lang="en-US" altLang="ru-RU" smtClean="0"/>
              <a:t>Arial (12 pt)</a:t>
            </a:r>
          </a:p>
          <a:p>
            <a:pPr lvl="0"/>
            <a:endParaRPr lang="ru-RU" altLang="ru-RU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188913"/>
            <a:ext cx="75612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5996" tIns="35996" rIns="35996" bIns="359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Заголовок раздела</a:t>
            </a:r>
            <a:br>
              <a:rPr lang="ru-RU" altLang="ru-RU" smtClean="0"/>
            </a:br>
            <a:r>
              <a:rPr lang="ru-RU" altLang="ru-RU" smtClean="0"/>
              <a:t>шрифт </a:t>
            </a:r>
            <a:r>
              <a:rPr lang="en-US" altLang="ru-RU" smtClean="0"/>
              <a:t>Arial</a:t>
            </a:r>
            <a:r>
              <a:rPr lang="ru-RU" altLang="ru-RU" smtClean="0"/>
              <a:t> (</a:t>
            </a:r>
            <a:r>
              <a:rPr lang="en-US" altLang="ru-RU" smtClean="0"/>
              <a:t>18pt)</a:t>
            </a:r>
            <a:endParaRPr lang="ru-RU" altLang="ru-RU" smtClean="0"/>
          </a:p>
        </p:txBody>
      </p:sp>
      <p:sp>
        <p:nvSpPr>
          <p:cNvPr id="50483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7950" y="6453188"/>
            <a:ext cx="2895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0483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04025" y="6453188"/>
            <a:ext cx="2133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899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97" r:id="rId1"/>
    <p:sldLayoutId id="2147484898" r:id="rId2"/>
    <p:sldLayoutId id="2147484899" r:id="rId3"/>
    <p:sldLayoutId id="2147484900" r:id="rId4"/>
    <p:sldLayoutId id="2147484901" r:id="rId5"/>
    <p:sldLayoutId id="2147484902" r:id="rId6"/>
    <p:sldLayoutId id="2147484903" r:id="rId7"/>
    <p:sldLayoutId id="2147484904" r:id="rId8"/>
    <p:sldLayoutId id="2147484905" r:id="rId9"/>
    <p:sldLayoutId id="2147484906" r:id="rId10"/>
    <p:sldLayoutId id="2147484907" r:id="rId11"/>
    <p:sldLayoutId id="2147484908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5pPr>
      <a:lvl6pPr marL="457145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6pPr>
      <a:lvl7pPr marL="91429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7pPr>
      <a:lvl8pPr marL="1371435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8pPr>
      <a:lvl9pPr marL="1828581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9pPr>
    </p:titleStyle>
    <p:bodyStyle>
      <a:lvl1pPr marL="341313" indent="-74613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819150" indent="-284163" algn="l" rtl="0" eaLnBrk="0" fontAlgn="base" hangingPunct="0">
        <a:spcBef>
          <a:spcPts val="10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2pPr>
      <a:lvl3pPr marL="1455738" indent="-4556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016125" indent="-3794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576513" indent="-3794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034936" indent="-38095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492081" indent="-38095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949226" indent="-38095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406371" indent="-38095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pic>
        <p:nvPicPr>
          <p:cNvPr id="1027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98425"/>
            <a:ext cx="8820150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524625"/>
            <a:ext cx="8496300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9" name="Group 16"/>
          <p:cNvGrpSpPr>
            <a:grpSpLocks/>
          </p:cNvGrpSpPr>
          <p:nvPr/>
        </p:nvGrpSpPr>
        <p:grpSpPr bwMode="auto">
          <a:xfrm>
            <a:off x="296863" y="923925"/>
            <a:ext cx="8847137" cy="4981575"/>
            <a:chOff x="187" y="582"/>
            <a:chExt cx="5573" cy="3138"/>
          </a:xfrm>
        </p:grpSpPr>
        <p:pic>
          <p:nvPicPr>
            <p:cNvPr id="1030" name="Picture 17" descr="обложка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03" b="16237"/>
            <a:stretch>
              <a:fillRect/>
            </a:stretch>
          </p:blipFill>
          <p:spPr bwMode="auto">
            <a:xfrm>
              <a:off x="373" y="874"/>
              <a:ext cx="5081" cy="2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1" name="AutoShape 18"/>
            <p:cNvSpPr>
              <a:spLocks noChangeArrowheads="1"/>
            </p:cNvSpPr>
            <p:nvPr/>
          </p:nvSpPr>
          <p:spPr bwMode="auto">
            <a:xfrm rot="2567519">
              <a:off x="187" y="582"/>
              <a:ext cx="547" cy="838"/>
            </a:xfrm>
            <a:prstGeom prst="moon">
              <a:avLst>
                <a:gd name="adj" fmla="val 56704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32" name="AutoShape 19"/>
            <p:cNvSpPr>
              <a:spLocks noChangeArrowheads="1"/>
            </p:cNvSpPr>
            <p:nvPr/>
          </p:nvSpPr>
          <p:spPr bwMode="auto">
            <a:xfrm rot="-8000430">
              <a:off x="5058" y="3018"/>
              <a:ext cx="545" cy="859"/>
            </a:xfrm>
            <a:prstGeom prst="moon">
              <a:avLst>
                <a:gd name="adj" fmla="val 54306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046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7" r:id="rId1"/>
    <p:sldLayoutId id="2147484598" r:id="rId2"/>
    <p:sldLayoutId id="2147484599" r:id="rId3"/>
    <p:sldLayoutId id="2147484600" r:id="rId4"/>
    <p:sldLayoutId id="2147484601" r:id="rId5"/>
    <p:sldLayoutId id="2147484602" r:id="rId6"/>
    <p:sldLayoutId id="2147484603" r:id="rId7"/>
    <p:sldLayoutId id="2147484604" r:id="rId8"/>
    <p:sldLayoutId id="2147484605" r:id="rId9"/>
    <p:sldLayoutId id="2147484606" r:id="rId10"/>
    <p:sldLayoutId id="214748460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pic>
        <p:nvPicPr>
          <p:cNvPr id="5123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98425"/>
            <a:ext cx="8820150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524625"/>
            <a:ext cx="8496300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5" name="Group 16"/>
          <p:cNvGrpSpPr>
            <a:grpSpLocks/>
          </p:cNvGrpSpPr>
          <p:nvPr/>
        </p:nvGrpSpPr>
        <p:grpSpPr bwMode="auto">
          <a:xfrm>
            <a:off x="296863" y="923925"/>
            <a:ext cx="8847137" cy="4981575"/>
            <a:chOff x="187" y="582"/>
            <a:chExt cx="5573" cy="3138"/>
          </a:xfrm>
        </p:grpSpPr>
        <p:pic>
          <p:nvPicPr>
            <p:cNvPr id="5126" name="Picture 17" descr="обложка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03" b="16237"/>
            <a:stretch>
              <a:fillRect/>
            </a:stretch>
          </p:blipFill>
          <p:spPr bwMode="auto">
            <a:xfrm>
              <a:off x="373" y="874"/>
              <a:ext cx="5081" cy="2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7" name="AutoShape 18"/>
            <p:cNvSpPr>
              <a:spLocks noChangeArrowheads="1"/>
            </p:cNvSpPr>
            <p:nvPr/>
          </p:nvSpPr>
          <p:spPr bwMode="auto">
            <a:xfrm rot="2567519">
              <a:off x="187" y="582"/>
              <a:ext cx="547" cy="838"/>
            </a:xfrm>
            <a:prstGeom prst="moon">
              <a:avLst>
                <a:gd name="adj" fmla="val 56704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5128" name="AutoShape 19"/>
            <p:cNvSpPr>
              <a:spLocks noChangeArrowheads="1"/>
            </p:cNvSpPr>
            <p:nvPr/>
          </p:nvSpPr>
          <p:spPr bwMode="auto">
            <a:xfrm rot="-8000430">
              <a:off x="5058" y="3018"/>
              <a:ext cx="545" cy="859"/>
            </a:xfrm>
            <a:prstGeom prst="moon">
              <a:avLst>
                <a:gd name="adj" fmla="val 54306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7128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9" r:id="rId1"/>
    <p:sldLayoutId id="2147484610" r:id="rId2"/>
    <p:sldLayoutId id="2147484611" r:id="rId3"/>
    <p:sldLayoutId id="2147484612" r:id="rId4"/>
    <p:sldLayoutId id="2147484613" r:id="rId5"/>
    <p:sldLayoutId id="2147484614" r:id="rId6"/>
    <p:sldLayoutId id="2147484615" r:id="rId7"/>
    <p:sldLayoutId id="2147484616" r:id="rId8"/>
    <p:sldLayoutId id="2147484617" r:id="rId9"/>
    <p:sldLayoutId id="2147484618" r:id="rId10"/>
    <p:sldLayoutId id="214748461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196975"/>
            <a:ext cx="8713787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Основной текст </a:t>
            </a:r>
            <a:r>
              <a:rPr lang="en-US" smtClean="0"/>
              <a:t> - </a:t>
            </a:r>
            <a:r>
              <a:rPr lang="ru-RU" smtClean="0"/>
              <a:t>шрифт </a:t>
            </a:r>
            <a:r>
              <a:rPr lang="en-US" smtClean="0"/>
              <a:t>Arial (12 pt)</a:t>
            </a:r>
          </a:p>
          <a:p>
            <a:pPr lvl="0"/>
            <a:endParaRPr lang="ru-RU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188913"/>
            <a:ext cx="75612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Заголовок раздела</a:t>
            </a:r>
            <a:br>
              <a:rPr lang="ru-RU" smtClean="0"/>
            </a:br>
            <a:r>
              <a:rPr lang="ru-RU" smtClean="0"/>
              <a:t>шрифт </a:t>
            </a:r>
            <a:r>
              <a:rPr lang="en-US" smtClean="0"/>
              <a:t>Arial</a:t>
            </a:r>
            <a:r>
              <a:rPr lang="ru-RU" smtClean="0"/>
              <a:t> (</a:t>
            </a:r>
            <a:r>
              <a:rPr lang="en-US" smtClean="0"/>
              <a:t>18pt)</a:t>
            </a:r>
            <a:endParaRPr lang="ru-RU" smtClean="0"/>
          </a:p>
        </p:txBody>
      </p:sp>
      <p:sp>
        <p:nvSpPr>
          <p:cNvPr id="50483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7950" y="6453188"/>
            <a:ext cx="2895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0483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04025" y="6453188"/>
            <a:ext cx="2133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651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1" r:id="rId1"/>
    <p:sldLayoutId id="2147484622" r:id="rId2"/>
    <p:sldLayoutId id="2147484623" r:id="rId3"/>
    <p:sldLayoutId id="2147484624" r:id="rId4"/>
    <p:sldLayoutId id="2147484625" r:id="rId5"/>
    <p:sldLayoutId id="2147484626" r:id="rId6"/>
    <p:sldLayoutId id="2147484627" r:id="rId7"/>
    <p:sldLayoutId id="2147484628" r:id="rId8"/>
    <p:sldLayoutId id="2147484629" r:id="rId9"/>
    <p:sldLayoutId id="2147484630" r:id="rId10"/>
    <p:sldLayoutId id="2147484631" r:id="rId11"/>
    <p:sldLayoutId id="2147484632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9pPr>
    </p:titleStyle>
    <p:bodyStyle>
      <a:lvl1pPr marL="342900" indent="-762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820738" indent="-285750" algn="l" rtl="0" eaLnBrk="0" fontAlgn="base" hangingPunct="0">
        <a:spcBef>
          <a:spcPts val="10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2pPr>
      <a:lvl3pPr marL="1457325" indent="-4572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017713" indent="-3810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578100" indent="-3810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035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492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949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406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196975"/>
            <a:ext cx="8713787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Основной текст </a:t>
            </a:r>
            <a:r>
              <a:rPr lang="en-US" smtClean="0"/>
              <a:t> - </a:t>
            </a:r>
            <a:r>
              <a:rPr lang="ru-RU" smtClean="0"/>
              <a:t>шрифт </a:t>
            </a:r>
            <a:r>
              <a:rPr lang="en-US" smtClean="0"/>
              <a:t>Arial (12 pt)</a:t>
            </a:r>
          </a:p>
          <a:p>
            <a:pPr lvl="0"/>
            <a:endParaRPr lang="ru-RU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188913"/>
            <a:ext cx="75612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Заголовок раздела</a:t>
            </a:r>
            <a:br>
              <a:rPr lang="ru-RU" smtClean="0"/>
            </a:br>
            <a:r>
              <a:rPr lang="ru-RU" smtClean="0"/>
              <a:t>шрифт </a:t>
            </a:r>
            <a:r>
              <a:rPr lang="en-US" smtClean="0"/>
              <a:t>Arial</a:t>
            </a:r>
            <a:r>
              <a:rPr lang="ru-RU" smtClean="0"/>
              <a:t> (</a:t>
            </a:r>
            <a:r>
              <a:rPr lang="en-US" smtClean="0"/>
              <a:t>18pt)</a:t>
            </a:r>
            <a:endParaRPr lang="ru-RU" smtClean="0"/>
          </a:p>
        </p:txBody>
      </p:sp>
      <p:sp>
        <p:nvSpPr>
          <p:cNvPr id="50483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7950" y="6453188"/>
            <a:ext cx="2895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0483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04025" y="6453188"/>
            <a:ext cx="2133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089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6" r:id="rId1"/>
    <p:sldLayoutId id="2147484647" r:id="rId2"/>
    <p:sldLayoutId id="2147484648" r:id="rId3"/>
    <p:sldLayoutId id="2147484649" r:id="rId4"/>
    <p:sldLayoutId id="2147484650" r:id="rId5"/>
    <p:sldLayoutId id="2147484651" r:id="rId6"/>
    <p:sldLayoutId id="2147484652" r:id="rId7"/>
    <p:sldLayoutId id="2147484653" r:id="rId8"/>
    <p:sldLayoutId id="2147484654" r:id="rId9"/>
    <p:sldLayoutId id="2147484655" r:id="rId10"/>
    <p:sldLayoutId id="2147484656" r:id="rId11"/>
    <p:sldLayoutId id="2147484657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9pPr>
    </p:titleStyle>
    <p:bodyStyle>
      <a:lvl1pPr marL="342900" indent="-762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820738" indent="-285750" algn="l" rtl="0" eaLnBrk="0" fontAlgn="base" hangingPunct="0">
        <a:spcBef>
          <a:spcPts val="10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2pPr>
      <a:lvl3pPr marL="1457325" indent="-4572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017713" indent="-3810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578100" indent="-3810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035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492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949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406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196975"/>
            <a:ext cx="8713787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Основной текст </a:t>
            </a:r>
            <a:r>
              <a:rPr lang="en-US" smtClean="0"/>
              <a:t> - </a:t>
            </a:r>
            <a:r>
              <a:rPr lang="ru-RU" smtClean="0"/>
              <a:t>шрифт </a:t>
            </a:r>
            <a:r>
              <a:rPr lang="en-US" smtClean="0"/>
              <a:t>Arial (12 pt)</a:t>
            </a:r>
          </a:p>
          <a:p>
            <a:pPr lvl="0"/>
            <a:endParaRPr lang="ru-RU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188913"/>
            <a:ext cx="75612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Заголовок раздела</a:t>
            </a:r>
            <a:br>
              <a:rPr lang="ru-RU" smtClean="0"/>
            </a:br>
            <a:r>
              <a:rPr lang="ru-RU" smtClean="0"/>
              <a:t>шрифт </a:t>
            </a:r>
            <a:r>
              <a:rPr lang="en-US" smtClean="0"/>
              <a:t>Arial</a:t>
            </a:r>
            <a:r>
              <a:rPr lang="ru-RU" smtClean="0"/>
              <a:t> (</a:t>
            </a:r>
            <a:r>
              <a:rPr lang="en-US" smtClean="0"/>
              <a:t>18pt)</a:t>
            </a:r>
            <a:endParaRPr lang="ru-RU" smtClean="0"/>
          </a:p>
        </p:txBody>
      </p:sp>
      <p:sp>
        <p:nvSpPr>
          <p:cNvPr id="50483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7950" y="6453188"/>
            <a:ext cx="2895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0483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04025" y="6453188"/>
            <a:ext cx="2133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30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9" r:id="rId1"/>
    <p:sldLayoutId id="2147484660" r:id="rId2"/>
    <p:sldLayoutId id="2147484661" r:id="rId3"/>
    <p:sldLayoutId id="2147484662" r:id="rId4"/>
    <p:sldLayoutId id="2147484663" r:id="rId5"/>
    <p:sldLayoutId id="2147484664" r:id="rId6"/>
    <p:sldLayoutId id="2147484665" r:id="rId7"/>
    <p:sldLayoutId id="2147484666" r:id="rId8"/>
    <p:sldLayoutId id="2147484667" r:id="rId9"/>
    <p:sldLayoutId id="2147484668" r:id="rId10"/>
    <p:sldLayoutId id="2147484669" r:id="rId11"/>
    <p:sldLayoutId id="2147484670" r:id="rId12"/>
    <p:sldLayoutId id="2147484886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9pPr>
    </p:titleStyle>
    <p:bodyStyle>
      <a:lvl1pPr marL="342900" indent="-762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820738" indent="-285750" algn="l" rtl="0" eaLnBrk="0" fontAlgn="base" hangingPunct="0">
        <a:spcBef>
          <a:spcPts val="10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2pPr>
      <a:lvl3pPr marL="1457325" indent="-4572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017713" indent="-3810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578100" indent="-3810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035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492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949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406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196975"/>
            <a:ext cx="8713787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Основной текст </a:t>
            </a:r>
            <a:r>
              <a:rPr lang="en-US" smtClean="0"/>
              <a:t> - </a:t>
            </a:r>
            <a:r>
              <a:rPr lang="ru-RU" smtClean="0"/>
              <a:t>шрифт </a:t>
            </a:r>
            <a:r>
              <a:rPr lang="en-US" smtClean="0"/>
              <a:t>Arial (12 pt)</a:t>
            </a:r>
          </a:p>
          <a:p>
            <a:pPr lvl="0"/>
            <a:endParaRPr lang="ru-RU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188913"/>
            <a:ext cx="75612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Заголовок раздела</a:t>
            </a:r>
            <a:br>
              <a:rPr lang="ru-RU" smtClean="0"/>
            </a:br>
            <a:r>
              <a:rPr lang="ru-RU" smtClean="0"/>
              <a:t>шрифт </a:t>
            </a:r>
            <a:r>
              <a:rPr lang="en-US" smtClean="0"/>
              <a:t>Arial</a:t>
            </a:r>
            <a:r>
              <a:rPr lang="ru-RU" smtClean="0"/>
              <a:t> (</a:t>
            </a:r>
            <a:r>
              <a:rPr lang="en-US" smtClean="0"/>
              <a:t>18pt)</a:t>
            </a:r>
            <a:endParaRPr lang="ru-RU" smtClean="0"/>
          </a:p>
        </p:txBody>
      </p:sp>
      <p:sp>
        <p:nvSpPr>
          <p:cNvPr id="50483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7950" y="6453188"/>
            <a:ext cx="2895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0483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04025" y="6453188"/>
            <a:ext cx="2133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158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2" r:id="rId1"/>
    <p:sldLayoutId id="2147484673" r:id="rId2"/>
    <p:sldLayoutId id="2147484674" r:id="rId3"/>
    <p:sldLayoutId id="2147484675" r:id="rId4"/>
    <p:sldLayoutId id="2147484676" r:id="rId5"/>
    <p:sldLayoutId id="2147484677" r:id="rId6"/>
    <p:sldLayoutId id="2147484678" r:id="rId7"/>
    <p:sldLayoutId id="2147484679" r:id="rId8"/>
    <p:sldLayoutId id="2147484680" r:id="rId9"/>
    <p:sldLayoutId id="2147484681" r:id="rId10"/>
    <p:sldLayoutId id="2147484682" r:id="rId11"/>
    <p:sldLayoutId id="2147484683" r:id="rId12"/>
    <p:sldLayoutId id="2147484885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9pPr>
    </p:titleStyle>
    <p:bodyStyle>
      <a:lvl1pPr marL="342900" indent="-762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820738" indent="-285750" algn="l" rtl="0" eaLnBrk="0" fontAlgn="base" hangingPunct="0">
        <a:spcBef>
          <a:spcPts val="10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2pPr>
      <a:lvl3pPr marL="1457325" indent="-4572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017713" indent="-3810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578100" indent="-3810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035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492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949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406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196975"/>
            <a:ext cx="8713787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Основной текст </a:t>
            </a:r>
            <a:r>
              <a:rPr lang="en-US" smtClean="0"/>
              <a:t> - </a:t>
            </a:r>
            <a:r>
              <a:rPr lang="ru-RU" smtClean="0"/>
              <a:t>шрифт </a:t>
            </a:r>
            <a:r>
              <a:rPr lang="en-US" smtClean="0"/>
              <a:t>Arial (12 pt)</a:t>
            </a:r>
          </a:p>
          <a:p>
            <a:pPr lvl="0"/>
            <a:endParaRPr lang="ru-RU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188913"/>
            <a:ext cx="75612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Заголовок раздела</a:t>
            </a:r>
            <a:br>
              <a:rPr lang="ru-RU" smtClean="0"/>
            </a:br>
            <a:r>
              <a:rPr lang="ru-RU" smtClean="0"/>
              <a:t>шрифт </a:t>
            </a:r>
            <a:r>
              <a:rPr lang="en-US" smtClean="0"/>
              <a:t>Arial</a:t>
            </a:r>
            <a:r>
              <a:rPr lang="ru-RU" smtClean="0"/>
              <a:t> (</a:t>
            </a:r>
            <a:r>
              <a:rPr lang="en-US" smtClean="0"/>
              <a:t>18pt)</a:t>
            </a:r>
            <a:endParaRPr lang="ru-RU" smtClean="0"/>
          </a:p>
        </p:txBody>
      </p:sp>
      <p:sp>
        <p:nvSpPr>
          <p:cNvPr id="50483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7950" y="6453188"/>
            <a:ext cx="2895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  <p:sp>
        <p:nvSpPr>
          <p:cNvPr id="50483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04025" y="6453188"/>
            <a:ext cx="2133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477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5" r:id="rId1"/>
    <p:sldLayoutId id="2147484686" r:id="rId2"/>
    <p:sldLayoutId id="2147484687" r:id="rId3"/>
    <p:sldLayoutId id="2147484688" r:id="rId4"/>
    <p:sldLayoutId id="2147484689" r:id="rId5"/>
    <p:sldLayoutId id="2147484690" r:id="rId6"/>
    <p:sldLayoutId id="2147484691" r:id="rId7"/>
    <p:sldLayoutId id="2147484692" r:id="rId8"/>
    <p:sldLayoutId id="2147484693" r:id="rId9"/>
    <p:sldLayoutId id="2147484694" r:id="rId10"/>
    <p:sldLayoutId id="2147484695" r:id="rId11"/>
    <p:sldLayoutId id="2147484884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9pPr>
    </p:titleStyle>
    <p:bodyStyle>
      <a:lvl1pPr marL="342900" indent="-762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820738" indent="-285750" algn="l" rtl="0" eaLnBrk="0" fontAlgn="base" hangingPunct="0">
        <a:spcBef>
          <a:spcPts val="10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2pPr>
      <a:lvl3pPr marL="1457325" indent="-4572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2017713" indent="-3810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578100" indent="-3810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0353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4925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9497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4069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4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4.xml"/><Relationship Id="rId6" Type="http://schemas.openxmlformats.org/officeDocument/2006/relationships/image" Target="../media/image5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6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akupki.gov.ru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1.xml"/><Relationship Id="rId6" Type="http://schemas.openxmlformats.org/officeDocument/2006/relationships/hyperlink" Target="mailto:sec_hotline@rosneft.ru" TargetMode="External"/><Relationship Id="rId5" Type="http://schemas.openxmlformats.org/officeDocument/2006/relationships/hyperlink" Target="http://www.rosneft.ru/attach/0/08/90/hot_line_28052013.pdf" TargetMode="External"/><Relationship Id="rId4" Type="http://schemas.openxmlformats.org/officeDocument/2006/relationships/hyperlink" Target="http://www.zakupki.rosneft.ru/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7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7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7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71.xml"/><Relationship Id="rId4" Type="http://schemas.openxmlformats.org/officeDocument/2006/relationships/hyperlink" Target="http://www.zakupki.gov.ru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akupki.gov.ru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71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akupki.gov.ru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71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akupki.gov.ru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71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7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7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7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7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7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akupki.gov.ru/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71.xml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akupki.gov.ru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71.xml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akupki.gov.ru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71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9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emf"/><Relationship Id="rId5" Type="http://schemas.openxmlformats.org/officeDocument/2006/relationships/oleObject" Target="../embeddings/Microsoft_Excel_97-2003_Worksheet1.xls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7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7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7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7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7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7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71.xml"/><Relationship Id="rId4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7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7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7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4.xml"/><Relationship Id="rId4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71.xml"/><Relationship Id="rId4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7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8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sneft.ru/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85.xml"/><Relationship Id="rId4" Type="http://schemas.openxmlformats.org/officeDocument/2006/relationships/image" Target="../media/image4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8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8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8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8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8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8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4.xml"/><Relationship Id="rId4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285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1.emf"/><Relationship Id="rId4" Type="http://schemas.openxmlformats.org/officeDocument/2006/relationships/package" Target="../embeddings/Microsoft_Word_Document1.docx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8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85.xml"/><Relationship Id="rId4" Type="http://schemas.openxmlformats.org/officeDocument/2006/relationships/image" Target="../media/image53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8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8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8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8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8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8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8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8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7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4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94.xml"/><Relationship Id="rId1" Type="http://schemas.openxmlformats.org/officeDocument/2006/relationships/tags" Target="../tags/tag1.xml"/><Relationship Id="rId5" Type="http://schemas.openxmlformats.org/officeDocument/2006/relationships/image" Target="../media/image5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Заголовок 1"/>
          <p:cNvSpPr>
            <a:spLocks/>
          </p:cNvSpPr>
          <p:nvPr/>
        </p:nvSpPr>
        <p:spPr bwMode="auto">
          <a:xfrm>
            <a:off x="2473325" y="819150"/>
            <a:ext cx="5895975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214" tIns="46609" rIns="93214" bIns="46609" anchor="ctr"/>
          <a:lstStyle/>
          <a:p>
            <a:pPr algn="r"/>
            <a:endParaRPr lang="en-US" altLang="ru-RU" b="1">
              <a:cs typeface="Arial" charset="0"/>
            </a:endParaRPr>
          </a:p>
        </p:txBody>
      </p:sp>
      <p:sp>
        <p:nvSpPr>
          <p:cNvPr id="44034" name="Заголовок 1"/>
          <p:cNvSpPr>
            <a:spLocks/>
          </p:cNvSpPr>
          <p:nvPr/>
        </p:nvSpPr>
        <p:spPr bwMode="auto">
          <a:xfrm>
            <a:off x="0" y="214313"/>
            <a:ext cx="9144000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214" tIns="46609" rIns="93214" bIns="46609" anchor="ctr"/>
          <a:lstStyle/>
          <a:p>
            <a:pPr algn="ctr"/>
            <a:endParaRPr lang="ru-RU" altLang="ru-RU" i="1">
              <a:cs typeface="Arial" charset="0"/>
            </a:endParaRPr>
          </a:p>
        </p:txBody>
      </p:sp>
      <p:sp>
        <p:nvSpPr>
          <p:cNvPr id="6148" name="Rectangle 30"/>
          <p:cNvSpPr txBox="1">
            <a:spLocks noChangeArrowheads="1"/>
          </p:cNvSpPr>
          <p:nvPr/>
        </p:nvSpPr>
        <p:spPr bwMode="auto">
          <a:xfrm>
            <a:off x="323528" y="65087"/>
            <a:ext cx="8126562" cy="754063"/>
          </a:xfrm>
          <a:prstGeom prst="rect">
            <a:avLst/>
          </a:prstGeom>
          <a:noFill/>
          <a:ln>
            <a:noFill/>
          </a:ln>
          <a:extLst/>
        </p:spPr>
        <p:txBody>
          <a:bodyPr lIns="87210" tIns="43605" rIns="87210" bIns="43605" anchor="ctr"/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600" b="1" dirty="0"/>
              <a:t>Конференция </a:t>
            </a:r>
            <a:r>
              <a:rPr lang="ru-RU" sz="1600" b="1" dirty="0" smtClean="0"/>
              <a:t>- День крупных компаний на тему:</a:t>
            </a:r>
          </a:p>
          <a:p>
            <a:pPr algn="ctr">
              <a:buNone/>
            </a:pPr>
            <a:r>
              <a:rPr lang="ru-RU" sz="1600" b="1" dirty="0" smtClean="0"/>
              <a:t>«</a:t>
            </a:r>
            <a:r>
              <a:rPr lang="ru-RU" sz="1600" b="1" dirty="0"/>
              <a:t>Обустройство объектов </a:t>
            </a:r>
            <a:r>
              <a:rPr lang="ru-RU" sz="1600" b="1" dirty="0" err="1"/>
              <a:t>Ванкорского</a:t>
            </a:r>
            <a:r>
              <a:rPr lang="ru-RU" sz="1600" b="1" dirty="0"/>
              <a:t>, </a:t>
            </a:r>
            <a:r>
              <a:rPr lang="ru-RU" sz="1600" b="1" dirty="0" err="1"/>
              <a:t>Сузунского</a:t>
            </a:r>
            <a:r>
              <a:rPr lang="ru-RU" sz="1600" b="1" dirty="0"/>
              <a:t>, </a:t>
            </a:r>
            <a:r>
              <a:rPr lang="ru-RU" sz="1600" b="1" dirty="0" err="1"/>
              <a:t>Тагульского</a:t>
            </a:r>
            <a:r>
              <a:rPr lang="ru-RU" sz="1600" b="1" dirty="0"/>
              <a:t> и Лодочного месторождений нефти и газа. Обзор закупочной деятельности ЗАО «Ванкорнефть»».</a:t>
            </a:r>
            <a:endParaRPr lang="ru-RU" altLang="ru-RU" sz="1600" b="1" dirty="0"/>
          </a:p>
        </p:txBody>
      </p:sp>
      <p:grpSp>
        <p:nvGrpSpPr>
          <p:cNvPr id="10" name="Group 2"/>
          <p:cNvGrpSpPr>
            <a:grpSpLocks/>
          </p:cNvGrpSpPr>
          <p:nvPr/>
        </p:nvGrpSpPr>
        <p:grpSpPr bwMode="auto">
          <a:xfrm>
            <a:off x="187325" y="1331913"/>
            <a:ext cx="8848725" cy="4673600"/>
            <a:chOff x="172" y="856"/>
            <a:chExt cx="5908" cy="2896"/>
          </a:xfrm>
        </p:grpSpPr>
        <p:sp>
          <p:nvSpPr>
            <p:cNvPr id="44038" name="Text Box 3"/>
            <p:cNvSpPr txBox="1">
              <a:spLocks noChangeArrowheads="1"/>
            </p:cNvSpPr>
            <p:nvPr/>
          </p:nvSpPr>
          <p:spPr bwMode="auto">
            <a:xfrm>
              <a:off x="3239" y="3521"/>
              <a:ext cx="284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altLang="ru-RU">
                  <a:solidFill>
                    <a:schemeClr val="bg1"/>
                  </a:solidFill>
                  <a:latin typeface="Times New Roman" pitchFamily="18" charset="0"/>
                </a:rPr>
                <a:t>Зиновьев Д.В. Главный специалист СКП</a:t>
              </a:r>
            </a:p>
          </p:txBody>
        </p:sp>
        <p:grpSp>
          <p:nvGrpSpPr>
            <p:cNvPr id="44039" name="Group 4"/>
            <p:cNvGrpSpPr>
              <a:grpSpLocks/>
            </p:cNvGrpSpPr>
            <p:nvPr/>
          </p:nvGrpSpPr>
          <p:grpSpPr bwMode="auto">
            <a:xfrm>
              <a:off x="172" y="856"/>
              <a:ext cx="5897" cy="2835"/>
              <a:chOff x="172" y="913"/>
              <a:chExt cx="5897" cy="2835"/>
            </a:xfrm>
          </p:grpSpPr>
          <p:pic>
            <p:nvPicPr>
              <p:cNvPr id="44040" name="Picture 5" descr="Первая Башня_41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28" y="940"/>
                <a:ext cx="5784" cy="28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4041" name="Группа 36"/>
              <p:cNvGrpSpPr>
                <a:grpSpLocks/>
              </p:cNvGrpSpPr>
              <p:nvPr/>
            </p:nvGrpSpPr>
            <p:grpSpPr bwMode="auto">
              <a:xfrm flipH="1">
                <a:off x="228" y="2897"/>
                <a:ext cx="1815" cy="847"/>
                <a:chOff x="4772976" y="4263706"/>
                <a:chExt cx="4558717" cy="2126872"/>
              </a:xfrm>
            </p:grpSpPr>
            <p:sp>
              <p:nvSpPr>
                <p:cNvPr id="22" name="Прямоугольный треугольник 28"/>
                <p:cNvSpPr/>
                <p:nvPr/>
              </p:nvSpPr>
              <p:spPr>
                <a:xfrm flipH="1">
                  <a:off x="4773576" y="4263992"/>
                  <a:ext cx="4557674" cy="2099605"/>
                </a:xfrm>
                <a:custGeom>
                  <a:avLst/>
                  <a:gdLst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5597"/>
                    <a:gd name="connsiteX1" fmla="*/ 0 w 2520336"/>
                    <a:gd name="connsiteY1" fmla="*/ 0 h 725597"/>
                    <a:gd name="connsiteX2" fmla="*/ 2520336 w 2520336"/>
                    <a:gd name="connsiteY2" fmla="*/ 725597 h 725597"/>
                    <a:gd name="connsiteX3" fmla="*/ 0 w 2520336"/>
                    <a:gd name="connsiteY3" fmla="*/ 720096 h 725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20336" h="725597">
                      <a:moveTo>
                        <a:pt x="0" y="720096"/>
                      </a:moveTo>
                      <a:lnTo>
                        <a:pt x="0" y="0"/>
                      </a:lnTo>
                      <a:cubicBezTo>
                        <a:pt x="148145" y="169675"/>
                        <a:pt x="547904" y="472739"/>
                        <a:pt x="2520336" y="725597"/>
                      </a:cubicBezTo>
                      <a:lnTo>
                        <a:pt x="0" y="720096"/>
                      </a:lnTo>
                      <a:close/>
                    </a:path>
                  </a:pathLst>
                </a:custGeom>
                <a:solidFill>
                  <a:srgbClr val="F47F6C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dirty="0"/>
                </a:p>
              </p:txBody>
            </p:sp>
            <p:sp>
              <p:nvSpPr>
                <p:cNvPr id="23" name="Прямоугольный треугольник 28"/>
                <p:cNvSpPr/>
                <p:nvPr/>
              </p:nvSpPr>
              <p:spPr>
                <a:xfrm flipH="1">
                  <a:off x="4773576" y="4802479"/>
                  <a:ext cx="4557674" cy="1561118"/>
                </a:xfrm>
                <a:custGeom>
                  <a:avLst/>
                  <a:gdLst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7508"/>
                    <a:gd name="connsiteX1" fmla="*/ 0 w 2520336"/>
                    <a:gd name="connsiteY1" fmla="*/ 0 h 727508"/>
                    <a:gd name="connsiteX2" fmla="*/ 2520336 w 2520336"/>
                    <a:gd name="connsiteY2" fmla="*/ 727508 h 727508"/>
                    <a:gd name="connsiteX3" fmla="*/ 0 w 2520336"/>
                    <a:gd name="connsiteY3" fmla="*/ 720096 h 727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20336" h="727508">
                      <a:moveTo>
                        <a:pt x="0" y="720096"/>
                      </a:moveTo>
                      <a:lnTo>
                        <a:pt x="0" y="0"/>
                      </a:lnTo>
                      <a:cubicBezTo>
                        <a:pt x="222205" y="228175"/>
                        <a:pt x="712466" y="455989"/>
                        <a:pt x="2520336" y="727508"/>
                      </a:cubicBezTo>
                      <a:lnTo>
                        <a:pt x="0" y="720096"/>
                      </a:lnTo>
                      <a:close/>
                    </a:path>
                  </a:pathLst>
                </a:custGeom>
                <a:solidFill>
                  <a:srgbClr val="FFD75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dirty="0"/>
                </a:p>
              </p:txBody>
            </p:sp>
            <p:sp>
              <p:nvSpPr>
                <p:cNvPr id="24" name="Прямоугольный треугольник 28"/>
                <p:cNvSpPr/>
                <p:nvPr/>
              </p:nvSpPr>
              <p:spPr>
                <a:xfrm flipH="1">
                  <a:off x="4773576" y="5499054"/>
                  <a:ext cx="4557674" cy="859603"/>
                </a:xfrm>
                <a:custGeom>
                  <a:avLst/>
                  <a:gdLst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20336" h="720096">
                      <a:moveTo>
                        <a:pt x="0" y="720096"/>
                      </a:moveTo>
                      <a:lnTo>
                        <a:pt x="0" y="0"/>
                      </a:lnTo>
                      <a:cubicBezTo>
                        <a:pt x="662596" y="333934"/>
                        <a:pt x="1228160" y="377322"/>
                        <a:pt x="2520336" y="720096"/>
                      </a:cubicBezTo>
                      <a:lnTo>
                        <a:pt x="0" y="720096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dirty="0"/>
                </a:p>
              </p:txBody>
            </p:sp>
            <p:sp>
              <p:nvSpPr>
                <p:cNvPr id="25" name="Прямоугольный треугольник 28"/>
                <p:cNvSpPr/>
                <p:nvPr/>
              </p:nvSpPr>
              <p:spPr>
                <a:xfrm rot="8400508" flipH="1">
                  <a:off x="6008834" y="5941207"/>
                  <a:ext cx="1128770" cy="449562"/>
                </a:xfrm>
                <a:custGeom>
                  <a:avLst/>
                  <a:gdLst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435746 h 435746"/>
                    <a:gd name="connsiteX1" fmla="*/ 857109 w 2520336"/>
                    <a:gd name="connsiteY1" fmla="*/ 0 h 435746"/>
                    <a:gd name="connsiteX2" fmla="*/ 2520336 w 2520336"/>
                    <a:gd name="connsiteY2" fmla="*/ 435746 h 435746"/>
                    <a:gd name="connsiteX3" fmla="*/ 0 w 2520336"/>
                    <a:gd name="connsiteY3" fmla="*/ 435746 h 435746"/>
                    <a:gd name="connsiteX0" fmla="*/ 0 w 2900176"/>
                    <a:gd name="connsiteY0" fmla="*/ 643502 h 643502"/>
                    <a:gd name="connsiteX1" fmla="*/ 857109 w 2900176"/>
                    <a:gd name="connsiteY1" fmla="*/ 207756 h 643502"/>
                    <a:gd name="connsiteX2" fmla="*/ 2900175 w 2900176"/>
                    <a:gd name="connsiteY2" fmla="*/ 85733 h 643502"/>
                    <a:gd name="connsiteX3" fmla="*/ 0 w 2900176"/>
                    <a:gd name="connsiteY3" fmla="*/ 643502 h 643502"/>
                    <a:gd name="connsiteX0" fmla="*/ 0 w 2900176"/>
                    <a:gd name="connsiteY0" fmla="*/ 699477 h 699477"/>
                    <a:gd name="connsiteX1" fmla="*/ 857109 w 2900176"/>
                    <a:gd name="connsiteY1" fmla="*/ 263731 h 699477"/>
                    <a:gd name="connsiteX2" fmla="*/ 2900175 w 2900176"/>
                    <a:gd name="connsiteY2" fmla="*/ 141708 h 699477"/>
                    <a:gd name="connsiteX3" fmla="*/ 0 w 2900176"/>
                    <a:gd name="connsiteY3" fmla="*/ 699477 h 699477"/>
                    <a:gd name="connsiteX0" fmla="*/ 0 w 2900176"/>
                    <a:gd name="connsiteY0" fmla="*/ 789665 h 789665"/>
                    <a:gd name="connsiteX1" fmla="*/ 857109 w 2900176"/>
                    <a:gd name="connsiteY1" fmla="*/ 353919 h 789665"/>
                    <a:gd name="connsiteX2" fmla="*/ 2900175 w 2900176"/>
                    <a:gd name="connsiteY2" fmla="*/ 231896 h 789665"/>
                    <a:gd name="connsiteX3" fmla="*/ 0 w 2900176"/>
                    <a:gd name="connsiteY3" fmla="*/ 789665 h 789665"/>
                    <a:gd name="connsiteX0" fmla="*/ 0 w 2900176"/>
                    <a:gd name="connsiteY0" fmla="*/ 565766 h 565766"/>
                    <a:gd name="connsiteX1" fmla="*/ 857109 w 2900176"/>
                    <a:gd name="connsiteY1" fmla="*/ 130020 h 565766"/>
                    <a:gd name="connsiteX2" fmla="*/ 2900175 w 2900176"/>
                    <a:gd name="connsiteY2" fmla="*/ 7997 h 565766"/>
                    <a:gd name="connsiteX3" fmla="*/ 0 w 2900176"/>
                    <a:gd name="connsiteY3" fmla="*/ 565766 h 565766"/>
                    <a:gd name="connsiteX0" fmla="*/ 0 w 2900176"/>
                    <a:gd name="connsiteY0" fmla="*/ 587050 h 587050"/>
                    <a:gd name="connsiteX1" fmla="*/ 804017 w 2900176"/>
                    <a:gd name="connsiteY1" fmla="*/ 118039 h 587050"/>
                    <a:gd name="connsiteX2" fmla="*/ 2900175 w 2900176"/>
                    <a:gd name="connsiteY2" fmla="*/ 29281 h 587050"/>
                    <a:gd name="connsiteX3" fmla="*/ 0 w 2900176"/>
                    <a:gd name="connsiteY3" fmla="*/ 587050 h 587050"/>
                    <a:gd name="connsiteX0" fmla="*/ 0 w 2900176"/>
                    <a:gd name="connsiteY0" fmla="*/ 557769 h 557769"/>
                    <a:gd name="connsiteX1" fmla="*/ 804017 w 2900176"/>
                    <a:gd name="connsiteY1" fmla="*/ 88758 h 557769"/>
                    <a:gd name="connsiteX2" fmla="*/ 2900175 w 2900176"/>
                    <a:gd name="connsiteY2" fmla="*/ 0 h 557769"/>
                    <a:gd name="connsiteX3" fmla="*/ 0 w 2900176"/>
                    <a:gd name="connsiteY3" fmla="*/ 557769 h 557769"/>
                    <a:gd name="connsiteX0" fmla="*/ 0 w 2900176"/>
                    <a:gd name="connsiteY0" fmla="*/ 557769 h 557769"/>
                    <a:gd name="connsiteX1" fmla="*/ 783617 w 2900176"/>
                    <a:gd name="connsiteY1" fmla="*/ 70945 h 557769"/>
                    <a:gd name="connsiteX2" fmla="*/ 2900175 w 2900176"/>
                    <a:gd name="connsiteY2" fmla="*/ 0 h 557769"/>
                    <a:gd name="connsiteX3" fmla="*/ 0 w 2900176"/>
                    <a:gd name="connsiteY3" fmla="*/ 557769 h 557769"/>
                    <a:gd name="connsiteX0" fmla="*/ 1 w 2917438"/>
                    <a:gd name="connsiteY0" fmla="*/ 560788 h 560789"/>
                    <a:gd name="connsiteX1" fmla="*/ 800879 w 2917438"/>
                    <a:gd name="connsiteY1" fmla="*/ 70945 h 560789"/>
                    <a:gd name="connsiteX2" fmla="*/ 2917437 w 2917438"/>
                    <a:gd name="connsiteY2" fmla="*/ 0 h 560789"/>
                    <a:gd name="connsiteX3" fmla="*/ 1 w 2917438"/>
                    <a:gd name="connsiteY3" fmla="*/ 560788 h 560789"/>
                    <a:gd name="connsiteX0" fmla="*/ 1 w 2917438"/>
                    <a:gd name="connsiteY0" fmla="*/ 560788 h 560788"/>
                    <a:gd name="connsiteX1" fmla="*/ 900258 w 2917438"/>
                    <a:gd name="connsiteY1" fmla="*/ 86917 h 560788"/>
                    <a:gd name="connsiteX2" fmla="*/ 2917437 w 2917438"/>
                    <a:gd name="connsiteY2" fmla="*/ 0 h 560788"/>
                    <a:gd name="connsiteX3" fmla="*/ 1 w 2917438"/>
                    <a:gd name="connsiteY3" fmla="*/ 560788 h 560788"/>
                    <a:gd name="connsiteX0" fmla="*/ 1 w 2818923"/>
                    <a:gd name="connsiteY0" fmla="*/ 703284 h 703284"/>
                    <a:gd name="connsiteX1" fmla="*/ 900258 w 2818923"/>
                    <a:gd name="connsiteY1" fmla="*/ 229413 h 703284"/>
                    <a:gd name="connsiteX2" fmla="*/ 2818922 w 2818923"/>
                    <a:gd name="connsiteY2" fmla="*/ 0 h 703284"/>
                    <a:gd name="connsiteX3" fmla="*/ 1 w 2818923"/>
                    <a:gd name="connsiteY3" fmla="*/ 703284 h 703284"/>
                    <a:gd name="connsiteX0" fmla="*/ 1 w 2914752"/>
                    <a:gd name="connsiteY0" fmla="*/ 782439 h 782439"/>
                    <a:gd name="connsiteX1" fmla="*/ 900258 w 2914752"/>
                    <a:gd name="connsiteY1" fmla="*/ 308568 h 782439"/>
                    <a:gd name="connsiteX2" fmla="*/ 2914753 w 2914752"/>
                    <a:gd name="connsiteY2" fmla="*/ 1 h 782439"/>
                    <a:gd name="connsiteX3" fmla="*/ 1 w 2914752"/>
                    <a:gd name="connsiteY3" fmla="*/ 782439 h 782439"/>
                    <a:gd name="connsiteX0" fmla="*/ -1 w 2848129"/>
                    <a:gd name="connsiteY0" fmla="*/ 857436 h 857436"/>
                    <a:gd name="connsiteX1" fmla="*/ 833635 w 2848129"/>
                    <a:gd name="connsiteY1" fmla="*/ 308566 h 857436"/>
                    <a:gd name="connsiteX2" fmla="*/ 2848130 w 2848129"/>
                    <a:gd name="connsiteY2" fmla="*/ -1 h 857436"/>
                    <a:gd name="connsiteX3" fmla="*/ -1 w 2848129"/>
                    <a:gd name="connsiteY3" fmla="*/ 857436 h 857436"/>
                    <a:gd name="connsiteX0" fmla="*/ -1 w 2848129"/>
                    <a:gd name="connsiteY0" fmla="*/ 857438 h 857438"/>
                    <a:gd name="connsiteX1" fmla="*/ 1084650 w 2848129"/>
                    <a:gd name="connsiteY1" fmla="*/ 211791 h 857438"/>
                    <a:gd name="connsiteX2" fmla="*/ 2848130 w 2848129"/>
                    <a:gd name="connsiteY2" fmla="*/ 1 h 857438"/>
                    <a:gd name="connsiteX3" fmla="*/ -1 w 2848129"/>
                    <a:gd name="connsiteY3" fmla="*/ 857438 h 857438"/>
                    <a:gd name="connsiteX0" fmla="*/ -1 w 3412491"/>
                    <a:gd name="connsiteY0" fmla="*/ 1226242 h 1226242"/>
                    <a:gd name="connsiteX1" fmla="*/ 1084650 w 3412491"/>
                    <a:gd name="connsiteY1" fmla="*/ 580595 h 1226242"/>
                    <a:gd name="connsiteX2" fmla="*/ 3412491 w 3412491"/>
                    <a:gd name="connsiteY2" fmla="*/ -1 h 1226242"/>
                    <a:gd name="connsiteX3" fmla="*/ -1 w 3412491"/>
                    <a:gd name="connsiteY3" fmla="*/ 1226242 h 1226242"/>
                    <a:gd name="connsiteX0" fmla="*/ 1 w 3628272"/>
                    <a:gd name="connsiteY0" fmla="*/ 1120676 h 1120676"/>
                    <a:gd name="connsiteX1" fmla="*/ 1300431 w 3628272"/>
                    <a:gd name="connsiteY1" fmla="*/ 580596 h 1120676"/>
                    <a:gd name="connsiteX2" fmla="*/ 3628272 w 3628272"/>
                    <a:gd name="connsiteY2" fmla="*/ 0 h 1120676"/>
                    <a:gd name="connsiteX3" fmla="*/ 1 w 3628272"/>
                    <a:gd name="connsiteY3" fmla="*/ 1120676 h 1120676"/>
                    <a:gd name="connsiteX0" fmla="*/ 1 w 3628272"/>
                    <a:gd name="connsiteY0" fmla="*/ 1120676 h 1120676"/>
                    <a:gd name="connsiteX1" fmla="*/ 1406272 w 3628272"/>
                    <a:gd name="connsiteY1" fmla="*/ 443402 h 1120676"/>
                    <a:gd name="connsiteX2" fmla="*/ 3628272 w 3628272"/>
                    <a:gd name="connsiteY2" fmla="*/ 0 h 1120676"/>
                    <a:gd name="connsiteX3" fmla="*/ 1 w 3628272"/>
                    <a:gd name="connsiteY3" fmla="*/ 1120676 h 1120676"/>
                    <a:gd name="connsiteX0" fmla="*/ 0 w 3704355"/>
                    <a:gd name="connsiteY0" fmla="*/ 1134729 h 1134728"/>
                    <a:gd name="connsiteX1" fmla="*/ 1482355 w 3704355"/>
                    <a:gd name="connsiteY1" fmla="*/ 443402 h 1134728"/>
                    <a:gd name="connsiteX2" fmla="*/ 3704355 w 3704355"/>
                    <a:gd name="connsiteY2" fmla="*/ 0 h 1134728"/>
                    <a:gd name="connsiteX3" fmla="*/ 0 w 3704355"/>
                    <a:gd name="connsiteY3" fmla="*/ 1134729 h 1134728"/>
                    <a:gd name="connsiteX0" fmla="*/ 0 w 2569000"/>
                    <a:gd name="connsiteY0" fmla="*/ 691327 h 691328"/>
                    <a:gd name="connsiteX1" fmla="*/ 1482355 w 2569000"/>
                    <a:gd name="connsiteY1" fmla="*/ 0 h 691328"/>
                    <a:gd name="connsiteX2" fmla="*/ 2569001 w 2569000"/>
                    <a:gd name="connsiteY2" fmla="*/ 135569 h 691328"/>
                    <a:gd name="connsiteX3" fmla="*/ 0 w 2569000"/>
                    <a:gd name="connsiteY3" fmla="*/ 691327 h 691328"/>
                    <a:gd name="connsiteX0" fmla="*/ 0 w 2569000"/>
                    <a:gd name="connsiteY0" fmla="*/ 555758 h 555758"/>
                    <a:gd name="connsiteX1" fmla="*/ 1098630 w 2569000"/>
                    <a:gd name="connsiteY1" fmla="*/ 23536 h 555758"/>
                    <a:gd name="connsiteX2" fmla="*/ 2569001 w 2569000"/>
                    <a:gd name="connsiteY2" fmla="*/ 0 h 555758"/>
                    <a:gd name="connsiteX3" fmla="*/ 0 w 2569000"/>
                    <a:gd name="connsiteY3" fmla="*/ 555758 h 555758"/>
                    <a:gd name="connsiteX0" fmla="*/ 0 w 2569000"/>
                    <a:gd name="connsiteY0" fmla="*/ 555758 h 555758"/>
                    <a:gd name="connsiteX1" fmla="*/ 1026631 w 2569000"/>
                    <a:gd name="connsiteY1" fmla="*/ 72822 h 555758"/>
                    <a:gd name="connsiteX2" fmla="*/ 2569001 w 2569000"/>
                    <a:gd name="connsiteY2" fmla="*/ 0 h 555758"/>
                    <a:gd name="connsiteX3" fmla="*/ 0 w 2569000"/>
                    <a:gd name="connsiteY3" fmla="*/ 555758 h 555758"/>
                    <a:gd name="connsiteX0" fmla="*/ 0 w 2569000"/>
                    <a:gd name="connsiteY0" fmla="*/ 555758 h 555758"/>
                    <a:gd name="connsiteX1" fmla="*/ 369836 w 2569000"/>
                    <a:gd name="connsiteY1" fmla="*/ 382504 h 555758"/>
                    <a:gd name="connsiteX2" fmla="*/ 2569001 w 2569000"/>
                    <a:gd name="connsiteY2" fmla="*/ 0 h 555758"/>
                    <a:gd name="connsiteX3" fmla="*/ 0 w 2569000"/>
                    <a:gd name="connsiteY3" fmla="*/ 555758 h 555758"/>
                    <a:gd name="connsiteX0" fmla="*/ 0 w 2569000"/>
                    <a:gd name="connsiteY0" fmla="*/ 555758 h 555758"/>
                    <a:gd name="connsiteX1" fmla="*/ 517884 w 2569000"/>
                    <a:gd name="connsiteY1" fmla="*/ 330783 h 555758"/>
                    <a:gd name="connsiteX2" fmla="*/ 2569001 w 2569000"/>
                    <a:gd name="connsiteY2" fmla="*/ 0 h 555758"/>
                    <a:gd name="connsiteX3" fmla="*/ 0 w 2569000"/>
                    <a:gd name="connsiteY3" fmla="*/ 555758 h 555758"/>
                    <a:gd name="connsiteX0" fmla="*/ -1 w 2602504"/>
                    <a:gd name="connsiteY0" fmla="*/ 583614 h 583614"/>
                    <a:gd name="connsiteX1" fmla="*/ 551388 w 2602504"/>
                    <a:gd name="connsiteY1" fmla="*/ 330783 h 583614"/>
                    <a:gd name="connsiteX2" fmla="*/ 2602505 w 2602504"/>
                    <a:gd name="connsiteY2" fmla="*/ 0 h 583614"/>
                    <a:gd name="connsiteX3" fmla="*/ -1 w 2602504"/>
                    <a:gd name="connsiteY3" fmla="*/ 583614 h 5836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02504" h="583614">
                      <a:moveTo>
                        <a:pt x="-1" y="583614"/>
                      </a:moveTo>
                      <a:lnTo>
                        <a:pt x="551388" y="330783"/>
                      </a:lnTo>
                      <a:lnTo>
                        <a:pt x="2602505" y="0"/>
                      </a:lnTo>
                      <a:lnTo>
                        <a:pt x="-1" y="583614"/>
                      </a:lnTo>
                      <a:close/>
                    </a:path>
                  </a:pathLst>
                </a:custGeom>
                <a:solidFill>
                  <a:srgbClr val="FF0000">
                    <a:alpha val="35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dirty="0"/>
                </a:p>
              </p:txBody>
            </p:sp>
          </p:grpSp>
          <p:grpSp>
            <p:nvGrpSpPr>
              <p:cNvPr id="44042" name="Группа 36"/>
              <p:cNvGrpSpPr>
                <a:grpSpLocks/>
              </p:cNvGrpSpPr>
              <p:nvPr/>
            </p:nvGrpSpPr>
            <p:grpSpPr bwMode="auto">
              <a:xfrm rot="10800000" flipH="1">
                <a:off x="4197" y="969"/>
                <a:ext cx="1815" cy="847"/>
                <a:chOff x="4772976" y="4263706"/>
                <a:chExt cx="4558717" cy="2126872"/>
              </a:xfrm>
            </p:grpSpPr>
            <p:sp>
              <p:nvSpPr>
                <p:cNvPr id="18" name="Прямоугольный треугольник 28"/>
                <p:cNvSpPr/>
                <p:nvPr/>
              </p:nvSpPr>
              <p:spPr>
                <a:xfrm flipH="1">
                  <a:off x="4782421" y="4201871"/>
                  <a:ext cx="4539038" cy="2099605"/>
                </a:xfrm>
                <a:custGeom>
                  <a:avLst/>
                  <a:gdLst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5597"/>
                    <a:gd name="connsiteX1" fmla="*/ 0 w 2520336"/>
                    <a:gd name="connsiteY1" fmla="*/ 0 h 725597"/>
                    <a:gd name="connsiteX2" fmla="*/ 2520336 w 2520336"/>
                    <a:gd name="connsiteY2" fmla="*/ 725597 h 725597"/>
                    <a:gd name="connsiteX3" fmla="*/ 0 w 2520336"/>
                    <a:gd name="connsiteY3" fmla="*/ 720096 h 725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20336" h="725597">
                      <a:moveTo>
                        <a:pt x="0" y="720096"/>
                      </a:moveTo>
                      <a:lnTo>
                        <a:pt x="0" y="0"/>
                      </a:lnTo>
                      <a:cubicBezTo>
                        <a:pt x="148145" y="169675"/>
                        <a:pt x="547904" y="472739"/>
                        <a:pt x="2520336" y="725597"/>
                      </a:cubicBezTo>
                      <a:lnTo>
                        <a:pt x="0" y="720096"/>
                      </a:lnTo>
                      <a:close/>
                    </a:path>
                  </a:pathLst>
                </a:custGeom>
                <a:solidFill>
                  <a:srgbClr val="F47F6C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dirty="0"/>
                </a:p>
              </p:txBody>
            </p:sp>
            <p:sp>
              <p:nvSpPr>
                <p:cNvPr id="19" name="Прямоугольный треугольник 28"/>
                <p:cNvSpPr/>
                <p:nvPr/>
              </p:nvSpPr>
              <p:spPr>
                <a:xfrm flipH="1">
                  <a:off x="4782421" y="4757648"/>
                  <a:ext cx="4539038" cy="1563589"/>
                </a:xfrm>
                <a:custGeom>
                  <a:avLst/>
                  <a:gdLst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7508"/>
                    <a:gd name="connsiteX1" fmla="*/ 0 w 2520336"/>
                    <a:gd name="connsiteY1" fmla="*/ 0 h 727508"/>
                    <a:gd name="connsiteX2" fmla="*/ 2520336 w 2520336"/>
                    <a:gd name="connsiteY2" fmla="*/ 727508 h 727508"/>
                    <a:gd name="connsiteX3" fmla="*/ 0 w 2520336"/>
                    <a:gd name="connsiteY3" fmla="*/ 720096 h 727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20336" h="727508">
                      <a:moveTo>
                        <a:pt x="0" y="720096"/>
                      </a:moveTo>
                      <a:lnTo>
                        <a:pt x="0" y="0"/>
                      </a:lnTo>
                      <a:cubicBezTo>
                        <a:pt x="222205" y="228175"/>
                        <a:pt x="712466" y="455989"/>
                        <a:pt x="2520336" y="727508"/>
                      </a:cubicBezTo>
                      <a:lnTo>
                        <a:pt x="0" y="720096"/>
                      </a:lnTo>
                      <a:close/>
                    </a:path>
                  </a:pathLst>
                </a:custGeom>
                <a:solidFill>
                  <a:srgbClr val="FFD75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dirty="0"/>
                </a:p>
              </p:txBody>
            </p:sp>
            <p:sp>
              <p:nvSpPr>
                <p:cNvPr id="20" name="Прямоугольный треугольник 28"/>
                <p:cNvSpPr/>
                <p:nvPr/>
              </p:nvSpPr>
              <p:spPr>
                <a:xfrm flipH="1">
                  <a:off x="4782421" y="5436933"/>
                  <a:ext cx="4539038" cy="859603"/>
                </a:xfrm>
                <a:custGeom>
                  <a:avLst/>
                  <a:gdLst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20336" h="720096">
                      <a:moveTo>
                        <a:pt x="0" y="720096"/>
                      </a:moveTo>
                      <a:lnTo>
                        <a:pt x="0" y="0"/>
                      </a:lnTo>
                      <a:cubicBezTo>
                        <a:pt x="662596" y="333934"/>
                        <a:pt x="1228160" y="377322"/>
                        <a:pt x="2520336" y="720096"/>
                      </a:cubicBezTo>
                      <a:lnTo>
                        <a:pt x="0" y="720096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dirty="0"/>
                </a:p>
              </p:txBody>
            </p:sp>
            <p:sp>
              <p:nvSpPr>
                <p:cNvPr id="21" name="Прямоугольный треугольник 28"/>
                <p:cNvSpPr/>
                <p:nvPr/>
              </p:nvSpPr>
              <p:spPr>
                <a:xfrm rot="8400508" flipH="1">
                  <a:off x="6009691" y="5923547"/>
                  <a:ext cx="1128770" cy="449562"/>
                </a:xfrm>
                <a:custGeom>
                  <a:avLst/>
                  <a:gdLst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720096 h 720096"/>
                    <a:gd name="connsiteX1" fmla="*/ 0 w 2520336"/>
                    <a:gd name="connsiteY1" fmla="*/ 0 h 720096"/>
                    <a:gd name="connsiteX2" fmla="*/ 2520336 w 2520336"/>
                    <a:gd name="connsiteY2" fmla="*/ 720096 h 720096"/>
                    <a:gd name="connsiteX3" fmla="*/ 0 w 2520336"/>
                    <a:gd name="connsiteY3" fmla="*/ 720096 h 720096"/>
                    <a:gd name="connsiteX0" fmla="*/ 0 w 2520336"/>
                    <a:gd name="connsiteY0" fmla="*/ 435746 h 435746"/>
                    <a:gd name="connsiteX1" fmla="*/ 857109 w 2520336"/>
                    <a:gd name="connsiteY1" fmla="*/ 0 h 435746"/>
                    <a:gd name="connsiteX2" fmla="*/ 2520336 w 2520336"/>
                    <a:gd name="connsiteY2" fmla="*/ 435746 h 435746"/>
                    <a:gd name="connsiteX3" fmla="*/ 0 w 2520336"/>
                    <a:gd name="connsiteY3" fmla="*/ 435746 h 435746"/>
                    <a:gd name="connsiteX0" fmla="*/ 0 w 2900176"/>
                    <a:gd name="connsiteY0" fmla="*/ 643502 h 643502"/>
                    <a:gd name="connsiteX1" fmla="*/ 857109 w 2900176"/>
                    <a:gd name="connsiteY1" fmla="*/ 207756 h 643502"/>
                    <a:gd name="connsiteX2" fmla="*/ 2900175 w 2900176"/>
                    <a:gd name="connsiteY2" fmla="*/ 85733 h 643502"/>
                    <a:gd name="connsiteX3" fmla="*/ 0 w 2900176"/>
                    <a:gd name="connsiteY3" fmla="*/ 643502 h 643502"/>
                    <a:gd name="connsiteX0" fmla="*/ 0 w 2900176"/>
                    <a:gd name="connsiteY0" fmla="*/ 699477 h 699477"/>
                    <a:gd name="connsiteX1" fmla="*/ 857109 w 2900176"/>
                    <a:gd name="connsiteY1" fmla="*/ 263731 h 699477"/>
                    <a:gd name="connsiteX2" fmla="*/ 2900175 w 2900176"/>
                    <a:gd name="connsiteY2" fmla="*/ 141708 h 699477"/>
                    <a:gd name="connsiteX3" fmla="*/ 0 w 2900176"/>
                    <a:gd name="connsiteY3" fmla="*/ 699477 h 699477"/>
                    <a:gd name="connsiteX0" fmla="*/ 0 w 2900176"/>
                    <a:gd name="connsiteY0" fmla="*/ 789665 h 789665"/>
                    <a:gd name="connsiteX1" fmla="*/ 857109 w 2900176"/>
                    <a:gd name="connsiteY1" fmla="*/ 353919 h 789665"/>
                    <a:gd name="connsiteX2" fmla="*/ 2900175 w 2900176"/>
                    <a:gd name="connsiteY2" fmla="*/ 231896 h 789665"/>
                    <a:gd name="connsiteX3" fmla="*/ 0 w 2900176"/>
                    <a:gd name="connsiteY3" fmla="*/ 789665 h 789665"/>
                    <a:gd name="connsiteX0" fmla="*/ 0 w 2900176"/>
                    <a:gd name="connsiteY0" fmla="*/ 565766 h 565766"/>
                    <a:gd name="connsiteX1" fmla="*/ 857109 w 2900176"/>
                    <a:gd name="connsiteY1" fmla="*/ 130020 h 565766"/>
                    <a:gd name="connsiteX2" fmla="*/ 2900175 w 2900176"/>
                    <a:gd name="connsiteY2" fmla="*/ 7997 h 565766"/>
                    <a:gd name="connsiteX3" fmla="*/ 0 w 2900176"/>
                    <a:gd name="connsiteY3" fmla="*/ 565766 h 565766"/>
                    <a:gd name="connsiteX0" fmla="*/ 0 w 2900176"/>
                    <a:gd name="connsiteY0" fmla="*/ 587050 h 587050"/>
                    <a:gd name="connsiteX1" fmla="*/ 804017 w 2900176"/>
                    <a:gd name="connsiteY1" fmla="*/ 118039 h 587050"/>
                    <a:gd name="connsiteX2" fmla="*/ 2900175 w 2900176"/>
                    <a:gd name="connsiteY2" fmla="*/ 29281 h 587050"/>
                    <a:gd name="connsiteX3" fmla="*/ 0 w 2900176"/>
                    <a:gd name="connsiteY3" fmla="*/ 587050 h 587050"/>
                    <a:gd name="connsiteX0" fmla="*/ 0 w 2900176"/>
                    <a:gd name="connsiteY0" fmla="*/ 557769 h 557769"/>
                    <a:gd name="connsiteX1" fmla="*/ 804017 w 2900176"/>
                    <a:gd name="connsiteY1" fmla="*/ 88758 h 557769"/>
                    <a:gd name="connsiteX2" fmla="*/ 2900175 w 2900176"/>
                    <a:gd name="connsiteY2" fmla="*/ 0 h 557769"/>
                    <a:gd name="connsiteX3" fmla="*/ 0 w 2900176"/>
                    <a:gd name="connsiteY3" fmla="*/ 557769 h 557769"/>
                    <a:gd name="connsiteX0" fmla="*/ 0 w 2900176"/>
                    <a:gd name="connsiteY0" fmla="*/ 557769 h 557769"/>
                    <a:gd name="connsiteX1" fmla="*/ 783617 w 2900176"/>
                    <a:gd name="connsiteY1" fmla="*/ 70945 h 557769"/>
                    <a:gd name="connsiteX2" fmla="*/ 2900175 w 2900176"/>
                    <a:gd name="connsiteY2" fmla="*/ 0 h 557769"/>
                    <a:gd name="connsiteX3" fmla="*/ 0 w 2900176"/>
                    <a:gd name="connsiteY3" fmla="*/ 557769 h 557769"/>
                    <a:gd name="connsiteX0" fmla="*/ 1 w 2917438"/>
                    <a:gd name="connsiteY0" fmla="*/ 560788 h 560789"/>
                    <a:gd name="connsiteX1" fmla="*/ 800879 w 2917438"/>
                    <a:gd name="connsiteY1" fmla="*/ 70945 h 560789"/>
                    <a:gd name="connsiteX2" fmla="*/ 2917437 w 2917438"/>
                    <a:gd name="connsiteY2" fmla="*/ 0 h 560789"/>
                    <a:gd name="connsiteX3" fmla="*/ 1 w 2917438"/>
                    <a:gd name="connsiteY3" fmla="*/ 560788 h 560789"/>
                    <a:gd name="connsiteX0" fmla="*/ 1 w 2917438"/>
                    <a:gd name="connsiteY0" fmla="*/ 560788 h 560788"/>
                    <a:gd name="connsiteX1" fmla="*/ 900258 w 2917438"/>
                    <a:gd name="connsiteY1" fmla="*/ 86917 h 560788"/>
                    <a:gd name="connsiteX2" fmla="*/ 2917437 w 2917438"/>
                    <a:gd name="connsiteY2" fmla="*/ 0 h 560788"/>
                    <a:gd name="connsiteX3" fmla="*/ 1 w 2917438"/>
                    <a:gd name="connsiteY3" fmla="*/ 560788 h 560788"/>
                    <a:gd name="connsiteX0" fmla="*/ 1 w 2818923"/>
                    <a:gd name="connsiteY0" fmla="*/ 703284 h 703284"/>
                    <a:gd name="connsiteX1" fmla="*/ 900258 w 2818923"/>
                    <a:gd name="connsiteY1" fmla="*/ 229413 h 703284"/>
                    <a:gd name="connsiteX2" fmla="*/ 2818922 w 2818923"/>
                    <a:gd name="connsiteY2" fmla="*/ 0 h 703284"/>
                    <a:gd name="connsiteX3" fmla="*/ 1 w 2818923"/>
                    <a:gd name="connsiteY3" fmla="*/ 703284 h 703284"/>
                    <a:gd name="connsiteX0" fmla="*/ 1 w 2914752"/>
                    <a:gd name="connsiteY0" fmla="*/ 782439 h 782439"/>
                    <a:gd name="connsiteX1" fmla="*/ 900258 w 2914752"/>
                    <a:gd name="connsiteY1" fmla="*/ 308568 h 782439"/>
                    <a:gd name="connsiteX2" fmla="*/ 2914753 w 2914752"/>
                    <a:gd name="connsiteY2" fmla="*/ 1 h 782439"/>
                    <a:gd name="connsiteX3" fmla="*/ 1 w 2914752"/>
                    <a:gd name="connsiteY3" fmla="*/ 782439 h 782439"/>
                    <a:gd name="connsiteX0" fmla="*/ -1 w 2848129"/>
                    <a:gd name="connsiteY0" fmla="*/ 857436 h 857436"/>
                    <a:gd name="connsiteX1" fmla="*/ 833635 w 2848129"/>
                    <a:gd name="connsiteY1" fmla="*/ 308566 h 857436"/>
                    <a:gd name="connsiteX2" fmla="*/ 2848130 w 2848129"/>
                    <a:gd name="connsiteY2" fmla="*/ -1 h 857436"/>
                    <a:gd name="connsiteX3" fmla="*/ -1 w 2848129"/>
                    <a:gd name="connsiteY3" fmla="*/ 857436 h 857436"/>
                    <a:gd name="connsiteX0" fmla="*/ -1 w 2848129"/>
                    <a:gd name="connsiteY0" fmla="*/ 857438 h 857438"/>
                    <a:gd name="connsiteX1" fmla="*/ 1084650 w 2848129"/>
                    <a:gd name="connsiteY1" fmla="*/ 211791 h 857438"/>
                    <a:gd name="connsiteX2" fmla="*/ 2848130 w 2848129"/>
                    <a:gd name="connsiteY2" fmla="*/ 1 h 857438"/>
                    <a:gd name="connsiteX3" fmla="*/ -1 w 2848129"/>
                    <a:gd name="connsiteY3" fmla="*/ 857438 h 857438"/>
                    <a:gd name="connsiteX0" fmla="*/ -1 w 3412491"/>
                    <a:gd name="connsiteY0" fmla="*/ 1226242 h 1226242"/>
                    <a:gd name="connsiteX1" fmla="*/ 1084650 w 3412491"/>
                    <a:gd name="connsiteY1" fmla="*/ 580595 h 1226242"/>
                    <a:gd name="connsiteX2" fmla="*/ 3412491 w 3412491"/>
                    <a:gd name="connsiteY2" fmla="*/ -1 h 1226242"/>
                    <a:gd name="connsiteX3" fmla="*/ -1 w 3412491"/>
                    <a:gd name="connsiteY3" fmla="*/ 1226242 h 1226242"/>
                    <a:gd name="connsiteX0" fmla="*/ 1 w 3628272"/>
                    <a:gd name="connsiteY0" fmla="*/ 1120676 h 1120676"/>
                    <a:gd name="connsiteX1" fmla="*/ 1300431 w 3628272"/>
                    <a:gd name="connsiteY1" fmla="*/ 580596 h 1120676"/>
                    <a:gd name="connsiteX2" fmla="*/ 3628272 w 3628272"/>
                    <a:gd name="connsiteY2" fmla="*/ 0 h 1120676"/>
                    <a:gd name="connsiteX3" fmla="*/ 1 w 3628272"/>
                    <a:gd name="connsiteY3" fmla="*/ 1120676 h 1120676"/>
                    <a:gd name="connsiteX0" fmla="*/ 1 w 3628272"/>
                    <a:gd name="connsiteY0" fmla="*/ 1120676 h 1120676"/>
                    <a:gd name="connsiteX1" fmla="*/ 1406272 w 3628272"/>
                    <a:gd name="connsiteY1" fmla="*/ 443402 h 1120676"/>
                    <a:gd name="connsiteX2" fmla="*/ 3628272 w 3628272"/>
                    <a:gd name="connsiteY2" fmla="*/ 0 h 1120676"/>
                    <a:gd name="connsiteX3" fmla="*/ 1 w 3628272"/>
                    <a:gd name="connsiteY3" fmla="*/ 1120676 h 1120676"/>
                    <a:gd name="connsiteX0" fmla="*/ 0 w 3704355"/>
                    <a:gd name="connsiteY0" fmla="*/ 1134729 h 1134728"/>
                    <a:gd name="connsiteX1" fmla="*/ 1482355 w 3704355"/>
                    <a:gd name="connsiteY1" fmla="*/ 443402 h 1134728"/>
                    <a:gd name="connsiteX2" fmla="*/ 3704355 w 3704355"/>
                    <a:gd name="connsiteY2" fmla="*/ 0 h 1134728"/>
                    <a:gd name="connsiteX3" fmla="*/ 0 w 3704355"/>
                    <a:gd name="connsiteY3" fmla="*/ 1134729 h 1134728"/>
                    <a:gd name="connsiteX0" fmla="*/ 0 w 2569000"/>
                    <a:gd name="connsiteY0" fmla="*/ 691327 h 691328"/>
                    <a:gd name="connsiteX1" fmla="*/ 1482355 w 2569000"/>
                    <a:gd name="connsiteY1" fmla="*/ 0 h 691328"/>
                    <a:gd name="connsiteX2" fmla="*/ 2569001 w 2569000"/>
                    <a:gd name="connsiteY2" fmla="*/ 135569 h 691328"/>
                    <a:gd name="connsiteX3" fmla="*/ 0 w 2569000"/>
                    <a:gd name="connsiteY3" fmla="*/ 691327 h 691328"/>
                    <a:gd name="connsiteX0" fmla="*/ 0 w 2569000"/>
                    <a:gd name="connsiteY0" fmla="*/ 555758 h 555758"/>
                    <a:gd name="connsiteX1" fmla="*/ 1098630 w 2569000"/>
                    <a:gd name="connsiteY1" fmla="*/ 23536 h 555758"/>
                    <a:gd name="connsiteX2" fmla="*/ 2569001 w 2569000"/>
                    <a:gd name="connsiteY2" fmla="*/ 0 h 555758"/>
                    <a:gd name="connsiteX3" fmla="*/ 0 w 2569000"/>
                    <a:gd name="connsiteY3" fmla="*/ 555758 h 555758"/>
                    <a:gd name="connsiteX0" fmla="*/ 0 w 2569000"/>
                    <a:gd name="connsiteY0" fmla="*/ 555758 h 555758"/>
                    <a:gd name="connsiteX1" fmla="*/ 1026631 w 2569000"/>
                    <a:gd name="connsiteY1" fmla="*/ 72822 h 555758"/>
                    <a:gd name="connsiteX2" fmla="*/ 2569001 w 2569000"/>
                    <a:gd name="connsiteY2" fmla="*/ 0 h 555758"/>
                    <a:gd name="connsiteX3" fmla="*/ 0 w 2569000"/>
                    <a:gd name="connsiteY3" fmla="*/ 555758 h 555758"/>
                    <a:gd name="connsiteX0" fmla="*/ 0 w 2569000"/>
                    <a:gd name="connsiteY0" fmla="*/ 555758 h 555758"/>
                    <a:gd name="connsiteX1" fmla="*/ 369836 w 2569000"/>
                    <a:gd name="connsiteY1" fmla="*/ 382504 h 555758"/>
                    <a:gd name="connsiteX2" fmla="*/ 2569001 w 2569000"/>
                    <a:gd name="connsiteY2" fmla="*/ 0 h 555758"/>
                    <a:gd name="connsiteX3" fmla="*/ 0 w 2569000"/>
                    <a:gd name="connsiteY3" fmla="*/ 555758 h 555758"/>
                    <a:gd name="connsiteX0" fmla="*/ 0 w 2569000"/>
                    <a:gd name="connsiteY0" fmla="*/ 555758 h 555758"/>
                    <a:gd name="connsiteX1" fmla="*/ 517884 w 2569000"/>
                    <a:gd name="connsiteY1" fmla="*/ 330783 h 555758"/>
                    <a:gd name="connsiteX2" fmla="*/ 2569001 w 2569000"/>
                    <a:gd name="connsiteY2" fmla="*/ 0 h 555758"/>
                    <a:gd name="connsiteX3" fmla="*/ 0 w 2569000"/>
                    <a:gd name="connsiteY3" fmla="*/ 555758 h 555758"/>
                    <a:gd name="connsiteX0" fmla="*/ -1 w 2602504"/>
                    <a:gd name="connsiteY0" fmla="*/ 583614 h 583614"/>
                    <a:gd name="connsiteX1" fmla="*/ 551388 w 2602504"/>
                    <a:gd name="connsiteY1" fmla="*/ 330783 h 583614"/>
                    <a:gd name="connsiteX2" fmla="*/ 2602505 w 2602504"/>
                    <a:gd name="connsiteY2" fmla="*/ 0 h 583614"/>
                    <a:gd name="connsiteX3" fmla="*/ -1 w 2602504"/>
                    <a:gd name="connsiteY3" fmla="*/ 583614 h 5836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02504" h="583614">
                      <a:moveTo>
                        <a:pt x="-1" y="583614"/>
                      </a:moveTo>
                      <a:lnTo>
                        <a:pt x="551388" y="330783"/>
                      </a:lnTo>
                      <a:lnTo>
                        <a:pt x="2602505" y="0"/>
                      </a:lnTo>
                      <a:lnTo>
                        <a:pt x="-1" y="583614"/>
                      </a:lnTo>
                      <a:close/>
                    </a:path>
                  </a:pathLst>
                </a:custGeom>
                <a:solidFill>
                  <a:srgbClr val="FF0000">
                    <a:alpha val="35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 dirty="0"/>
                </a:p>
              </p:txBody>
            </p:sp>
          </p:grpSp>
          <p:sp>
            <p:nvSpPr>
              <p:cNvPr id="44043" name="Line 16"/>
              <p:cNvSpPr>
                <a:spLocks noChangeShapeType="1"/>
              </p:cNvSpPr>
              <p:nvPr/>
            </p:nvSpPr>
            <p:spPr bwMode="auto">
              <a:xfrm>
                <a:off x="228" y="3748"/>
                <a:ext cx="5840" cy="0"/>
              </a:xfrm>
              <a:prstGeom prst="line">
                <a:avLst/>
              </a:prstGeom>
              <a:noFill/>
              <a:ln w="508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ru-RU"/>
              </a:p>
            </p:txBody>
          </p:sp>
          <p:sp>
            <p:nvSpPr>
              <p:cNvPr id="44044" name="Line 17"/>
              <p:cNvSpPr>
                <a:spLocks noChangeShapeType="1"/>
              </p:cNvSpPr>
              <p:nvPr/>
            </p:nvSpPr>
            <p:spPr bwMode="auto">
              <a:xfrm>
                <a:off x="172" y="913"/>
                <a:ext cx="5897" cy="0"/>
              </a:xfrm>
              <a:prstGeom prst="line">
                <a:avLst/>
              </a:prstGeom>
              <a:noFill/>
              <a:ln w="2127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ru-RU"/>
              </a:p>
            </p:txBody>
          </p:sp>
        </p:grpSp>
      </p:grp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6758657" y="6086644"/>
            <a:ext cx="2160240" cy="7142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7706" tIns="48854" rIns="97706" bIns="48854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г. Красноярск</a:t>
            </a:r>
          </a:p>
          <a:p>
            <a:pPr algn="r">
              <a:spcBef>
                <a:spcPct val="50000"/>
              </a:spcBef>
            </a:pPr>
            <a:r>
              <a:rPr lang="ru-RU" altLang="ru-RU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2015</a:t>
            </a:r>
            <a:r>
              <a:rPr lang="ru-RU" altLang="ru-RU" sz="1600" b="1" dirty="0" smtClean="0"/>
              <a:t>  </a:t>
            </a:r>
            <a:endParaRPr lang="ru-RU" alt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46830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066" y="1"/>
            <a:ext cx="9135207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 marL="361950" eaLnBrk="0" hangingPunct="0">
              <a:spcBef>
                <a:spcPct val="20000"/>
              </a:spcBef>
              <a:buBlip>
                <a:blip r:embed="rId3"/>
              </a:buBlip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ts val="1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latin typeface="+mj-lt"/>
                <a:ea typeface="+mj-ea"/>
                <a:cs typeface="Arial" pitchFamily="34" charset="0"/>
              </a:rPr>
              <a:t>Текущая реализация Тагульского проекта</a:t>
            </a:r>
            <a:endParaRPr lang="ru-RU" altLang="ru-RU" sz="1800" b="1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3" name="Номер слайда 3"/>
          <p:cNvSpPr txBox="1">
            <a:spLocks/>
          </p:cNvSpPr>
          <p:nvPr/>
        </p:nvSpPr>
        <p:spPr bwMode="auto">
          <a:xfrm>
            <a:off x="7010400" y="6581039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FE27D3EF-C9AD-4347-9914-7E1DECDFBEAC}" type="slidenum">
              <a:rPr lang="ru-RU" smtClean="0"/>
              <a:pPr algn="r">
                <a:defRPr/>
              </a:pPr>
              <a:t>10</a:t>
            </a:fld>
            <a:endParaRPr lang="ru-RU" dirty="0"/>
          </a:p>
        </p:txBody>
      </p:sp>
      <p:pic>
        <p:nvPicPr>
          <p:cNvPr id="2050" name="Picture 2" descr="C:\Users\ayuvershinin\AppData\Local\Microsoft\Windows\Temporary Internet Files\Content.Outlook\Y7KUN710\DSC082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89" y="1124744"/>
            <a:ext cx="3131840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yuvershinin\AppData\Local\Microsoft\Windows\Temporary Internet Files\Content.Outlook\Y7KUN710\DSC083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668" y="1104532"/>
            <a:ext cx="3232691" cy="242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yuvershinin\AppData\Local\Microsoft\Windows\Temporary Internet Files\Content.Outlook\Y7KUN710\P106019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789040"/>
            <a:ext cx="3035176" cy="227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yuvershinin\AppData\Local\Microsoft\Windows\Temporary Internet Files\Content.Outlook\Y7KUN710\Погрузка грунта в карьере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789040"/>
            <a:ext cx="3096344" cy="232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147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852488" y="0"/>
            <a:ext cx="7818437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/>
          <a:lstStyle>
            <a:lvl1pPr eaLnBrk="0" hangingPunct="0">
              <a:spcBef>
                <a:spcPct val="20000"/>
              </a:spcBef>
              <a:buBlip>
                <a:blip r:embed="rId3"/>
              </a:buBlip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ts val="1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ru-RU" sz="1800">
              <a:solidFill>
                <a:schemeClr val="tx2"/>
              </a:solidFill>
            </a:endParaRPr>
          </a:p>
        </p:txBody>
      </p:sp>
      <p:sp>
        <p:nvSpPr>
          <p:cNvPr id="4" name="Rectangle 52"/>
          <p:cNvSpPr>
            <a:spLocks noChangeArrowheads="1"/>
          </p:cNvSpPr>
          <p:nvPr/>
        </p:nvSpPr>
        <p:spPr bwMode="auto">
          <a:xfrm>
            <a:off x="2843214" y="333375"/>
            <a:ext cx="1008063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7718" tIns="48860" rIns="97718" bIns="48860" anchor="ctr"/>
          <a:lstStyle>
            <a:lvl1pPr eaLnBrk="0" hangingPunct="0">
              <a:spcBef>
                <a:spcPct val="20000"/>
              </a:spcBef>
              <a:buBlip>
                <a:blip r:embed="rId3"/>
              </a:buBlip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ts val="1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800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gray">
          <a:xfrm>
            <a:off x="276226" y="3670301"/>
            <a:ext cx="4375151" cy="233363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2092" tIns="51045" rIns="102092" bIns="51045" anchor="ctr"/>
          <a:lstStyle/>
          <a:p>
            <a:pPr defTabSz="1014413" eaLnBrk="0" hangingPunct="0">
              <a:defRPr/>
            </a:pPr>
            <a:r>
              <a:rPr lang="ru-RU" sz="1200" b="1" dirty="0">
                <a:latin typeface="Calibri" pitchFamily="34" charset="0"/>
              </a:rPr>
              <a:t>Общий обзор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gray">
          <a:xfrm>
            <a:off x="228600" y="944564"/>
            <a:ext cx="4429125" cy="233362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2092" tIns="51045" rIns="102092" bIns="51045" anchor="ctr"/>
          <a:lstStyle/>
          <a:p>
            <a:pPr defTabSz="1014413" eaLnBrk="0" hangingPunct="0">
              <a:defRPr/>
            </a:pPr>
            <a:r>
              <a:rPr lang="ru-RU" sz="1200" b="1" dirty="0">
                <a:latin typeface="Calibri" pitchFamily="34" charset="0"/>
              </a:rPr>
              <a:t>Описание актива</a:t>
            </a:r>
            <a:endParaRPr lang="en-GB" sz="1200" b="1" dirty="0">
              <a:latin typeface="Calibri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gray">
          <a:xfrm>
            <a:off x="4778376" y="952501"/>
            <a:ext cx="4257675" cy="233363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2092" tIns="51045" rIns="102092" bIns="51045" anchor="ctr"/>
          <a:lstStyle/>
          <a:p>
            <a:pPr defTabSz="1014413" eaLnBrk="0" hangingPunct="0">
              <a:defRPr/>
            </a:pPr>
            <a:r>
              <a:rPr lang="ru-RU" sz="1200" b="1" dirty="0">
                <a:latin typeface="Calibri" pitchFamily="34" charset="0"/>
              </a:rPr>
              <a:t>Карта</a:t>
            </a:r>
            <a:endParaRPr lang="en-GB" sz="1200" b="1" dirty="0">
              <a:latin typeface="Calibri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gray">
          <a:xfrm>
            <a:off x="4792663" y="3703639"/>
            <a:ext cx="4248151" cy="215900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2092" tIns="51045" rIns="102092" bIns="51045" anchor="ctr"/>
          <a:lstStyle/>
          <a:p>
            <a:pPr defTabSz="1014413" eaLnBrk="0" hangingPunct="0">
              <a:defRPr/>
            </a:pPr>
            <a:r>
              <a:rPr lang="ru-RU" sz="1200" b="1" dirty="0">
                <a:latin typeface="Calibri" pitchFamily="34" charset="0"/>
              </a:rPr>
              <a:t>Достигнутые результаты</a:t>
            </a:r>
            <a:endParaRPr lang="en-GB" sz="1200" b="1" dirty="0">
              <a:latin typeface="Calibri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92247" y="1222377"/>
            <a:ext cx="4456112" cy="235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 marL="342900" indent="-342900" eaLnBrk="0" hangingPunct="0">
              <a:spcBef>
                <a:spcPct val="20000"/>
              </a:spcBef>
              <a:buBlip>
                <a:blip r:embed="rId3"/>
              </a:buBlip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177800" indent="-177800" eaLnBrk="0" hangingPunct="0">
              <a:spcBef>
                <a:spcPts val="1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ru-RU" sz="1000" dirty="0">
              <a:cs typeface="Arial" pitchFamily="34" charset="0"/>
            </a:endParaRPr>
          </a:p>
          <a:p>
            <a:pPr lvl="1">
              <a:spcBef>
                <a:spcPts val="200"/>
              </a:spcBef>
              <a:buClr>
                <a:srgbClr val="97999B"/>
              </a:buClr>
              <a:buFontTx/>
              <a:buBlip>
                <a:blip r:embed="rId3"/>
              </a:buBlip>
            </a:pPr>
            <a:r>
              <a:rPr lang="ru-RU" altLang="ru-RU" sz="1000" dirty="0">
                <a:cs typeface="Arial" pitchFamily="34" charset="0"/>
              </a:rPr>
              <a:t>Лодочное месторождение расположено в Туруханском районе Красноярского края в 140 км к западу от г. </a:t>
            </a:r>
            <a:r>
              <a:rPr lang="ru-RU" altLang="ru-RU" sz="1000" dirty="0" err="1">
                <a:cs typeface="Arial" pitchFamily="34" charset="0"/>
              </a:rPr>
              <a:t>Игарки</a:t>
            </a:r>
            <a:r>
              <a:rPr lang="ru-RU" altLang="ru-RU" sz="1000" dirty="0">
                <a:cs typeface="Arial" pitchFamily="34" charset="0"/>
              </a:rPr>
              <a:t>. На севере граничит с </a:t>
            </a:r>
            <a:r>
              <a:rPr lang="ru-RU" altLang="ru-RU" sz="1000" dirty="0" err="1">
                <a:cs typeface="Arial" pitchFamily="34" charset="0"/>
              </a:rPr>
              <a:t>Ванкорским</a:t>
            </a:r>
            <a:r>
              <a:rPr lang="ru-RU" altLang="ru-RU" sz="1000" dirty="0">
                <a:cs typeface="Arial" pitchFamily="34" charset="0"/>
              </a:rPr>
              <a:t> ЛУ, на юге с </a:t>
            </a:r>
            <a:r>
              <a:rPr lang="ru-RU" altLang="ru-RU" sz="1000" dirty="0" err="1">
                <a:cs typeface="Arial" pitchFamily="34" charset="0"/>
              </a:rPr>
              <a:t>Тагульским</a:t>
            </a:r>
            <a:r>
              <a:rPr lang="ru-RU" altLang="ru-RU" sz="1000" dirty="0">
                <a:cs typeface="Arial" pitchFamily="34" charset="0"/>
              </a:rPr>
              <a:t>. </a:t>
            </a:r>
            <a:endParaRPr lang="ru-RU" altLang="ru-RU" sz="1000" dirty="0" smtClean="0">
              <a:cs typeface="Arial" pitchFamily="34" charset="0"/>
            </a:endParaRPr>
          </a:p>
          <a:p>
            <a:pPr lvl="1">
              <a:spcBef>
                <a:spcPts val="200"/>
              </a:spcBef>
              <a:buClr>
                <a:srgbClr val="97999B"/>
              </a:buClr>
              <a:buBlip>
                <a:blip r:embed="rId3"/>
              </a:buBlip>
            </a:pPr>
            <a:r>
              <a:rPr lang="ru-RU" altLang="ru-RU" sz="1000" dirty="0">
                <a:cs typeface="Arial" pitchFamily="34" charset="0"/>
              </a:rPr>
              <a:t>Запасы нефти месторождения по сумме категорий оцениваются в объеме 180/56,6 </a:t>
            </a:r>
            <a:r>
              <a:rPr lang="ru-RU" altLang="ru-RU" sz="1000" dirty="0" err="1">
                <a:cs typeface="Arial" pitchFamily="34" charset="0"/>
              </a:rPr>
              <a:t>млн.т</a:t>
            </a:r>
            <a:r>
              <a:rPr lang="ru-RU" altLang="ru-RU" sz="1000" dirty="0">
                <a:cs typeface="Arial" pitchFamily="34" charset="0"/>
              </a:rPr>
              <a:t> (геол./</a:t>
            </a:r>
            <a:r>
              <a:rPr lang="ru-RU" altLang="ru-RU" sz="1000" dirty="0" err="1">
                <a:cs typeface="Arial" pitchFamily="34" charset="0"/>
              </a:rPr>
              <a:t>извл</a:t>
            </a:r>
            <a:r>
              <a:rPr lang="ru-RU" altLang="ru-RU" sz="1000" dirty="0">
                <a:cs typeface="Arial" pitchFamily="34" charset="0"/>
              </a:rPr>
              <a:t>.).</a:t>
            </a:r>
          </a:p>
          <a:p>
            <a:pPr lvl="1">
              <a:spcBef>
                <a:spcPts val="200"/>
              </a:spcBef>
              <a:buClr>
                <a:srgbClr val="97999B"/>
              </a:buClr>
              <a:buFontTx/>
              <a:buBlip>
                <a:blip r:embed="rId3"/>
              </a:buBlip>
            </a:pPr>
            <a:r>
              <a:rPr lang="ru-RU" altLang="ru-RU" sz="1000" dirty="0" smtClean="0">
                <a:cs typeface="Arial" pitchFamily="34" charset="0"/>
              </a:rPr>
              <a:t>Лицензией </a:t>
            </a:r>
            <a:r>
              <a:rPr lang="ru-RU" altLang="ru-RU" sz="1000" dirty="0">
                <a:cs typeface="Arial" pitchFamily="34" charset="0"/>
              </a:rPr>
              <a:t>на право пользования недрами владеет ОАО "Самотлорнефтегаз" (лицензия КРР № 15477 НР от 18.01.2013). </a:t>
            </a:r>
            <a:endParaRPr lang="ru-RU" altLang="ru-RU" sz="1000" dirty="0" smtClean="0">
              <a:cs typeface="Arial" pitchFamily="34" charset="0"/>
            </a:endParaRPr>
          </a:p>
          <a:p>
            <a:pPr lvl="1">
              <a:spcBef>
                <a:spcPts val="200"/>
              </a:spcBef>
              <a:buClr>
                <a:srgbClr val="97999B"/>
              </a:buClr>
              <a:buFontTx/>
              <a:buBlip>
                <a:blip r:embed="rId3"/>
              </a:buBlip>
            </a:pPr>
            <a:r>
              <a:rPr lang="ru-RU" altLang="ru-RU" sz="1000" dirty="0" smtClean="0">
                <a:cs typeface="Arial" pitchFamily="34" charset="0"/>
              </a:rPr>
              <a:t>Месторождение </a:t>
            </a:r>
            <a:r>
              <a:rPr lang="ru-RU" altLang="ru-RU" sz="1000" dirty="0">
                <a:cs typeface="Arial" pitchFamily="34" charset="0"/>
              </a:rPr>
              <a:t>открыто в </a:t>
            </a:r>
            <a:r>
              <a:rPr lang="ru-RU" altLang="ru-RU" sz="1000" dirty="0" smtClean="0">
                <a:cs typeface="Arial" pitchFamily="34" charset="0"/>
              </a:rPr>
              <a:t>1985г.</a:t>
            </a:r>
          </a:p>
          <a:p>
            <a:pPr lvl="1">
              <a:spcBef>
                <a:spcPts val="200"/>
              </a:spcBef>
              <a:buClr>
                <a:srgbClr val="97999B"/>
              </a:buClr>
              <a:buFontTx/>
              <a:buBlip>
                <a:blip r:embed="rId3"/>
              </a:buBlip>
            </a:pPr>
            <a:r>
              <a:rPr lang="ru-RU" altLang="ru-RU" sz="1000" dirty="0" smtClean="0">
                <a:cs typeface="Arial" pitchFamily="34" charset="0"/>
              </a:rPr>
              <a:t>В </a:t>
            </a:r>
            <a:r>
              <a:rPr lang="ru-RU" altLang="ru-RU" sz="1000" dirty="0">
                <a:cs typeface="Arial" pitchFamily="34" charset="0"/>
              </a:rPr>
              <a:t>1996-1997гг. проведена </a:t>
            </a:r>
            <a:r>
              <a:rPr lang="ru-RU" altLang="ru-RU" sz="1000" dirty="0" err="1">
                <a:cs typeface="Arial" pitchFamily="34" charset="0"/>
              </a:rPr>
              <a:t>переинтерпретация</a:t>
            </a:r>
            <a:r>
              <a:rPr lang="ru-RU" altLang="ru-RU" sz="1000" dirty="0">
                <a:cs typeface="Arial" pitchFamily="34" charset="0"/>
              </a:rPr>
              <a:t> геологической модели Лодочного месторождения с привлечением информации по смежным площадям и подсчитаны запасы УВ</a:t>
            </a:r>
            <a:r>
              <a:rPr lang="ru-RU" altLang="ru-RU" sz="1000" dirty="0" smtClean="0">
                <a:cs typeface="Arial" pitchFamily="34" charset="0"/>
              </a:rPr>
              <a:t>.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4778375" y="3933825"/>
            <a:ext cx="4248151" cy="292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 marL="342900" indent="-342900" eaLnBrk="0" hangingPunct="0">
              <a:spcBef>
                <a:spcPct val="20000"/>
              </a:spcBef>
              <a:buBlip>
                <a:blip r:embed="rId3"/>
              </a:buBlip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spcBef>
                <a:spcPts val="1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lvl="1">
              <a:spcBef>
                <a:spcPts val="200"/>
              </a:spcBef>
              <a:buClr>
                <a:srgbClr val="97999B"/>
              </a:buClr>
              <a:buFontTx/>
              <a:buBlip>
                <a:blip r:embed="rId3"/>
              </a:buBlip>
            </a:pPr>
            <a:r>
              <a:rPr lang="ru-RU" altLang="ru-RU" sz="1000" dirty="0">
                <a:cs typeface="Arial" pitchFamily="34" charset="0"/>
              </a:rPr>
              <a:t> 2013 </a:t>
            </a:r>
          </a:p>
          <a:p>
            <a:pPr marL="0" lvl="1">
              <a:spcBef>
                <a:spcPts val="200"/>
              </a:spcBef>
              <a:buClr>
                <a:srgbClr val="97999B"/>
              </a:buClr>
            </a:pPr>
            <a:r>
              <a:rPr lang="ru-RU" altLang="ru-RU" sz="1000" dirty="0" smtClean="0">
                <a:cs typeface="Arial" pitchFamily="34" charset="0"/>
              </a:rPr>
              <a:t>Проведение </a:t>
            </a:r>
            <a:r>
              <a:rPr lang="ru-RU" altLang="ru-RU" sz="1000" dirty="0">
                <a:cs typeface="Arial" pitchFamily="34" charset="0"/>
              </a:rPr>
              <a:t>закупок по выбору проектной организации.</a:t>
            </a:r>
          </a:p>
          <a:p>
            <a:pPr marL="0" lvl="1">
              <a:spcBef>
                <a:spcPts val="200"/>
              </a:spcBef>
              <a:buClr>
                <a:srgbClr val="97999B"/>
              </a:buClr>
              <a:buFontTx/>
              <a:buBlip>
                <a:blip r:embed="rId3"/>
              </a:buBlip>
            </a:pPr>
            <a:r>
              <a:rPr lang="ru-RU" altLang="ru-RU" sz="1000" dirty="0">
                <a:cs typeface="Arial" pitchFamily="34" charset="0"/>
              </a:rPr>
              <a:t>2014 </a:t>
            </a:r>
          </a:p>
          <a:p>
            <a:pPr marL="0" lvl="1">
              <a:spcBef>
                <a:spcPts val="200"/>
              </a:spcBef>
              <a:buClr>
                <a:srgbClr val="97999B"/>
              </a:buClr>
            </a:pPr>
            <a:r>
              <a:rPr lang="ru-RU" altLang="ru-RU" sz="1000" dirty="0" smtClean="0">
                <a:cs typeface="Arial" pitchFamily="34" charset="0"/>
              </a:rPr>
              <a:t>Проведение </a:t>
            </a:r>
            <a:r>
              <a:rPr lang="ru-RU" altLang="ru-RU" sz="1000" dirty="0">
                <a:cs typeface="Arial" pitchFamily="34" charset="0"/>
              </a:rPr>
              <a:t>закупочных процедур на разработку проектно-сметной документации (ПСД) для строительства эксплуатационных скважин, разработка ПСД, разработка ПД по кустовым площадкам, объектам транспорта и подготовки нефти и газа.</a:t>
            </a:r>
          </a:p>
          <a:p>
            <a:pPr marL="0" lvl="1">
              <a:spcBef>
                <a:spcPts val="200"/>
              </a:spcBef>
              <a:buClr>
                <a:srgbClr val="97999B"/>
              </a:buClr>
              <a:buFontTx/>
              <a:buBlip>
                <a:blip r:embed="rId3"/>
              </a:buBlip>
            </a:pPr>
            <a:r>
              <a:rPr lang="ru-RU" altLang="ru-RU" sz="1000" dirty="0">
                <a:cs typeface="Arial" pitchFamily="34" charset="0"/>
              </a:rPr>
              <a:t>   Проведение закупочных процедур на поставку МТР и поставка МТР для обустройства объектов стадии опытно-промышленной разработки (ОПР). Проведение закупок на СМР для обустройства объектов стадии ОПР</a:t>
            </a:r>
            <a:r>
              <a:rPr lang="ru-RU" altLang="ru-RU" sz="1000" dirty="0" smtClean="0">
                <a:cs typeface="Arial" pitchFamily="34" charset="0"/>
              </a:rPr>
              <a:t>.</a:t>
            </a:r>
            <a:endParaRPr lang="ru-RU" altLang="ru-RU" sz="1000" dirty="0">
              <a:cs typeface="Arial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223839" y="4005263"/>
            <a:ext cx="4429125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 marL="342900" indent="-342900" eaLnBrk="0" hangingPunct="0">
              <a:spcBef>
                <a:spcPct val="20000"/>
              </a:spcBef>
              <a:buBlip>
                <a:blip r:embed="rId3"/>
              </a:buBlip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177800" indent="-177800" eaLnBrk="0" hangingPunct="0">
              <a:spcBef>
                <a:spcPts val="1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>
              <a:spcBef>
                <a:spcPts val="200"/>
              </a:spcBef>
              <a:buClr>
                <a:srgbClr val="97999B"/>
              </a:buClr>
              <a:buFontTx/>
              <a:buBlip>
                <a:blip r:embed="rId3"/>
              </a:buBlip>
            </a:pPr>
            <a:r>
              <a:rPr lang="ru-RU" altLang="ru-RU" sz="1000" dirty="0">
                <a:cs typeface="Arial" pitchFamily="34" charset="0"/>
              </a:rPr>
              <a:t>В рамках реализации  проекта планируется  в </a:t>
            </a:r>
            <a:r>
              <a:rPr lang="ru-RU" altLang="ru-RU" sz="1000" dirty="0" smtClean="0">
                <a:cs typeface="Arial" pitchFamily="34" charset="0"/>
              </a:rPr>
              <a:t>2019г</a:t>
            </a:r>
            <a:r>
              <a:rPr lang="ru-RU" altLang="ru-RU" sz="1000" dirty="0">
                <a:cs typeface="Arial" pitchFamily="34" charset="0"/>
              </a:rPr>
              <a:t>. запустить в ОПР Пилотный куст.  </a:t>
            </a:r>
            <a:endParaRPr lang="ru-RU" altLang="ru-RU" sz="1000" dirty="0" smtClean="0">
              <a:cs typeface="Arial" pitchFamily="34" charset="0"/>
            </a:endParaRPr>
          </a:p>
          <a:p>
            <a:pPr lvl="1">
              <a:spcBef>
                <a:spcPts val="200"/>
              </a:spcBef>
              <a:buClr>
                <a:srgbClr val="97999B"/>
              </a:buClr>
              <a:buFontTx/>
              <a:buBlip>
                <a:blip r:embed="rId3"/>
              </a:buBlip>
            </a:pPr>
            <a:r>
              <a:rPr lang="ru-RU" altLang="ru-RU" sz="1000" dirty="0" smtClean="0">
                <a:cs typeface="Arial" pitchFamily="34" charset="0"/>
              </a:rPr>
              <a:t>Готовность </a:t>
            </a:r>
            <a:r>
              <a:rPr lang="ru-RU" altLang="ru-RU" sz="1000" dirty="0">
                <a:cs typeface="Arial" pitchFamily="34" charset="0"/>
              </a:rPr>
              <a:t>к запуску ПРМ в </a:t>
            </a:r>
            <a:r>
              <a:rPr lang="ru-RU" altLang="ru-RU" sz="1000" dirty="0" smtClean="0">
                <a:cs typeface="Arial" pitchFamily="34" charset="0"/>
              </a:rPr>
              <a:t>2021 г. </a:t>
            </a:r>
          </a:p>
          <a:p>
            <a:pPr lvl="1">
              <a:spcBef>
                <a:spcPts val="200"/>
              </a:spcBef>
              <a:buClr>
                <a:srgbClr val="97999B"/>
              </a:buClr>
              <a:buFontTx/>
              <a:buBlip>
                <a:blip r:embed="rId3"/>
              </a:buBlip>
            </a:pPr>
            <a:r>
              <a:rPr lang="ru-RU" altLang="ru-RU" sz="1000" dirty="0" smtClean="0">
                <a:cs typeface="Arial" pitchFamily="34" charset="0"/>
              </a:rPr>
              <a:t>Подготовку </a:t>
            </a:r>
            <a:r>
              <a:rPr lang="ru-RU" altLang="ru-RU" sz="1000" dirty="0">
                <a:cs typeface="Arial" pitchFamily="34" charset="0"/>
              </a:rPr>
              <a:t>и </a:t>
            </a:r>
            <a:r>
              <a:rPr lang="ru-RU" altLang="ru-RU" sz="1000" dirty="0" smtClean="0">
                <a:cs typeface="Arial" pitchFamily="34" charset="0"/>
              </a:rPr>
              <a:t>сдачу  </a:t>
            </a:r>
            <a:r>
              <a:rPr lang="ru-RU" altLang="ru-RU" sz="1000" dirty="0">
                <a:cs typeface="Arial" pitchFamily="34" charset="0"/>
              </a:rPr>
              <a:t>нефти планируется осуществлять </a:t>
            </a:r>
            <a:r>
              <a:rPr lang="ru-RU" altLang="ru-RU" sz="1000" dirty="0" smtClean="0">
                <a:cs typeface="Arial" pitchFamily="34" charset="0"/>
              </a:rPr>
              <a:t>на УПН </a:t>
            </a:r>
            <a:r>
              <a:rPr lang="ru-RU" altLang="ru-RU" sz="1000" dirty="0">
                <a:cs typeface="Arial" pitchFamily="34" charset="0"/>
              </a:rPr>
              <a:t>2 </a:t>
            </a:r>
            <a:r>
              <a:rPr lang="ru-RU" altLang="ru-RU" sz="1000" dirty="0" err="1" smtClean="0">
                <a:cs typeface="Arial" pitchFamily="34" charset="0"/>
              </a:rPr>
              <a:t>млн.т</a:t>
            </a:r>
            <a:r>
              <a:rPr lang="ru-RU" altLang="ru-RU" sz="1000" dirty="0" smtClean="0">
                <a:cs typeface="Arial" pitchFamily="34" charset="0"/>
              </a:rPr>
              <a:t>/год.</a:t>
            </a:r>
          </a:p>
          <a:p>
            <a:pPr lvl="1">
              <a:spcBef>
                <a:spcPts val="200"/>
              </a:spcBef>
              <a:buClr>
                <a:srgbClr val="97999B"/>
              </a:buClr>
              <a:buFontTx/>
              <a:buBlip>
                <a:blip r:embed="rId3"/>
              </a:buBlip>
            </a:pPr>
            <a:r>
              <a:rPr lang="ru-RU" altLang="ru-RU" sz="1000" dirty="0">
                <a:cs typeface="Arial" pitchFamily="34" charset="0"/>
              </a:rPr>
              <a:t>Транспорт нефти с </a:t>
            </a:r>
            <a:r>
              <a:rPr lang="ru-RU" altLang="ru-RU" sz="1000" dirty="0" smtClean="0">
                <a:cs typeface="Arial" pitchFamily="34" charset="0"/>
              </a:rPr>
              <a:t>месторождения </a:t>
            </a:r>
            <a:r>
              <a:rPr lang="ru-RU" altLang="ru-RU" sz="1000" dirty="0">
                <a:cs typeface="Arial" pitchFamily="34" charset="0"/>
              </a:rPr>
              <a:t>планируется   осуществлять по МН «</a:t>
            </a:r>
            <a:r>
              <a:rPr lang="ru-RU" altLang="ru-RU" sz="1000" dirty="0" err="1">
                <a:cs typeface="Arial" pitchFamily="34" charset="0"/>
              </a:rPr>
              <a:t>Ванкор</a:t>
            </a:r>
            <a:r>
              <a:rPr lang="ru-RU" altLang="ru-RU" sz="1000" dirty="0">
                <a:cs typeface="Arial" pitchFamily="34" charset="0"/>
              </a:rPr>
              <a:t>-КНПС «</a:t>
            </a:r>
            <a:r>
              <a:rPr lang="ru-RU" altLang="ru-RU" sz="1000" dirty="0" err="1">
                <a:cs typeface="Arial" pitchFamily="34" charset="0"/>
              </a:rPr>
              <a:t>Пурпе</a:t>
            </a:r>
            <a:r>
              <a:rPr lang="ru-RU" altLang="ru-RU" sz="1000" dirty="0">
                <a:cs typeface="Arial" pitchFamily="34" charset="0"/>
              </a:rPr>
              <a:t>» в  систему АК </a:t>
            </a:r>
            <a:r>
              <a:rPr lang="ru-RU" altLang="ru-RU" sz="1000" dirty="0" err="1">
                <a:cs typeface="Arial" pitchFamily="34" charset="0"/>
              </a:rPr>
              <a:t>Транснефть</a:t>
            </a:r>
            <a:endParaRPr lang="ru-RU" altLang="ru-RU" sz="1000" dirty="0">
              <a:cs typeface="Arial" pitchFamily="34" charset="0"/>
            </a:endParaRPr>
          </a:p>
          <a:p>
            <a:pPr lvl="1">
              <a:spcBef>
                <a:spcPts val="200"/>
              </a:spcBef>
              <a:buClr>
                <a:srgbClr val="97999B"/>
              </a:buClr>
              <a:buFontTx/>
              <a:buBlip>
                <a:blip r:embed="rId3"/>
              </a:buBlip>
            </a:pPr>
            <a:r>
              <a:rPr lang="ru-RU" altLang="ru-RU" sz="1000" dirty="0" smtClean="0">
                <a:cs typeface="Arial" pitchFamily="34" charset="0"/>
              </a:rPr>
              <a:t>Предусматривается </a:t>
            </a:r>
            <a:r>
              <a:rPr lang="ru-RU" altLang="ru-RU" sz="1000" dirty="0">
                <a:cs typeface="Arial" pitchFamily="34" charset="0"/>
              </a:rPr>
              <a:t>строительство автодороги 4 категории 13 км  Лодочное/ </a:t>
            </a:r>
            <a:r>
              <a:rPr lang="ru-RU" altLang="ru-RU" sz="1000" dirty="0" err="1">
                <a:cs typeface="Arial" pitchFamily="34" charset="0"/>
              </a:rPr>
              <a:t>Ванкор</a:t>
            </a:r>
            <a:r>
              <a:rPr lang="ru-RU" altLang="ru-RU" sz="1000" dirty="0">
                <a:cs typeface="Arial" pitchFamily="34" charset="0"/>
              </a:rPr>
              <a:t>.   </a:t>
            </a:r>
          </a:p>
        </p:txBody>
      </p:sp>
      <p:cxnSp>
        <p:nvCxnSpPr>
          <p:cNvPr id="12" name="Прямая соединительная линия 88"/>
          <p:cNvCxnSpPr>
            <a:cxnSpLocks noChangeShapeType="1"/>
          </p:cNvCxnSpPr>
          <p:nvPr/>
        </p:nvCxnSpPr>
        <p:spPr bwMode="auto">
          <a:xfrm flipV="1">
            <a:off x="7091365" y="3094039"/>
            <a:ext cx="1724025" cy="11112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sp>
        <p:nvSpPr>
          <p:cNvPr id="13" name="Line 25"/>
          <p:cNvSpPr>
            <a:spLocks noChangeShapeType="1"/>
          </p:cNvSpPr>
          <p:nvPr/>
        </p:nvSpPr>
        <p:spPr bwMode="auto">
          <a:xfrm>
            <a:off x="4672013" y="1127126"/>
            <a:ext cx="0" cy="55292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" name="Line 25"/>
          <p:cNvSpPr>
            <a:spLocks noChangeShapeType="1"/>
          </p:cNvSpPr>
          <p:nvPr/>
        </p:nvSpPr>
        <p:spPr bwMode="auto">
          <a:xfrm flipH="1" flipV="1">
            <a:off x="4737102" y="3678238"/>
            <a:ext cx="4321175" cy="63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" name="Line 25"/>
          <p:cNvSpPr>
            <a:spLocks noChangeShapeType="1"/>
          </p:cNvSpPr>
          <p:nvPr/>
        </p:nvSpPr>
        <p:spPr bwMode="auto">
          <a:xfrm flipH="1" flipV="1">
            <a:off x="277813" y="3648076"/>
            <a:ext cx="4471987" cy="33338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113" y="1185864"/>
            <a:ext cx="2662419" cy="249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1" y="1"/>
            <a:ext cx="9135207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 marL="361950" eaLnBrk="0" hangingPunct="0">
              <a:spcBef>
                <a:spcPct val="20000"/>
              </a:spcBef>
              <a:buBlip>
                <a:blip r:embed="rId3"/>
              </a:buBlip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ts val="1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+mj-lt"/>
                <a:ea typeface="+mj-ea"/>
                <a:cs typeface="Arial" pitchFamily="34" charset="0"/>
              </a:rPr>
              <a:t>Описание </a:t>
            </a:r>
            <a:r>
              <a:rPr lang="ru-RU" altLang="ru-RU" sz="1800" b="1" dirty="0" smtClean="0">
                <a:latin typeface="+mj-lt"/>
                <a:ea typeface="+mj-ea"/>
                <a:cs typeface="Arial" pitchFamily="34" charset="0"/>
              </a:rPr>
              <a:t>Лодочного </a:t>
            </a:r>
            <a:r>
              <a:rPr lang="ru-RU" altLang="ru-RU" sz="1800" b="1" dirty="0">
                <a:latin typeface="+mj-lt"/>
                <a:ea typeface="+mj-ea"/>
                <a:cs typeface="Arial" pitchFamily="34" charset="0"/>
              </a:rPr>
              <a:t>проекта</a:t>
            </a:r>
          </a:p>
        </p:txBody>
      </p:sp>
      <p:sp>
        <p:nvSpPr>
          <p:cNvPr id="21" name="Номер слайда 3"/>
          <p:cNvSpPr txBox="1">
            <a:spLocks/>
          </p:cNvSpPr>
          <p:nvPr/>
        </p:nvSpPr>
        <p:spPr bwMode="auto">
          <a:xfrm>
            <a:off x="7010400" y="6581039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FE27D3EF-C9AD-4347-9914-7E1DECDFBEAC}" type="slidenum">
              <a:rPr lang="ru-RU" smtClean="0"/>
              <a:pPr algn="r">
                <a:defRPr/>
              </a:pPr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7391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7182434"/>
              </p:ext>
            </p:extLst>
          </p:nvPr>
        </p:nvGraphicFramePr>
        <p:xfrm>
          <a:off x="4499994" y="1548402"/>
          <a:ext cx="4392614" cy="2907697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tableStyleId>{5C22544A-7EE6-4342-B048-85BDC9FD1C3A}</a:tableStyleId>
              </a:tblPr>
              <a:tblGrid>
                <a:gridCol w="2539711"/>
                <a:gridCol w="1039067"/>
                <a:gridCol w="813836"/>
              </a:tblGrid>
              <a:tr h="638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 </a:t>
                      </a:r>
                      <a:r>
                        <a:rPr lang="ru-RU" sz="8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ключевых объектов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Физические показатели, ед. мощности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Период </a:t>
                      </a:r>
                    </a:p>
                    <a:p>
                      <a:pPr algn="ctr" fontAlgn="ctr"/>
                      <a:r>
                        <a:rPr lang="ru-RU" sz="800" b="1" u="none" strike="noStrike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стр-ва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</a:tr>
              <a:tr h="186432">
                <a:tc>
                  <a:txBody>
                    <a:bodyPr/>
                    <a:lstStyle/>
                    <a:p>
                      <a:pPr lvl="0" algn="l" fontAlgn="b"/>
                      <a:r>
                        <a:rPr lang="ru-RU" sz="8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E7F3F4"/>
                    </a:solidFill>
                  </a:tcPr>
                </a:tc>
              </a:tr>
              <a:tr h="260027">
                <a:tc>
                  <a:txBody>
                    <a:bodyPr/>
                    <a:lstStyle/>
                    <a:p>
                      <a:pPr marL="0" lvl="0" algn="l" defTabSz="914400" rtl="0" eaLnBrk="1" fontAlgn="ctr" latinLnBrk="0" hangingPunct="1"/>
                      <a:r>
                        <a:rPr lang="ru-RU" sz="8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Кусты с</a:t>
                      </a:r>
                      <a:r>
                        <a:rPr lang="ru-RU" sz="80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кважин, </a:t>
                      </a:r>
                      <a:r>
                        <a:rPr lang="ru-RU" sz="800" u="none" strike="noStrike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шт</a:t>
                      </a:r>
                      <a:endParaRPr lang="ru-RU" sz="800" u="none" strike="noStrike" kern="12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endParaRPr lang="ru-RU" sz="800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2016-2026гг.</a:t>
                      </a:r>
                      <a:endParaRPr lang="ru-RU" sz="8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ctr"/>
                </a:tc>
              </a:tr>
              <a:tr h="260027">
                <a:tc>
                  <a:txBody>
                    <a:bodyPr/>
                    <a:lstStyle/>
                    <a:p>
                      <a:pPr marL="0" lvl="0" algn="l" defTabSz="914400" rtl="0" eaLnBrk="1" fontAlgn="ctr" latinLnBrk="0" hangingPunct="1"/>
                      <a:r>
                        <a:rPr lang="ru-RU" sz="8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Автомобильные дороги, км</a:t>
                      </a:r>
                      <a:endParaRPr lang="ru-RU" sz="8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ctr"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</a:t>
                      </a:r>
                      <a:endParaRPr lang="ru-RU" sz="800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ctr"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2017-2022гг.</a:t>
                      </a:r>
                      <a:endParaRPr lang="ru-RU" sz="8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ctr">
                    <a:solidFill>
                      <a:srgbClr val="E7F3F4"/>
                    </a:solidFill>
                  </a:tcPr>
                </a:tc>
              </a:tr>
              <a:tr h="260027">
                <a:tc>
                  <a:txBody>
                    <a:bodyPr/>
                    <a:lstStyle/>
                    <a:p>
                      <a:pPr marL="0" lvl="0" algn="l" defTabSz="914400" rtl="0" eaLnBrk="1" fontAlgn="ctr" latinLnBrk="0" hangingPunct="1"/>
                      <a:r>
                        <a:rPr lang="ru-RU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ПС 35/6, шт.</a:t>
                      </a:r>
                      <a:endParaRPr lang="ru-RU" sz="8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endParaRPr lang="ru-RU" sz="8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2019-2022гг.</a:t>
                      </a:r>
                      <a:endParaRPr lang="ru-RU" sz="8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ctr"/>
                </a:tc>
              </a:tr>
              <a:tr h="260027">
                <a:tc>
                  <a:txBody>
                    <a:bodyPr/>
                    <a:lstStyle/>
                    <a:p>
                      <a:pPr marL="0" lvl="0" algn="l" defTabSz="914400" rtl="0" eaLnBrk="1" fontAlgn="ctr" latinLnBrk="0" hangingPunct="1"/>
                      <a:r>
                        <a:rPr lang="ru-RU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ВЛ 35 </a:t>
                      </a:r>
                      <a:r>
                        <a:rPr lang="ru-RU" sz="8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кВ</a:t>
                      </a:r>
                      <a:r>
                        <a:rPr lang="ru-RU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км.</a:t>
                      </a:r>
                      <a:endParaRPr lang="ru-RU" sz="8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ctr"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</a:t>
                      </a:r>
                      <a:endParaRPr lang="ru-RU" sz="8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ctr"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2019-2022гг.</a:t>
                      </a:r>
                      <a:endParaRPr lang="ru-RU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ctr">
                    <a:solidFill>
                      <a:srgbClr val="E7F3F4"/>
                    </a:solidFill>
                  </a:tcPr>
                </a:tc>
              </a:tr>
              <a:tr h="260027">
                <a:tc>
                  <a:txBody>
                    <a:bodyPr/>
                    <a:lstStyle/>
                    <a:p>
                      <a:pPr marL="0" lvl="0" algn="l" defTabSz="914400" rtl="0" eaLnBrk="1" fontAlgn="ctr" latinLnBrk="0" hangingPunct="1"/>
                      <a:r>
                        <a:rPr lang="ru-RU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Внутрипромысловые</a:t>
                      </a:r>
                      <a:r>
                        <a:rPr lang="ru-RU" sz="8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трубопроводы, км</a:t>
                      </a:r>
                      <a:endParaRPr lang="ru-RU" sz="8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23,5</a:t>
                      </a:r>
                      <a:endParaRPr lang="ru-RU" sz="8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2017-2023гг.</a:t>
                      </a:r>
                      <a:endParaRPr lang="ru-RU" sz="8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ctr"/>
                </a:tc>
              </a:tr>
              <a:tr h="260985">
                <a:tc>
                  <a:txBody>
                    <a:bodyPr/>
                    <a:lstStyle/>
                    <a:p>
                      <a:pPr marL="0" lvl="0" algn="l" defTabSz="914400" rtl="0" eaLnBrk="1" fontAlgn="ctr" latinLnBrk="0" hangingPunct="1"/>
                      <a:r>
                        <a:rPr lang="ru-RU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Нефтепровод внешнего транспорта, км</a:t>
                      </a:r>
                      <a:endParaRPr lang="ru-RU" sz="8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2019-2022гг.</a:t>
                      </a:r>
                      <a:endParaRPr lang="ru-RU" sz="8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260985">
                <a:tc>
                  <a:txBody>
                    <a:bodyPr/>
                    <a:lstStyle/>
                    <a:p>
                      <a:pPr lvl="0" algn="l" fontAlgn="b"/>
                      <a:r>
                        <a:rPr lang="ru-RU" sz="800" u="none" strike="noStrike" dirty="0">
                          <a:effectLst/>
                          <a:latin typeface="+mj-lt"/>
                        </a:rPr>
                        <a:t> </a:t>
                      </a:r>
                      <a:r>
                        <a:rPr lang="ru-RU" sz="800" u="none" strike="noStrike" dirty="0" smtClean="0">
                          <a:effectLst/>
                          <a:latin typeface="+mj-lt"/>
                        </a:rPr>
                        <a:t>ВЛ 110 кВ, км.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2019-2021гг.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260985">
                <a:tc>
                  <a:txBody>
                    <a:bodyPr/>
                    <a:lstStyle/>
                    <a:p>
                      <a:pPr lvl="0" algn="l" fontAlgn="b"/>
                      <a:r>
                        <a:rPr lang="ru-RU" sz="800" u="none" strike="noStrike" dirty="0">
                          <a:effectLst/>
                          <a:latin typeface="+mj-lt"/>
                        </a:rPr>
                        <a:t> </a:t>
                      </a:r>
                      <a:r>
                        <a:rPr lang="ru-RU" sz="800" u="none" strike="noStrike" dirty="0" smtClean="0">
                          <a:effectLst/>
                          <a:latin typeface="+mj-lt"/>
                        </a:rPr>
                        <a:t>ПС 110/35/10 кВ, шт.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+mj-lt"/>
                        </a:rPr>
                        <a:t> </a:t>
                      </a:r>
                      <a:r>
                        <a:rPr lang="ru-RU" sz="800" u="none" strike="noStrike" dirty="0" smtClean="0">
                          <a:effectLst/>
                          <a:latin typeface="+mj-lt"/>
                        </a:rPr>
                        <a:t>2019-2021гг.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pSp>
        <p:nvGrpSpPr>
          <p:cNvPr id="36867" name="Группа 12"/>
          <p:cNvGrpSpPr>
            <a:grpSpLocks/>
          </p:cNvGrpSpPr>
          <p:nvPr/>
        </p:nvGrpSpPr>
        <p:grpSpPr bwMode="auto">
          <a:xfrm>
            <a:off x="200025" y="1052514"/>
            <a:ext cx="4156075" cy="5689600"/>
            <a:chOff x="66675" y="1004888"/>
            <a:chExt cx="4475163" cy="5737225"/>
          </a:xfrm>
        </p:grpSpPr>
        <p:grpSp>
          <p:nvGrpSpPr>
            <p:cNvPr id="36874" name="Группа 1"/>
            <p:cNvGrpSpPr>
              <a:grpSpLocks/>
            </p:cNvGrpSpPr>
            <p:nvPr/>
          </p:nvGrpSpPr>
          <p:grpSpPr bwMode="auto">
            <a:xfrm>
              <a:off x="66675" y="1004888"/>
              <a:ext cx="4475163" cy="5737225"/>
              <a:chOff x="66675" y="1004888"/>
              <a:chExt cx="4475163" cy="5737225"/>
            </a:xfrm>
          </p:grpSpPr>
          <p:pic>
            <p:nvPicPr>
              <p:cNvPr id="36876" name="Picture 54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375" t="12500" r="32462" b="9250"/>
              <a:stretch>
                <a:fillRect/>
              </a:stretch>
            </p:blipFill>
            <p:spPr bwMode="auto">
              <a:xfrm>
                <a:off x="66675" y="1004888"/>
                <a:ext cx="4475163" cy="5737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877" name="Прямоугольник 2"/>
              <p:cNvSpPr>
                <a:spLocks noChangeArrowheads="1"/>
              </p:cNvSpPr>
              <p:nvPr/>
            </p:nvSpPr>
            <p:spPr bwMode="auto">
              <a:xfrm>
                <a:off x="1547813" y="3284538"/>
                <a:ext cx="468312" cy="180975"/>
              </a:xfrm>
              <a:prstGeom prst="rect">
                <a:avLst/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7718" tIns="48860" rIns="97718" bIns="48860" anchor="ctr"/>
              <a:lstStyle>
                <a:lvl1pPr eaLnBrk="0" hangingPunct="0">
                  <a:defRPr sz="8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8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8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8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8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ru-RU" altLang="ru-RU" sz="1200">
                    <a:solidFill>
                      <a:srgbClr val="000000"/>
                    </a:solidFill>
                  </a:rPr>
                  <a:t>К-1</a:t>
                </a:r>
              </a:p>
            </p:txBody>
          </p:sp>
          <p:sp>
            <p:nvSpPr>
              <p:cNvPr id="36878" name="Прямоугольник 372"/>
              <p:cNvSpPr>
                <a:spLocks noChangeArrowheads="1"/>
              </p:cNvSpPr>
              <p:nvPr/>
            </p:nvSpPr>
            <p:spPr bwMode="auto">
              <a:xfrm>
                <a:off x="1417638" y="4076700"/>
                <a:ext cx="468312" cy="180975"/>
              </a:xfrm>
              <a:prstGeom prst="rect">
                <a:avLst/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7718" tIns="48860" rIns="97718" bIns="48860" anchor="ctr"/>
              <a:lstStyle>
                <a:lvl1pPr eaLnBrk="0" hangingPunct="0">
                  <a:defRPr sz="8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8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8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8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8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ru-RU" altLang="ru-RU" sz="1200">
                    <a:solidFill>
                      <a:srgbClr val="000000"/>
                    </a:solidFill>
                  </a:rPr>
                  <a:t>К-2</a:t>
                </a:r>
              </a:p>
            </p:txBody>
          </p:sp>
          <p:sp>
            <p:nvSpPr>
              <p:cNvPr id="36879" name="Прямоугольник 373"/>
              <p:cNvSpPr>
                <a:spLocks noChangeArrowheads="1"/>
              </p:cNvSpPr>
              <p:nvPr/>
            </p:nvSpPr>
            <p:spPr bwMode="auto">
              <a:xfrm>
                <a:off x="1184275" y="5445125"/>
                <a:ext cx="468313" cy="179388"/>
              </a:xfrm>
              <a:prstGeom prst="rect">
                <a:avLst/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7718" tIns="48860" rIns="97718" bIns="48860" anchor="ctr"/>
              <a:lstStyle>
                <a:lvl1pPr eaLnBrk="0" hangingPunct="0">
                  <a:defRPr sz="8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8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8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8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8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ru-RU" altLang="ru-RU" sz="1200">
                    <a:solidFill>
                      <a:srgbClr val="000000"/>
                    </a:solidFill>
                  </a:rPr>
                  <a:t>К-3</a:t>
                </a:r>
              </a:p>
            </p:txBody>
          </p:sp>
          <p:sp>
            <p:nvSpPr>
              <p:cNvPr id="36880" name="Прямоугольник 374"/>
              <p:cNvSpPr>
                <a:spLocks noChangeArrowheads="1"/>
              </p:cNvSpPr>
              <p:nvPr/>
            </p:nvSpPr>
            <p:spPr bwMode="auto">
              <a:xfrm>
                <a:off x="715963" y="6475413"/>
                <a:ext cx="468312" cy="179387"/>
              </a:xfrm>
              <a:prstGeom prst="rect">
                <a:avLst/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7718" tIns="48860" rIns="97718" bIns="48860" anchor="ctr"/>
              <a:lstStyle>
                <a:lvl1pPr eaLnBrk="0" hangingPunct="0">
                  <a:defRPr sz="8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8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8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8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8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ru-RU" altLang="ru-RU" sz="1200">
                    <a:solidFill>
                      <a:srgbClr val="000000"/>
                    </a:solidFill>
                  </a:rPr>
                  <a:t>К-4</a:t>
                </a:r>
              </a:p>
            </p:txBody>
          </p:sp>
        </p:grpSp>
        <p:pic>
          <p:nvPicPr>
            <p:cNvPr id="36875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928" y="3284984"/>
              <a:ext cx="552450" cy="40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6869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351" y="6429375"/>
            <a:ext cx="1042988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Прямоугольник 15"/>
          <p:cNvSpPr>
            <a:spLocks noChangeArrowheads="1"/>
          </p:cNvSpPr>
          <p:nvPr/>
        </p:nvSpPr>
        <p:spPr bwMode="auto">
          <a:xfrm>
            <a:off x="4440239" y="981075"/>
            <a:ext cx="457200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63"/>
              </a:spcBef>
            </a:pPr>
            <a:r>
              <a:rPr lang="ru-RU" altLang="ru-RU" sz="1200" b="1">
                <a:solidFill>
                  <a:srgbClr val="000000"/>
                </a:solidFill>
              </a:rPr>
              <a:t>Концепция обустройства Лодочного месторождения предусматривает строительство следующих основных объектов:</a:t>
            </a: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" y="1"/>
            <a:ext cx="9135207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 marL="361950" eaLnBrk="0" hangingPunct="0">
              <a:spcBef>
                <a:spcPct val="20000"/>
              </a:spcBef>
              <a:buBlip>
                <a:blip r:embed="rId6"/>
              </a:buBlip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ts val="1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latin typeface="+mj-lt"/>
                <a:ea typeface="+mj-ea"/>
                <a:cs typeface="Arial" pitchFamily="34" charset="0"/>
              </a:rPr>
              <a:t>Объекты обустройства Лодочного месторождения</a:t>
            </a:r>
            <a:endParaRPr lang="ru-RU" altLang="ru-RU" sz="1800" b="1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16" name="Номер слайда 3"/>
          <p:cNvSpPr txBox="1">
            <a:spLocks/>
          </p:cNvSpPr>
          <p:nvPr/>
        </p:nvSpPr>
        <p:spPr bwMode="auto">
          <a:xfrm>
            <a:off x="7010400" y="6581039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FE27D3EF-C9AD-4347-9914-7E1DECDFBEAC}" type="slidenum">
              <a:rPr lang="ru-RU" smtClean="0"/>
              <a:pPr algn="r">
                <a:defRPr/>
              </a:pPr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922646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2066" y="1"/>
            <a:ext cx="9135207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 marL="361950" eaLnBrk="0" hangingPunct="0">
              <a:spcBef>
                <a:spcPct val="20000"/>
              </a:spcBef>
              <a:buBlip>
                <a:blip r:embed="rId3"/>
              </a:buBlip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ts val="1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latin typeface="+mj-lt"/>
                <a:ea typeface="+mj-ea"/>
                <a:cs typeface="Arial" pitchFamily="34" charset="0"/>
              </a:rPr>
              <a:t>Текущая реализация Лодочного проекта</a:t>
            </a:r>
            <a:endParaRPr lang="ru-RU" altLang="ru-RU" sz="1800" b="1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6" name="Номер слайда 3"/>
          <p:cNvSpPr txBox="1">
            <a:spLocks/>
          </p:cNvSpPr>
          <p:nvPr/>
        </p:nvSpPr>
        <p:spPr bwMode="auto">
          <a:xfrm>
            <a:off x="7010400" y="6581039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FE27D3EF-C9AD-4347-9914-7E1DECDFBEAC}" type="slidenum">
              <a:rPr lang="ru-RU" smtClean="0"/>
              <a:pPr algn="r">
                <a:defRPr/>
              </a:pPr>
              <a:t>13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1013975"/>
            <a:ext cx="8784976" cy="5563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eaLnBrk="1" hangingPunct="1">
              <a:buFontTx/>
              <a:buChar char="-"/>
              <a:defRPr/>
            </a:pPr>
            <a:r>
              <a:rPr lang="ru-RU" altLang="ru-RU" sz="1400" dirty="0" smtClean="0">
                <a:latin typeface="+mn-lt"/>
              </a:rPr>
              <a:t>В </a:t>
            </a:r>
            <a:r>
              <a:rPr lang="ru-RU" altLang="ru-RU" sz="1400" dirty="0">
                <a:latin typeface="+mn-lt"/>
              </a:rPr>
              <a:t>апреле 2014 в ФБУ "ГКЗ" проведено заседание экспертной комиссии по рассмотрению материалов оперативного изменения запасов Лодочного месторождения. По результатам переоценки запасы промышленной категории С1 увеличились: нефти на 1,076 </a:t>
            </a:r>
            <a:r>
              <a:rPr lang="ru-RU" altLang="ru-RU" sz="1400" dirty="0" err="1">
                <a:latin typeface="+mn-lt"/>
              </a:rPr>
              <a:t>млн.т</a:t>
            </a:r>
            <a:r>
              <a:rPr lang="ru-RU" altLang="ru-RU" sz="1400" dirty="0">
                <a:latin typeface="+mn-lt"/>
              </a:rPr>
              <a:t>, конденсата на 0,988 </a:t>
            </a:r>
            <a:r>
              <a:rPr lang="ru-RU" altLang="ru-RU" sz="1400" dirty="0" err="1">
                <a:latin typeface="+mn-lt"/>
              </a:rPr>
              <a:t>млн.т</a:t>
            </a:r>
            <a:r>
              <a:rPr lang="ru-RU" altLang="ru-RU" sz="1400" dirty="0">
                <a:latin typeface="+mn-lt"/>
              </a:rPr>
              <a:t>, газа суммарного на 12,572 млрд.м3. Извлекаемые запасы Лодочного месторождения по категориям С1+С2 по состоянию на 01.01.2015г. составляют: 56,967 </a:t>
            </a:r>
            <a:r>
              <a:rPr lang="ru-RU" altLang="ru-RU" sz="1400" dirty="0" err="1">
                <a:latin typeface="+mn-lt"/>
              </a:rPr>
              <a:t>млн.т</a:t>
            </a:r>
            <a:r>
              <a:rPr lang="ru-RU" altLang="ru-RU" sz="1400" dirty="0">
                <a:latin typeface="+mn-lt"/>
              </a:rPr>
              <a:t> нефти, 3,526 </a:t>
            </a:r>
            <a:r>
              <a:rPr lang="ru-RU" altLang="ru-RU" sz="1400" dirty="0" err="1">
                <a:latin typeface="+mn-lt"/>
              </a:rPr>
              <a:t>млн.т</a:t>
            </a:r>
            <a:r>
              <a:rPr lang="ru-RU" altLang="ru-RU" sz="1400" dirty="0">
                <a:latin typeface="+mn-lt"/>
              </a:rPr>
              <a:t> конденсата, 89,714 млрд.м3 конденсата</a:t>
            </a:r>
            <a:r>
              <a:rPr lang="ru-RU" altLang="ru-RU" sz="1400" dirty="0" smtClean="0">
                <a:latin typeface="+mn-lt"/>
              </a:rPr>
              <a:t>.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altLang="ru-RU" sz="1400" b="1" dirty="0" smtClean="0">
                <a:latin typeface="+mn-lt"/>
              </a:rPr>
              <a:t>Строительство </a:t>
            </a:r>
            <a:r>
              <a:rPr lang="ru-RU" altLang="ru-RU" sz="1400" b="1" dirty="0">
                <a:latin typeface="+mn-lt"/>
              </a:rPr>
              <a:t>скважин. </a:t>
            </a:r>
            <a:r>
              <a:rPr lang="ru-RU" altLang="ru-RU" sz="1400" dirty="0">
                <a:latin typeface="+mn-lt"/>
              </a:rPr>
              <a:t>Завершены бурением разведочные скважины Лд-7 (3004м), Лд-8  (3000м), переведены в испытание: Лд-7 испытано 5 объектов  (всего 11 объектов), Лд-8 испытано 3 объекта (всего 14 объектов</a:t>
            </a:r>
            <a:r>
              <a:rPr lang="ru-RU" altLang="ru-RU" sz="1400" dirty="0" smtClean="0">
                <a:latin typeface="+mn-lt"/>
              </a:rPr>
              <a:t>).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altLang="ru-RU" sz="1400" b="1" dirty="0" smtClean="0">
                <a:latin typeface="+mn-lt"/>
              </a:rPr>
              <a:t>Сейсморазведка</a:t>
            </a:r>
            <a:r>
              <a:rPr lang="ru-RU" altLang="ru-RU" sz="1400" dirty="0">
                <a:latin typeface="+mn-lt"/>
              </a:rPr>
              <a:t>. Произведена мобилизация </a:t>
            </a:r>
            <a:r>
              <a:rPr lang="ru-RU" altLang="ru-RU" sz="1400" dirty="0" err="1">
                <a:latin typeface="+mn-lt"/>
              </a:rPr>
              <a:t>сейсмопартий</a:t>
            </a:r>
            <a:r>
              <a:rPr lang="ru-RU" altLang="ru-RU" sz="1400" dirty="0">
                <a:latin typeface="+mn-lt"/>
              </a:rPr>
              <a:t> на месторождение</a:t>
            </a:r>
            <a:r>
              <a:rPr lang="ru-RU" altLang="ru-RU" sz="1400" dirty="0" smtClean="0">
                <a:latin typeface="+mn-lt"/>
              </a:rPr>
              <a:t>.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altLang="ru-RU" sz="1400" b="1" dirty="0" smtClean="0">
                <a:latin typeface="+mn-lt"/>
              </a:rPr>
              <a:t>Разработка </a:t>
            </a:r>
            <a:r>
              <a:rPr lang="ru-RU" altLang="ru-RU" sz="1400" b="1" dirty="0">
                <a:latin typeface="+mn-lt"/>
              </a:rPr>
              <a:t>месторождения</a:t>
            </a:r>
            <a:r>
              <a:rPr lang="ru-RU" altLang="ru-RU" sz="1400" dirty="0">
                <a:latin typeface="+mn-lt"/>
              </a:rPr>
              <a:t>. Завершено рассмотрение "Проекта пробной эксплуатации Лодочного м/р" в ЦКР "</a:t>
            </a:r>
            <a:r>
              <a:rPr lang="ru-RU" altLang="ru-RU" sz="1400" dirty="0" err="1">
                <a:latin typeface="+mn-lt"/>
              </a:rPr>
              <a:t>Роснедра</a:t>
            </a:r>
            <a:r>
              <a:rPr lang="ru-RU" altLang="ru-RU" sz="1400" dirty="0">
                <a:latin typeface="+mn-lt"/>
              </a:rPr>
              <a:t>", получено положительное заключение</a:t>
            </a:r>
            <a:r>
              <a:rPr lang="ru-RU" altLang="ru-RU" sz="1400" dirty="0" smtClean="0">
                <a:latin typeface="+mn-lt"/>
              </a:rPr>
              <a:t>.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altLang="ru-RU" sz="1400" b="1" dirty="0" smtClean="0">
                <a:latin typeface="+mn-lt"/>
              </a:rPr>
              <a:t>Проектно-изыскательские </a:t>
            </a:r>
            <a:r>
              <a:rPr lang="ru-RU" altLang="ru-RU" sz="1400" b="1" dirty="0">
                <a:latin typeface="+mn-lt"/>
              </a:rPr>
              <a:t>работы. </a:t>
            </a:r>
            <a:r>
              <a:rPr lang="ru-RU" altLang="ru-RU" sz="1400" dirty="0">
                <a:latin typeface="+mn-lt"/>
              </a:rPr>
              <a:t>Заключены 3 договора на ПИР с ООО «РН-</a:t>
            </a:r>
            <a:r>
              <a:rPr lang="ru-RU" altLang="ru-RU" sz="1400" dirty="0" err="1">
                <a:latin typeface="+mn-lt"/>
              </a:rPr>
              <a:t>КрасноярскНИПИнефть</a:t>
            </a:r>
            <a:r>
              <a:rPr lang="ru-RU" altLang="ru-RU" sz="1400" dirty="0">
                <a:latin typeface="+mn-lt"/>
              </a:rPr>
              <a:t>»: "Основные проектные решения", "Кустовая площадка №1 и линейные сооружения. Опытно-промышленная эксплуатация", "Карьеры строительного грунта V=1,1 млн. м3". В рамках выполнения основных проектных решений (ОПР) принят этап №1 и частично этап №2 (работы приостановлены в связи с недостаточной </a:t>
            </a:r>
            <a:r>
              <a:rPr lang="ru-RU" altLang="ru-RU" sz="1400" dirty="0" smtClean="0">
                <a:latin typeface="+mn-lt"/>
              </a:rPr>
              <a:t>геологической </a:t>
            </a:r>
            <a:r>
              <a:rPr lang="ru-RU" altLang="ru-RU" sz="1400" dirty="0">
                <a:latin typeface="+mn-lt"/>
              </a:rPr>
              <a:t>изученностью и высоким риском бросового проектирования). Проектная документация по объектам ОПЭ передана на ГГЭ. Проведены поисково-оценочные и геологические работы по изысканиям карьеров, обнаружено 3 объекта потенциалом </a:t>
            </a:r>
            <a:r>
              <a:rPr lang="ru-RU" altLang="ru-RU" sz="1400" dirty="0" err="1">
                <a:latin typeface="+mn-lt"/>
              </a:rPr>
              <a:t>Vсумм</a:t>
            </a:r>
            <a:r>
              <a:rPr lang="ru-RU" altLang="ru-RU" sz="1400" dirty="0">
                <a:latin typeface="+mn-lt"/>
              </a:rPr>
              <a:t> = 1,5 млн. м3, выполнен отчет</a:t>
            </a:r>
            <a:r>
              <a:rPr lang="ru-RU" altLang="ru-RU" sz="1400" dirty="0" smtClean="0">
                <a:latin typeface="+mn-lt"/>
              </a:rPr>
              <a:t>.</a:t>
            </a:r>
          </a:p>
          <a:p>
            <a:pPr marL="171450" indent="-171450" eaLnBrk="1" hangingPunct="1">
              <a:buFontTx/>
              <a:buChar char="-"/>
              <a:defRPr/>
            </a:pPr>
            <a:r>
              <a:rPr lang="ru-RU" altLang="ru-RU" sz="1400" b="1" dirty="0" smtClean="0">
                <a:latin typeface="+mn-lt"/>
              </a:rPr>
              <a:t>Землеустроительные </a:t>
            </a:r>
            <a:r>
              <a:rPr lang="ru-RU" altLang="ru-RU" sz="1400" b="1" dirty="0">
                <a:latin typeface="+mn-lt"/>
              </a:rPr>
              <a:t>и маркшейдерские работы</a:t>
            </a:r>
            <a:r>
              <a:rPr lang="ru-RU" altLang="ru-RU" sz="1400" dirty="0">
                <a:latin typeface="+mn-lt"/>
              </a:rPr>
              <a:t>. Выполнена съемка и последующее детальное размещение кустовых площадок №№ 1, 2. Оформлены земельные отношения на строительство скважин Лд-7, Лд-8. Завершена процедура оформления правоустанавливающих документов на земельные участки под объекты </a:t>
            </a:r>
            <a:r>
              <a:rPr lang="ru-RU" altLang="ru-RU" sz="1400" dirty="0" smtClean="0">
                <a:latin typeface="+mn-lt"/>
              </a:rPr>
              <a:t>ОПЭ.</a:t>
            </a:r>
            <a:r>
              <a:rPr lang="ru-RU" altLang="ru-RU" sz="1400" dirty="0">
                <a:solidFill>
                  <a:srgbClr val="00B0F0"/>
                </a:solidFill>
                <a:latin typeface="+mn-lt"/>
              </a:rPr>
              <a:t/>
            </a:r>
            <a:br>
              <a:rPr lang="ru-RU" altLang="ru-RU" sz="1400" dirty="0">
                <a:solidFill>
                  <a:srgbClr val="00B0F0"/>
                </a:solidFill>
                <a:latin typeface="+mn-lt"/>
              </a:rPr>
            </a:br>
            <a:r>
              <a:rPr lang="ru-RU" altLang="ru-RU" sz="1400" dirty="0">
                <a:latin typeface="+mn-lt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41945909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ChangeArrowheads="1"/>
          </p:cNvSpPr>
          <p:nvPr/>
        </p:nvSpPr>
        <p:spPr bwMode="auto">
          <a:xfrm>
            <a:off x="450850" y="6237288"/>
            <a:ext cx="8308975" cy="71437"/>
          </a:xfrm>
          <a:prstGeom prst="rect">
            <a:avLst/>
          </a:prstGeom>
          <a:solidFill>
            <a:srgbClr val="FED208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718" tIns="48860" rIns="97718" bIns="4886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/>
          </a:p>
        </p:txBody>
      </p:sp>
      <p:sp>
        <p:nvSpPr>
          <p:cNvPr id="3078" name="Заголовок 1"/>
          <p:cNvSpPr txBox="1">
            <a:spLocks/>
          </p:cNvSpPr>
          <p:nvPr/>
        </p:nvSpPr>
        <p:spPr bwMode="auto">
          <a:xfrm>
            <a:off x="314325" y="1752600"/>
            <a:ext cx="84455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endParaRPr lang="ru-RU" altLang="ru-RU" sz="1600" b="1" dirty="0" smtClean="0">
              <a:solidFill>
                <a:srgbClr val="000000"/>
              </a:solidFill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600" b="1" dirty="0">
                <a:solidFill>
                  <a:srgbClr val="000000"/>
                </a:solidFill>
              </a:rPr>
              <a:t>Потребность в закупке МТР и оборудования </a:t>
            </a:r>
            <a:r>
              <a:rPr lang="ru-RU" altLang="ru-RU" sz="1600" b="1" dirty="0" smtClean="0">
                <a:solidFill>
                  <a:srgbClr val="000000"/>
                </a:solidFill>
              </a:rPr>
              <a:t>для нужд ЗАО «Ванкорнефть»</a:t>
            </a:r>
            <a:endParaRPr lang="ru-RU" altLang="ru-RU" sz="1600" b="1" dirty="0">
              <a:solidFill>
                <a:srgbClr val="00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600" b="1" dirty="0">
              <a:solidFill>
                <a:srgbClr val="3D464A"/>
              </a:solidFill>
              <a:latin typeface="EuropeCondensedC"/>
              <a:ea typeface="EuropeCondensedC"/>
              <a:cs typeface="EuropeCondensedC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600" b="1" dirty="0">
              <a:solidFill>
                <a:srgbClr val="3D464A"/>
              </a:solidFill>
              <a:latin typeface="EuropeCondensedC"/>
              <a:ea typeface="EuropeCondensedC"/>
              <a:cs typeface="EuropeCondensedC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3D464A"/>
                </a:solidFill>
                <a:latin typeface="EuropeCondensedC"/>
                <a:ea typeface="EuropeCondensedC"/>
                <a:cs typeface="EuropeCondensedC"/>
              </a:rPr>
              <a:t>Доклад </a:t>
            </a:r>
            <a:r>
              <a:rPr lang="ru-RU" altLang="ru-RU" sz="1600" dirty="0" smtClean="0">
                <a:solidFill>
                  <a:srgbClr val="3D464A"/>
                </a:solidFill>
                <a:latin typeface="EuropeCondensedC"/>
                <a:ea typeface="EuropeCondensedC"/>
                <a:cs typeface="EuropeCondensedC"/>
              </a:rPr>
              <a:t>заместителя генерального директора по материально-техническому обеспечению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rgbClr val="3D464A"/>
                </a:solidFill>
                <a:latin typeface="EuropeCondensedC"/>
                <a:ea typeface="EuropeCondensedC"/>
                <a:cs typeface="EuropeCondensedC"/>
              </a:rPr>
              <a:t>ЗАО «Ванкорнефть» В.А. Фирсова</a:t>
            </a:r>
            <a:endParaRPr lang="ru-RU" altLang="ru-RU" sz="1600" dirty="0">
              <a:solidFill>
                <a:srgbClr val="3D464A"/>
              </a:solidFill>
              <a:latin typeface="EuropeCondensedC"/>
              <a:ea typeface="EuropeCondensedC"/>
              <a:cs typeface="EuropeCondensedC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/>
            </a:pPr>
            <a:fld id="{78233BB9-4A9C-4E3D-B6F9-C157D99263FF}" type="slidenum">
              <a:rPr lang="ru-RU" sz="1200" smtClean="0"/>
              <a:pPr algn="r">
                <a:defRPr/>
              </a:pPr>
              <a:t>14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5238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061081" y="98425"/>
            <a:ext cx="625719" cy="266869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  <p:txBody>
          <a:bodyPr lIns="108000" tIns="46800" rIns="93600" bIns="4680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altLang="ru-RU" sz="800" smtClean="0">
                <a:solidFill>
                  <a:schemeClr val="bg1"/>
                </a:solidFill>
              </a:rPr>
              <a:t>ЗГД по МТО  </a:t>
            </a:r>
          </a:p>
        </p:txBody>
      </p:sp>
      <p:sp>
        <p:nvSpPr>
          <p:cNvPr id="23555" name="Text Box 78"/>
          <p:cNvSpPr txBox="1">
            <a:spLocks noChangeArrowheads="1"/>
          </p:cNvSpPr>
          <p:nvPr/>
        </p:nvSpPr>
        <p:spPr bwMode="auto">
          <a:xfrm>
            <a:off x="832339" y="452438"/>
            <a:ext cx="7927731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7718" tIns="48860" rIns="97718" bIns="48860" anchor="ctr"/>
          <a:lstStyle/>
          <a:p>
            <a:pPr algn="r">
              <a:lnSpc>
                <a:spcPct val="70000"/>
              </a:lnSpc>
            </a:pPr>
            <a:r>
              <a:rPr lang="ru-RU" altLang="ru-RU" sz="1400" b="1" dirty="0" smtClean="0"/>
              <a:t>Сотрудничество ЗАО «Ванкорнефть» с поставщиками МТР и оборудования Красноярского края</a:t>
            </a:r>
            <a:endParaRPr lang="ru-RU" altLang="ru-RU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68336" y="3699036"/>
            <a:ext cx="872424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 smtClean="0"/>
              <a:t>Основной объем потребности ЗАО «Ванкорнефть» составляют материалы: запорно-регулирующая арматура, трубная продукция , фасонные изделия, кабельно-проводниковая продукция , производство которых широко не представлена на территории Красноярского края.</a:t>
            </a:r>
          </a:p>
          <a:p>
            <a:pPr algn="just"/>
            <a:r>
              <a:rPr lang="ru-RU" sz="1000" dirty="0" smtClean="0">
                <a:cs typeface="Times New Roman" pitchFamily="18" charset="0"/>
              </a:rPr>
              <a:t>В список дополнительной рассылки информации о проводимых закупочных мероприятиях регулярно включаются поставщики:</a:t>
            </a:r>
          </a:p>
          <a:p>
            <a:pPr>
              <a:buFont typeface="Wingdings" pitchFamily="2" charset="2"/>
              <a:buChar char="ü"/>
            </a:pPr>
            <a:r>
              <a:rPr lang="ru-RU" sz="1000" dirty="0" smtClean="0">
                <a:cs typeface="Times New Roman" pitchFamily="18" charset="0"/>
              </a:rPr>
              <a:t>ОАО «КЖБМК» г.Красноярск;</a:t>
            </a:r>
          </a:p>
          <a:p>
            <a:pPr>
              <a:buFont typeface="Wingdings" pitchFamily="2" charset="2"/>
              <a:buChar char="ü"/>
            </a:pPr>
            <a:r>
              <a:rPr lang="ru-RU" sz="1000" dirty="0" smtClean="0">
                <a:cs typeface="Times New Roman" pitchFamily="18" charset="0"/>
              </a:rPr>
              <a:t>ООО «</a:t>
            </a:r>
            <a:r>
              <a:rPr lang="ru-RU" sz="1000" dirty="0" err="1" smtClean="0">
                <a:cs typeface="Times New Roman" pitchFamily="18" charset="0"/>
              </a:rPr>
              <a:t>Русич</a:t>
            </a:r>
            <a:r>
              <a:rPr lang="ru-RU" sz="1000" dirty="0" smtClean="0">
                <a:cs typeface="Times New Roman" pitchFamily="18" charset="0"/>
              </a:rPr>
              <a:t>» г. Красноярск;</a:t>
            </a:r>
          </a:p>
          <a:p>
            <a:pPr>
              <a:buFont typeface="Wingdings" pitchFamily="2" charset="2"/>
              <a:buChar char="ü"/>
            </a:pPr>
            <a:r>
              <a:rPr lang="ru-RU" sz="1000" dirty="0" smtClean="0">
                <a:cs typeface="Times New Roman" pitchFamily="18" charset="0"/>
              </a:rPr>
              <a:t>ООО «ТД ГЩЗ» Красноярский край;</a:t>
            </a:r>
          </a:p>
          <a:p>
            <a:pPr>
              <a:buFont typeface="Wingdings" pitchFamily="2" charset="2"/>
              <a:buChar char="ü"/>
            </a:pPr>
            <a:r>
              <a:rPr lang="ru-RU" sz="1000" dirty="0" smtClean="0">
                <a:cs typeface="Times New Roman" pitchFamily="18" charset="0"/>
              </a:rPr>
              <a:t>ООО «</a:t>
            </a:r>
            <a:r>
              <a:rPr lang="ru-RU" sz="1000" dirty="0" err="1" smtClean="0">
                <a:cs typeface="Times New Roman" pitchFamily="18" charset="0"/>
              </a:rPr>
              <a:t>Сибсульфур</a:t>
            </a:r>
            <a:r>
              <a:rPr lang="ru-RU" sz="1000" dirty="0" smtClean="0">
                <a:cs typeface="Times New Roman" pitchFamily="18" charset="0"/>
              </a:rPr>
              <a:t>» Красноярский край; </a:t>
            </a:r>
          </a:p>
          <a:p>
            <a:pPr>
              <a:buFont typeface="Wingdings" pitchFamily="2" charset="2"/>
              <a:buChar char="ü"/>
            </a:pPr>
            <a:r>
              <a:rPr lang="ru-RU" sz="1000" dirty="0" smtClean="0">
                <a:cs typeface="Times New Roman" pitchFamily="18" charset="0"/>
              </a:rPr>
              <a:t>ООО «</a:t>
            </a:r>
            <a:r>
              <a:rPr lang="ru-RU" sz="1000" dirty="0" err="1" smtClean="0">
                <a:cs typeface="Times New Roman" pitchFamily="18" charset="0"/>
              </a:rPr>
              <a:t>Запсибцемент</a:t>
            </a:r>
            <a:r>
              <a:rPr lang="ru-RU" sz="1000" dirty="0" smtClean="0">
                <a:cs typeface="Times New Roman" pitchFamily="18" charset="0"/>
              </a:rPr>
              <a:t>» (в структуре холдинга завод ООО «Красноярский цемент»);</a:t>
            </a:r>
          </a:p>
          <a:p>
            <a:pPr>
              <a:buFont typeface="Wingdings" pitchFamily="2" charset="2"/>
              <a:buChar char="ü"/>
            </a:pPr>
            <a:r>
              <a:rPr lang="ru-RU" sz="1000" dirty="0" smtClean="0">
                <a:cs typeface="Times New Roman" pitchFamily="18" charset="0"/>
              </a:rPr>
              <a:t>ЗАО «ОКБ Зенит»;</a:t>
            </a:r>
          </a:p>
          <a:p>
            <a:pPr>
              <a:buFont typeface="Wingdings" pitchFamily="2" charset="2"/>
              <a:buChar char="ü"/>
            </a:pPr>
            <a:r>
              <a:rPr lang="ru-RU" sz="1000" dirty="0" smtClean="0">
                <a:cs typeface="Times New Roman" pitchFamily="18" charset="0"/>
              </a:rPr>
              <a:t>ООО «Механика»;</a:t>
            </a:r>
          </a:p>
          <a:p>
            <a:pPr>
              <a:buFont typeface="Wingdings" pitchFamily="2" charset="2"/>
              <a:buChar char="ü"/>
            </a:pPr>
            <a:r>
              <a:rPr lang="ru-RU" sz="1000" dirty="0" smtClean="0">
                <a:cs typeface="Times New Roman" pitchFamily="18" charset="0"/>
              </a:rPr>
              <a:t>ООО «</a:t>
            </a:r>
            <a:r>
              <a:rPr lang="ru-RU" sz="1000" dirty="0" err="1" smtClean="0">
                <a:cs typeface="Times New Roman" pitchFamily="18" charset="0"/>
              </a:rPr>
              <a:t>Промоборудование</a:t>
            </a:r>
            <a:r>
              <a:rPr lang="ru-RU" sz="1000" dirty="0" smtClean="0">
                <a:cs typeface="Times New Roman" pitchFamily="18" charset="0"/>
              </a:rPr>
              <a:t>».</a:t>
            </a:r>
          </a:p>
          <a:p>
            <a:endParaRPr lang="ru-RU" sz="1000" dirty="0" smtClean="0">
              <a:cs typeface="Times New Roman" pitchFamily="18" charset="0"/>
            </a:endParaRPr>
          </a:p>
          <a:p>
            <a:pPr algn="just"/>
            <a:r>
              <a:rPr lang="ru-RU" sz="1000" i="1" dirty="0" smtClean="0"/>
              <a:t>На основании выписки из протокола № 15 заседания Совета директоров ОАО «НК «Роснефть» от 08.11.2013, с 01.01.2014 объекты строительства ООО «</a:t>
            </a:r>
            <a:r>
              <a:rPr lang="ru-RU" sz="1000" i="1" dirty="0" err="1" smtClean="0"/>
              <a:t>Тагульское</a:t>
            </a:r>
            <a:r>
              <a:rPr lang="ru-RU" sz="1000" i="1" dirty="0" smtClean="0"/>
              <a:t>», ОАО «Сузун» и проект развития месторождения «Лодочное» перешли под управления ЗАО «Ванкорнефть». </a:t>
            </a:r>
          </a:p>
          <a:p>
            <a:pPr algn="just"/>
            <a:r>
              <a:rPr lang="ru-RU" sz="1000" i="1" dirty="0" smtClean="0"/>
              <a:t>В связи с этим планируется увеличения объема закупаемых МТР и оборудования, соответственно, планируется привлечение таких Компаний как: ООО «КЗМЗ-СТМ», ООО «</a:t>
            </a:r>
            <a:r>
              <a:rPr lang="ru-RU" sz="1000" i="1" dirty="0" err="1" smtClean="0"/>
              <a:t>Машзавод</a:t>
            </a:r>
            <a:r>
              <a:rPr lang="ru-RU" sz="1000" i="1" dirty="0" smtClean="0"/>
              <a:t>» (поставка емкостного оборудования), ЗАО «</a:t>
            </a:r>
            <a:r>
              <a:rPr lang="ru-RU" sz="1000" i="1" dirty="0" err="1" smtClean="0"/>
              <a:t>Техполимер</a:t>
            </a:r>
            <a:r>
              <a:rPr lang="ru-RU" sz="1000" i="1" dirty="0" smtClean="0"/>
              <a:t>», (</a:t>
            </a:r>
            <a:r>
              <a:rPr lang="ru-RU" sz="1000" i="1" dirty="0" err="1" smtClean="0"/>
              <a:t>георешетка</a:t>
            </a:r>
            <a:r>
              <a:rPr lang="ru-RU" sz="1000" i="1" dirty="0" smtClean="0"/>
              <a:t>, лист полимерный), ООО «</a:t>
            </a:r>
            <a:r>
              <a:rPr lang="ru-RU" sz="1000" i="1" dirty="0" err="1" smtClean="0"/>
              <a:t>Канский</a:t>
            </a:r>
            <a:r>
              <a:rPr lang="ru-RU" sz="1000" i="1" dirty="0" smtClean="0"/>
              <a:t> КСК», ООО «Красноярский завод железобетонных изделий №1», ООО «</a:t>
            </a:r>
            <a:r>
              <a:rPr lang="ru-RU" sz="1000" i="1" dirty="0" err="1" smtClean="0"/>
              <a:t>Сибсульфур</a:t>
            </a:r>
            <a:r>
              <a:rPr lang="ru-RU" sz="1000" i="1" dirty="0" smtClean="0"/>
              <a:t>» (щебень, ЖБИ) и др.</a:t>
            </a:r>
          </a:p>
          <a:p>
            <a:endParaRPr lang="ru-RU" sz="1000" dirty="0" smtClean="0"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512" y="998676"/>
            <a:ext cx="8558064" cy="270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53674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914400" y="463550"/>
            <a:ext cx="7899400" cy="401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563" tIns="45782" rIns="91563" bIns="45782" anchor="ctr" anchorCtr="1"/>
          <a:lstStyle/>
          <a:p>
            <a:pPr algn="r"/>
            <a:r>
              <a:rPr lang="ru-RU" altLang="ru-RU" sz="1200" b="1" i="1"/>
              <a:t>Перечень часто встречающихся ошибок допускаемых                       </a:t>
            </a:r>
          </a:p>
          <a:p>
            <a:pPr algn="r"/>
            <a:r>
              <a:rPr lang="ru-RU" altLang="ru-RU" sz="1200" b="1" i="1"/>
              <a:t>участниками закупочных мероприятий при подготовке документации</a:t>
            </a:r>
            <a:endParaRPr lang="ru-RU" altLang="ru-RU" sz="1200" b="1">
              <a:solidFill>
                <a:schemeClr val="tx2"/>
              </a:solidFill>
            </a:endParaRPr>
          </a:p>
          <a:p>
            <a:pPr algn="r"/>
            <a:endParaRPr lang="ru-RU" altLang="ru-RU" sz="1400"/>
          </a:p>
        </p:txBody>
      </p:sp>
      <p:sp>
        <p:nvSpPr>
          <p:cNvPr id="4099" name="Номер слайда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74C5C19-F7EF-4682-A343-408B68F1B23E}" type="slidenum">
              <a:rPr lang="ru-RU" altLang="ru-RU" smtClean="0">
                <a:latin typeface="Arial" charset="0"/>
              </a:rPr>
              <a:pPr/>
              <a:t>16</a:t>
            </a:fld>
            <a:endParaRPr lang="ru-RU" altLang="ru-RU" smtClean="0">
              <a:latin typeface="Arial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28600" y="1152525"/>
          <a:ext cx="8763000" cy="53244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5608"/>
                <a:gridCol w="2766192"/>
                <a:gridCol w="5791200"/>
              </a:tblGrid>
              <a:tr h="32123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п/п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6" marR="6826" marT="682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Ошибки, встречающиеся в заявках участников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6" marR="6826" marT="682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Предлагаемые меры по снижению количества ошибок в документации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6" marR="6826" marT="6826" marB="0"/>
                </a:tc>
              </a:tr>
              <a:tr h="57019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6" marR="6826" marT="682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Отсутствие заполненной котировочной спецификации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6" marR="6826" marT="682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</a:rPr>
                        <a:t>Отслеживать наличие требуемых документов на этапе вскрытия конвертов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6" marR="6826" marT="6826" marB="0"/>
                </a:tc>
              </a:tr>
              <a:tr h="53003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6" marR="6826" marT="682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</a:rPr>
                        <a:t/>
                      </a:r>
                      <a:br>
                        <a:rPr lang="ru-RU" sz="1000" u="none" strike="noStrike">
                          <a:effectLst/>
                        </a:rPr>
                      </a:br>
                      <a:r>
                        <a:rPr lang="ru-RU" sz="1000" u="none" strike="noStrike">
                          <a:effectLst/>
                        </a:rPr>
                        <a:t>Отсутствие сравнительной таблицы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6" marR="6826" marT="682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</a:rPr>
                        <a:t>Отслеживать наличие требуемых документов на этапе вскрытия конвертов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6" marR="6826" marT="6826" marB="0"/>
                </a:tc>
              </a:tr>
              <a:tr h="77096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6" marR="6826" marT="682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</a:rPr>
                        <a:t>Отсутствие полных расширенных данных по МТР и оборудованию в КС с указанием полных тех.характеристик, нормативной документации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6" marR="6826" marT="682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Доведение информации о требуемом порядке предоставления информации до контрагента в режиме телефонных переговоров, официальными </a:t>
                      </a:r>
                      <a:r>
                        <a:rPr lang="ru-RU" sz="1000" u="none" strike="noStrike" dirty="0" smtClean="0">
                          <a:effectLst/>
                        </a:rPr>
                        <a:t>письмами</a:t>
                      </a:r>
                      <a:r>
                        <a:rPr lang="ru-RU" sz="1000" u="none" strike="noStrike" dirty="0">
                          <a:effectLst/>
                        </a:rPr>
                        <a:t>, разъяснительная и расширенная информационная работа на сайте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6" marR="6826" marT="6826" marB="0"/>
                </a:tc>
              </a:tr>
              <a:tr h="73884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</a:rPr>
                        <a:t>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6" marR="6826" marT="682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Отсутствие ссылок о соответствии предлагаемых МТР и оборудования опросным листам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6" marR="6826" marT="682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</a:rPr>
                        <a:t>Отслеживать наличие ссылки на ОЛ в КС на стадии вскрытия конвертов и проверки заявки исполнителями от УОЗ и не передавать их на дальнейшее рассмотрение в другие службы без полного пакета тех.документации.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6" marR="6826" marT="6826" marB="0"/>
                </a:tc>
              </a:tr>
              <a:tr h="76293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</a:rPr>
                        <a:t>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6" marR="6826" marT="682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Отсутствие согласия с условиями договора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6" marR="6826" marT="682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Доведение информации о требуемом порядке предоставления информации до контрагента в режиме телефонных переговоров, официальными </a:t>
                      </a:r>
                      <a:r>
                        <a:rPr lang="ru-RU" sz="1000" u="none" strike="noStrike" dirty="0" smtClean="0">
                          <a:effectLst/>
                        </a:rPr>
                        <a:t>письмами</a:t>
                      </a:r>
                      <a:r>
                        <a:rPr lang="ru-RU" sz="1000" u="none" strike="noStrike" dirty="0">
                          <a:effectLst/>
                        </a:rPr>
                        <a:t>, разъяснительная и расширенная информационная работа на сайте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6" marR="6826" marT="6826" marB="0"/>
                </a:tc>
              </a:tr>
              <a:tr h="75490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</a:rPr>
                        <a:t>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6" marR="6826" marT="682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</a:rPr>
                        <a:t>Отсутствие CD-диск в пакете документов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6" marR="6826" marT="682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Доведение информации о требуемом порядке предоставления информации до контрагента в режиме телефонных переговоров, официальными </a:t>
                      </a:r>
                      <a:r>
                        <a:rPr lang="ru-RU" sz="1000" u="none" strike="noStrike" dirty="0" smtClean="0">
                          <a:effectLst/>
                        </a:rPr>
                        <a:t>письмами, </a:t>
                      </a:r>
                      <a:r>
                        <a:rPr lang="ru-RU" sz="1000" u="none" strike="noStrike" dirty="0">
                          <a:effectLst/>
                        </a:rPr>
                        <a:t>разъяснительная и расширенная информационная работа на сайте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6" marR="6826" marT="6826" marB="0"/>
                </a:tc>
              </a:tr>
              <a:tr h="87536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</a:rPr>
                        <a:t>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6" marR="6826" marT="682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</a:rPr>
                        <a:t>При предложении Материала в качестве замены, отсутствие подтверждения дополнительных тех. требований, указанных в котировочной спецификации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6" marR="6826" marT="682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Доведение информации о требуемом порядке предоставления информации до контрагента в режиме телефонных переговоров, официальными </a:t>
                      </a:r>
                      <a:r>
                        <a:rPr lang="ru-RU" sz="1000" u="none" strike="noStrike" dirty="0" smtClean="0">
                          <a:effectLst/>
                        </a:rPr>
                        <a:t>письмами</a:t>
                      </a:r>
                      <a:r>
                        <a:rPr lang="ru-RU" sz="1000" u="none" strike="noStrike" dirty="0">
                          <a:effectLst/>
                        </a:rPr>
                        <a:t>, разъяснительная и расширенная информационная работа на сайте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26" marR="6826" marT="6826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449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1524000" y="463550"/>
            <a:ext cx="7137400" cy="401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563" tIns="45782" rIns="91563" bIns="45782" anchor="ctr" anchorCtr="1"/>
          <a:lstStyle/>
          <a:p>
            <a:pPr algn="r"/>
            <a:endParaRPr lang="ru-RU" altLang="ru-RU" sz="1400" b="1" i="1"/>
          </a:p>
          <a:p>
            <a:pPr algn="r"/>
            <a:r>
              <a:rPr lang="ru-RU" altLang="ru-RU" sz="1200" b="1" i="1"/>
              <a:t>Перечень часто встречающихся ошибок допускаемых                       </a:t>
            </a:r>
          </a:p>
          <a:p>
            <a:pPr algn="r"/>
            <a:r>
              <a:rPr lang="ru-RU" altLang="ru-RU" sz="1200" b="1" i="1"/>
              <a:t>участниками закупочных мероприятий при подготовке документации</a:t>
            </a:r>
            <a:endParaRPr lang="ru-RU" altLang="ru-RU" sz="1200" b="1">
              <a:solidFill>
                <a:schemeClr val="tx2"/>
              </a:solidFill>
            </a:endParaRPr>
          </a:p>
          <a:p>
            <a:pPr algn="r"/>
            <a:endParaRPr lang="ru-RU" altLang="ru-RU" sz="1200"/>
          </a:p>
        </p:txBody>
      </p:sp>
      <p:sp>
        <p:nvSpPr>
          <p:cNvPr id="5123" name="Номер слайда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811E2E4-3468-4E3C-A307-2DC31F90518C}" type="slidenum">
              <a:rPr lang="ru-RU" altLang="ru-RU" smtClean="0">
                <a:latin typeface="Arial" charset="0"/>
              </a:rPr>
              <a:pPr/>
              <a:t>17</a:t>
            </a:fld>
            <a:endParaRPr lang="ru-RU" altLang="ru-RU" smtClean="0">
              <a:latin typeface="Arial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04800" y="1066800"/>
          <a:ext cx="8534400" cy="53197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5281"/>
                <a:gridCol w="3246119"/>
                <a:gridCol w="4953000"/>
              </a:tblGrid>
              <a:tr h="49704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п/п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17" marR="5817" marT="581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Ошибки, встречающиеся в заявках участников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17" marR="5817" marT="581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Предлагаемые меры по снижению количества ошибок в документации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17" marR="5817" marT="5816" marB="0"/>
                </a:tc>
              </a:tr>
              <a:tr h="209343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</a:rPr>
                        <a:t>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17" marR="5817" marT="581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Заполнение в котировочной спецификации не всех столбцов (цена без учета </a:t>
                      </a:r>
                      <a:r>
                        <a:rPr lang="ru-RU" sz="1000" u="none" strike="noStrike" dirty="0" err="1">
                          <a:effectLst/>
                        </a:rPr>
                        <a:t>тзр</a:t>
                      </a:r>
                      <a:r>
                        <a:rPr lang="ru-RU" sz="1000" u="none" strike="noStrike" dirty="0">
                          <a:effectLst/>
                        </a:rPr>
                        <a:t> без НДС, цена с учетом ТЗР без НДС, НДС,  примечания по дате поставки,  базиса поставки, гарантийных обязательств - "Сведения о гарантийных обязательствах, место, срок и условия гарантийного обслуживания*", столбец  "Наименование МТР, предлагаемого в качестве замены" копируется каждое наименование не смотра аналог предложен или нет, отсутствует техническая информация о предложенных аналогах (паспорт, сертификат или выдержка из каталога), "Примечание поставщика по дате поставки" и др.)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17" marR="5817" marT="581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1.Доведение информации о требуемом порядке предоставления информации до контрагента в режиме телефонных переговоров, официальными </a:t>
                      </a:r>
                      <a:r>
                        <a:rPr lang="ru-RU" sz="1000" u="none" strike="noStrike" dirty="0" smtClean="0">
                          <a:effectLst/>
                        </a:rPr>
                        <a:t>письмами</a:t>
                      </a:r>
                      <a:r>
                        <a:rPr lang="ru-RU" sz="1000" u="none" strike="noStrike" dirty="0">
                          <a:effectLst/>
                        </a:rPr>
                        <a:t>, разъяснительная и расширенная информационная работа на сайте .                                                                  2.Кроме указания в ЗД, прописать дополнительно над каждым столбцом/строкой крупным шрифтом, что в случае </a:t>
                      </a:r>
                      <a:r>
                        <a:rPr lang="ru-RU" sz="1000" u="none" strike="noStrike" dirty="0" smtClean="0">
                          <a:effectLst/>
                        </a:rPr>
                        <a:t>не заполнения </a:t>
                      </a:r>
                      <a:r>
                        <a:rPr lang="ru-RU" sz="1000" u="none" strike="noStrike" dirty="0">
                          <a:effectLst/>
                        </a:rPr>
                        <a:t>указанного столбца/строки заказчик оставляет за собой право не </a:t>
                      </a:r>
                      <a:r>
                        <a:rPr lang="ru-RU" sz="1000" u="none" strike="noStrike" dirty="0" smtClean="0">
                          <a:effectLst/>
                        </a:rPr>
                        <a:t>принимать </a:t>
                      </a:r>
                      <a:r>
                        <a:rPr lang="ru-RU" sz="1000" u="none" strike="noStrike" dirty="0">
                          <a:effectLst/>
                        </a:rPr>
                        <a:t>заявку к рассмотрению.                                                                                    3.Сделать котировку двухцветную желто - зелёную, зеленым цветом выделить только те  ячейки куда необходимо внести информацию а желтым те которые заполнять не надо и  нельзя, и в закупочной документации прописать что все зеленые ячейки должны быть заполнены ну и т.д.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17" marR="5817" marT="5816" marB="0"/>
                </a:tc>
              </a:tr>
              <a:tr h="103669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</a:rPr>
                        <a:t>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17" marR="5817" marT="581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Отсутствие КС в </a:t>
                      </a:r>
                      <a:r>
                        <a:rPr lang="en-US" sz="1000" u="none" strike="noStrike" dirty="0" smtClean="0">
                          <a:effectLst/>
                        </a:rPr>
                        <a:t>EXCEL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17" marR="5817" marT="581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Доведение информации о требуемом порядке предоставления информации до контрагента в режиме телефонных переговоров, официальными </a:t>
                      </a:r>
                      <a:r>
                        <a:rPr lang="ru-RU" sz="1000" u="none" strike="noStrike" dirty="0" smtClean="0">
                          <a:effectLst/>
                        </a:rPr>
                        <a:t>письмами</a:t>
                      </a:r>
                      <a:r>
                        <a:rPr lang="ru-RU" sz="1000" u="none" strike="noStrike" dirty="0">
                          <a:effectLst/>
                        </a:rPr>
                        <a:t>, разъяснительная и расширенная информационная работа на сайте . Указать в ЗД, что в случае </a:t>
                      </a:r>
                      <a:r>
                        <a:rPr lang="ru-RU" sz="1000" u="none" strike="noStrike" dirty="0" smtClean="0">
                          <a:effectLst/>
                        </a:rPr>
                        <a:t>не предоставления  </a:t>
                      </a:r>
                      <a:r>
                        <a:rPr lang="ru-RU" sz="1000" u="none" strike="noStrike" dirty="0">
                          <a:effectLst/>
                        </a:rPr>
                        <a:t>КС в </a:t>
                      </a:r>
                      <a:r>
                        <a:rPr lang="en-US" sz="1000" u="none" strike="noStrike" dirty="0" smtClean="0">
                          <a:effectLst/>
                        </a:rPr>
                        <a:t>E</a:t>
                      </a:r>
                      <a:r>
                        <a:rPr lang="ru-RU" sz="1000" u="none" strike="noStrike" dirty="0" smtClean="0">
                          <a:effectLst/>
                        </a:rPr>
                        <a:t>XCEL </a:t>
                      </a:r>
                      <a:r>
                        <a:rPr lang="ru-RU" sz="1000" u="none" strike="noStrike" dirty="0">
                          <a:effectLst/>
                        </a:rPr>
                        <a:t>заказчик оставляет за собой право не </a:t>
                      </a:r>
                      <a:r>
                        <a:rPr lang="ru-RU" sz="1000" u="none" strike="noStrike" dirty="0" smtClean="0">
                          <a:effectLst/>
                        </a:rPr>
                        <a:t>принимать </a:t>
                      </a:r>
                      <a:r>
                        <a:rPr lang="ru-RU" sz="1000" u="none" strike="noStrike" dirty="0">
                          <a:effectLst/>
                        </a:rPr>
                        <a:t>заявку к рассмотрению.                                                     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17" marR="5817" marT="5816" marB="0"/>
                </a:tc>
              </a:tr>
              <a:tr h="107656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</a:rPr>
                        <a:t>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17" marR="5817" marT="581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Удаление формул в котировочной спецификации, столбцов, строк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17" marR="5817" marT="581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Доведение информации о требуемом порядке предоставления информации до контрагента в режиме телефонных переговоров, официальными </a:t>
                      </a:r>
                      <a:r>
                        <a:rPr lang="ru-RU" sz="1000" u="none" strike="noStrike" dirty="0" smtClean="0">
                          <a:effectLst/>
                        </a:rPr>
                        <a:t>письмами</a:t>
                      </a:r>
                      <a:r>
                        <a:rPr lang="ru-RU" sz="1000" u="none" strike="noStrike" dirty="0">
                          <a:effectLst/>
                        </a:rPr>
                        <a:t>, разъяснительная и расширенная информационная работа на сайте Прописывать в закупочной документации, направленной участникам, о корректном заполнении котировочной спецификации. Контроль корректности заполнения КС со стороны УОЗ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17" marR="5817" marT="5816" marB="0"/>
                </a:tc>
              </a:tr>
              <a:tr h="61596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</a:rPr>
                        <a:t>11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17" marR="5817" marT="581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</a:rPr>
                        <a:t>Отсутствие CD-диск в пакете документов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17" marR="5817" marT="581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Доведение информации о требуемом порядке предоставления информации до контрагента в режиме телефонных переговоров, официальными </a:t>
                      </a:r>
                      <a:r>
                        <a:rPr lang="ru-RU" sz="1000" u="none" strike="noStrike" dirty="0" smtClean="0">
                          <a:effectLst/>
                        </a:rPr>
                        <a:t>письмами</a:t>
                      </a:r>
                      <a:r>
                        <a:rPr lang="ru-RU" sz="1000" u="none" strike="noStrike" dirty="0">
                          <a:effectLst/>
                        </a:rPr>
                        <a:t>, разъяснительная и расширенная информационная работа на сайте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17" marR="5817" marT="5816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777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524000" y="463550"/>
            <a:ext cx="7137400" cy="401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563" tIns="45782" rIns="91563" bIns="45782" anchor="ctr" anchorCtr="1"/>
          <a:lstStyle/>
          <a:p>
            <a:pPr algn="r"/>
            <a:endParaRPr lang="ru-RU" altLang="ru-RU" sz="1400" b="1" i="1"/>
          </a:p>
          <a:p>
            <a:pPr algn="r"/>
            <a:endParaRPr lang="ru-RU" altLang="ru-RU" sz="1400" b="1" i="1"/>
          </a:p>
          <a:p>
            <a:pPr algn="r"/>
            <a:r>
              <a:rPr lang="ru-RU" altLang="ru-RU" sz="1200" b="1" i="1"/>
              <a:t>Перечень часто встречающихся ошибок допускаемых                       </a:t>
            </a:r>
          </a:p>
          <a:p>
            <a:pPr algn="r"/>
            <a:r>
              <a:rPr lang="ru-RU" altLang="ru-RU" sz="1200" b="1" i="1"/>
              <a:t>участниками закупочных мероприятий при подготовке документации</a:t>
            </a:r>
            <a:endParaRPr lang="ru-RU" altLang="ru-RU" sz="1200" b="1">
              <a:solidFill>
                <a:schemeClr val="tx2"/>
              </a:solidFill>
            </a:endParaRPr>
          </a:p>
          <a:p>
            <a:pPr algn="r"/>
            <a:endParaRPr lang="ru-RU" altLang="ru-RU" sz="1200"/>
          </a:p>
          <a:p>
            <a:endParaRPr lang="ru-RU" altLang="ru-RU" sz="1200"/>
          </a:p>
        </p:txBody>
      </p:sp>
      <p:sp>
        <p:nvSpPr>
          <p:cNvPr id="6147" name="Номер слайда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53CA4F3-F5C9-4216-B373-252B92561E03}" type="slidenum">
              <a:rPr lang="ru-RU" altLang="ru-RU" smtClean="0">
                <a:latin typeface="Arial" charset="0"/>
              </a:rPr>
              <a:pPr/>
              <a:t>18</a:t>
            </a:fld>
            <a:endParaRPr lang="ru-RU" altLang="ru-RU" smtClean="0">
              <a:latin typeface="Arial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04800" y="1295400"/>
          <a:ext cx="8458200" cy="4800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2286"/>
                <a:gridCol w="3217137"/>
                <a:gridCol w="4908777"/>
              </a:tblGrid>
              <a:tr h="42389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п/п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Ошибки, встречающиеся в заявках участников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Предлагаемые меры по снижению количества ошибок в документации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/>
                </a:tc>
              </a:tr>
              <a:tr h="104913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</a:rPr>
                        <a:t>12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Не предоставление калькуляции (перечень комплектующих, входящих в состав оборудования)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</a:rPr>
                        <a:t>Контроль за предоставлением калькуляций (подробного перечня оборудования) на этапе направления ДоЗ поставщиками в УОЗ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/>
                </a:tc>
              </a:tr>
              <a:tr h="107033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</a:rPr>
                        <a:t>13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Предоставление неполного комплекта технической документации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В закупочной документации указывать, что заказчик вправе отклонить заявку участника по причине не полного комплекта документов, предусмотренного закупочной документацией.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/>
                </a:tc>
              </a:tr>
              <a:tr h="225723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</a:rPr>
                        <a:t>14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</a:rPr>
                        <a:t>Заполнение котировочной спецификации не в формате ЗАО "Ванкорнефть", либо внесение некорректных данных (например отражение цены с большим количеством десятичных знаков), что ведет к некорректному внесению информации в SAP R3 или необходимости ввода предложения попозиционно, что занимает значительное количество времени.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Добавить </a:t>
                      </a:r>
                      <a:r>
                        <a:rPr lang="ru-RU" sz="1000" u="none" strike="noStrike" dirty="0" smtClean="0">
                          <a:effectLst/>
                        </a:rPr>
                        <a:t>информацию </a:t>
                      </a:r>
                      <a:r>
                        <a:rPr lang="ru-RU" sz="1000" u="none" strike="noStrike" dirty="0">
                          <a:effectLst/>
                        </a:rPr>
                        <a:t>о необходимости предоставления КС в формате ЗАО "ВН" заполнения всех граф. Доведение информации о требуемом порядке предоставления информации до контрагента в режиме телефонных переговоров, официальными </a:t>
                      </a:r>
                      <a:r>
                        <a:rPr lang="ru-RU" sz="1000" u="none" strike="noStrike" dirty="0" smtClean="0">
                          <a:effectLst/>
                        </a:rPr>
                        <a:t>письмами</a:t>
                      </a:r>
                      <a:r>
                        <a:rPr lang="ru-RU" sz="1000" u="none" strike="noStrike" dirty="0">
                          <a:effectLst/>
                        </a:rPr>
                        <a:t>, разъяснительная и расширенная информационная работа на сайте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198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0" name="Прямоугольник 2"/>
          <p:cNvSpPr>
            <a:spLocks noChangeArrowheads="1"/>
          </p:cNvSpPr>
          <p:nvPr/>
        </p:nvSpPr>
        <p:spPr bwMode="auto">
          <a:xfrm>
            <a:off x="200025" y="260350"/>
            <a:ext cx="77565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 anchor="ctr"/>
          <a:lstStyle>
            <a:lvl1pPr defTabSz="855663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55663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55663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55663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55663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ru-RU" sz="2000" b="1" dirty="0"/>
              <a:t>Схема организации доставки МТР</a:t>
            </a:r>
            <a:endParaRPr lang="ru-RU" alt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7" name="Номер слайда 5"/>
          <p:cNvSpPr txBox="1">
            <a:spLocks noGrp="1"/>
          </p:cNvSpPr>
          <p:nvPr/>
        </p:nvSpPr>
        <p:spPr bwMode="auto">
          <a:xfrm>
            <a:off x="8604448" y="6453336"/>
            <a:ext cx="454025" cy="376238"/>
          </a:xfrm>
          <a:prstGeom prst="rect">
            <a:avLst/>
          </a:prstGeom>
          <a:noFill/>
          <a:ln>
            <a:noFill/>
          </a:ln>
          <a:extLst/>
        </p:spPr>
        <p:txBody>
          <a:bodyPr lIns="87200" tIns="43594" rIns="87200" bIns="43594"/>
          <a:lstStyle>
            <a:lvl1pPr defTabSz="873125"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73125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73125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73125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73125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kern="0" dirty="0" smtClean="0"/>
              <a:t>8</a:t>
            </a:r>
            <a:endParaRPr lang="ru-RU" sz="1000" kern="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92778"/>
            <a:ext cx="5626919" cy="55546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567" y="1417415"/>
            <a:ext cx="2905125" cy="23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5769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ChangeArrowheads="1"/>
          </p:cNvSpPr>
          <p:nvPr/>
        </p:nvSpPr>
        <p:spPr bwMode="auto">
          <a:xfrm>
            <a:off x="450850" y="6237288"/>
            <a:ext cx="8308975" cy="71437"/>
          </a:xfrm>
          <a:prstGeom prst="rect">
            <a:avLst/>
          </a:prstGeom>
          <a:solidFill>
            <a:srgbClr val="FED208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718" tIns="48860" rIns="97718" bIns="4886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>
              <a:solidFill>
                <a:srgbClr val="000000"/>
              </a:solidFill>
            </a:endParaRPr>
          </a:p>
        </p:txBody>
      </p:sp>
      <p:sp>
        <p:nvSpPr>
          <p:cNvPr id="3078" name="Заголовок 1"/>
          <p:cNvSpPr txBox="1">
            <a:spLocks/>
          </p:cNvSpPr>
          <p:nvPr/>
        </p:nvSpPr>
        <p:spPr bwMode="auto">
          <a:xfrm>
            <a:off x="314325" y="1752600"/>
            <a:ext cx="84455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600" b="1" dirty="0" smtClean="0">
              <a:solidFill>
                <a:srgbClr val="00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solidFill>
                  <a:srgbClr val="000000"/>
                </a:solidFill>
              </a:rPr>
              <a:t>Реализация </a:t>
            </a:r>
            <a:r>
              <a:rPr lang="ru-RU" altLang="ru-RU" sz="1600" b="1" dirty="0">
                <a:solidFill>
                  <a:srgbClr val="000000"/>
                </a:solidFill>
              </a:rPr>
              <a:t>программы обустройства </a:t>
            </a:r>
            <a:r>
              <a:rPr lang="ru-RU" altLang="ru-RU" sz="1600" b="1" dirty="0" err="1">
                <a:solidFill>
                  <a:srgbClr val="000000"/>
                </a:solidFill>
              </a:rPr>
              <a:t>Сузунского</a:t>
            </a:r>
            <a:r>
              <a:rPr lang="ru-RU" altLang="ru-RU" sz="1600" b="1" dirty="0">
                <a:solidFill>
                  <a:srgbClr val="000000"/>
                </a:solidFill>
              </a:rPr>
              <a:t>, </a:t>
            </a:r>
            <a:r>
              <a:rPr lang="ru-RU" altLang="ru-RU" sz="1600" b="1" dirty="0" err="1">
                <a:solidFill>
                  <a:srgbClr val="000000"/>
                </a:solidFill>
              </a:rPr>
              <a:t>Тагульского</a:t>
            </a:r>
            <a:r>
              <a:rPr lang="ru-RU" altLang="ru-RU" sz="1600" b="1" dirty="0">
                <a:solidFill>
                  <a:srgbClr val="000000"/>
                </a:solidFill>
              </a:rPr>
              <a:t>, Лодочного и </a:t>
            </a:r>
            <a:r>
              <a:rPr lang="ru-RU" altLang="ru-RU" sz="1600" b="1" dirty="0" err="1">
                <a:solidFill>
                  <a:srgbClr val="000000"/>
                </a:solidFill>
              </a:rPr>
              <a:t>Ванкорского</a:t>
            </a:r>
            <a:r>
              <a:rPr lang="ru-RU" altLang="ru-RU" sz="1600" b="1" dirty="0">
                <a:solidFill>
                  <a:srgbClr val="000000"/>
                </a:solidFill>
              </a:rPr>
              <a:t> месторождений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600" b="1" dirty="0">
              <a:solidFill>
                <a:srgbClr val="3D464A"/>
              </a:solidFill>
              <a:latin typeface="EuropeCondensedC"/>
              <a:ea typeface="EuropeCondensedC"/>
              <a:cs typeface="EuropeCondensedC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600" b="1" dirty="0">
              <a:solidFill>
                <a:srgbClr val="3D464A"/>
              </a:solidFill>
              <a:latin typeface="EuropeCondensedC"/>
              <a:ea typeface="EuropeCondensedC"/>
              <a:cs typeface="EuropeCondensedC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3D464A"/>
                </a:solidFill>
                <a:latin typeface="EuropeCondensedC"/>
                <a:ea typeface="EuropeCondensedC"/>
                <a:cs typeface="EuropeCondensedC"/>
              </a:rPr>
              <a:t>Доклад </a:t>
            </a:r>
            <a:r>
              <a:rPr lang="ru-RU" altLang="ru-RU" sz="1600" dirty="0" err="1" smtClean="0">
                <a:solidFill>
                  <a:srgbClr val="3D464A"/>
                </a:solidFill>
                <a:latin typeface="EuropeCondensedC"/>
                <a:ea typeface="EuropeCondensedC"/>
                <a:cs typeface="EuropeCondensedC"/>
              </a:rPr>
              <a:t>и.о</a:t>
            </a:r>
            <a:r>
              <a:rPr lang="ru-RU" altLang="ru-RU" sz="1600" dirty="0" smtClean="0">
                <a:solidFill>
                  <a:srgbClr val="3D464A"/>
                </a:solidFill>
                <a:latin typeface="EuropeCondensedC"/>
                <a:ea typeface="EuropeCondensedC"/>
                <a:cs typeface="EuropeCondensedC"/>
              </a:rPr>
              <a:t>. заместителя генерального директора по капитальному </a:t>
            </a:r>
            <a:r>
              <a:rPr lang="ru-RU" altLang="ru-RU" sz="1600" dirty="0">
                <a:solidFill>
                  <a:srgbClr val="3D464A"/>
                </a:solidFill>
                <a:latin typeface="EuropeCondensedC"/>
                <a:ea typeface="EuropeCondensedC"/>
                <a:cs typeface="EuropeCondensedC"/>
              </a:rPr>
              <a:t>строительству (по развитию производства</a:t>
            </a:r>
            <a:r>
              <a:rPr lang="ru-RU" altLang="ru-RU" sz="1600" dirty="0" smtClean="0">
                <a:solidFill>
                  <a:srgbClr val="3D464A"/>
                </a:solidFill>
                <a:latin typeface="EuropeCondensedC"/>
                <a:ea typeface="EuropeCondensedC"/>
                <a:cs typeface="EuropeCondensedC"/>
              </a:rPr>
              <a:t>) ЗАО «Ванкорнефть»   И.Б. </a:t>
            </a:r>
            <a:r>
              <a:rPr lang="ru-RU" altLang="ru-RU" sz="1600" dirty="0" err="1" smtClean="0">
                <a:solidFill>
                  <a:srgbClr val="3D464A"/>
                </a:solidFill>
                <a:latin typeface="EuropeCondensedC"/>
                <a:ea typeface="EuropeCondensedC"/>
                <a:cs typeface="EuropeCondensedC"/>
              </a:rPr>
              <a:t>Табачникова</a:t>
            </a:r>
            <a:endParaRPr lang="ru-RU" altLang="ru-RU" sz="1600" dirty="0">
              <a:solidFill>
                <a:srgbClr val="3D464A"/>
              </a:solidFill>
              <a:latin typeface="EuropeCondensedC"/>
              <a:ea typeface="EuropeCondensedC"/>
              <a:cs typeface="EuropeCondensedC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/>
            </a:pPr>
            <a:fld id="{78233BB9-4A9C-4E3D-B6F9-C157D99263FF}" type="slidenum">
              <a:rPr lang="ru-RU" sz="1200" smtClean="0">
                <a:solidFill>
                  <a:srgbClr val="000000"/>
                </a:solidFill>
              </a:rPr>
              <a:pPr algn="r">
                <a:defRPr/>
              </a:pPr>
              <a:t>2</a:t>
            </a:fld>
            <a:endParaRPr lang="ru-RU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42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0" name="Прямоугольник 2"/>
          <p:cNvSpPr>
            <a:spLocks noChangeArrowheads="1"/>
          </p:cNvSpPr>
          <p:nvPr/>
        </p:nvSpPr>
        <p:spPr bwMode="auto">
          <a:xfrm>
            <a:off x="200025" y="260350"/>
            <a:ext cx="77565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 anchor="ctr"/>
          <a:lstStyle>
            <a:lvl1pPr defTabSz="855663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55663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55663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55663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55663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ru-RU" sz="2000" b="1" dirty="0"/>
              <a:t>Схема организации доставки МТР</a:t>
            </a:r>
            <a:endParaRPr lang="ru-RU" alt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7" name="Номер слайда 5"/>
          <p:cNvSpPr txBox="1">
            <a:spLocks noGrp="1"/>
          </p:cNvSpPr>
          <p:nvPr/>
        </p:nvSpPr>
        <p:spPr bwMode="auto">
          <a:xfrm>
            <a:off x="8604448" y="6453336"/>
            <a:ext cx="454025" cy="376238"/>
          </a:xfrm>
          <a:prstGeom prst="rect">
            <a:avLst/>
          </a:prstGeom>
          <a:noFill/>
          <a:ln>
            <a:noFill/>
          </a:ln>
          <a:extLst/>
        </p:spPr>
        <p:txBody>
          <a:bodyPr lIns="87200" tIns="43594" rIns="87200" bIns="43594"/>
          <a:lstStyle>
            <a:lvl1pPr defTabSz="873125"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73125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73125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73125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73125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kern="0" dirty="0" smtClean="0"/>
              <a:t>9</a:t>
            </a:r>
            <a:endParaRPr lang="ru-RU" sz="1200" kern="0" dirty="0"/>
          </a:p>
        </p:txBody>
      </p:sp>
      <p:pic>
        <p:nvPicPr>
          <p:cNvPr id="6" name="Объект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3648" y="1340768"/>
            <a:ext cx="6467748" cy="4781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749178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ChangeArrowheads="1"/>
          </p:cNvSpPr>
          <p:nvPr/>
        </p:nvSpPr>
        <p:spPr bwMode="auto">
          <a:xfrm>
            <a:off x="450850" y="6237288"/>
            <a:ext cx="8308975" cy="71437"/>
          </a:xfrm>
          <a:prstGeom prst="rect">
            <a:avLst/>
          </a:prstGeom>
          <a:solidFill>
            <a:srgbClr val="FED208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718" tIns="48860" rIns="97718" bIns="4886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/>
          </a:p>
        </p:txBody>
      </p:sp>
      <p:sp>
        <p:nvSpPr>
          <p:cNvPr id="3078" name="Заголовок 1"/>
          <p:cNvSpPr txBox="1">
            <a:spLocks/>
          </p:cNvSpPr>
          <p:nvPr/>
        </p:nvSpPr>
        <p:spPr bwMode="auto">
          <a:xfrm>
            <a:off x="314324" y="1752600"/>
            <a:ext cx="8578155" cy="2540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endParaRPr lang="ru-RU" altLang="ru-RU" sz="1600" b="1" dirty="0" smtClean="0">
              <a:solidFill>
                <a:srgbClr val="000000"/>
              </a:solidFill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ru-RU" sz="1600" b="1" dirty="0"/>
              <a:t>Организация закупочных процедур. Обзор основополагающих принципов осуществления закупочной деятельности в ЗАО «Ванкорнефть» и ОАО «НК «Роснефть</a:t>
            </a:r>
            <a:r>
              <a:rPr lang="ru-RU" sz="1600" b="1" dirty="0" smtClean="0"/>
              <a:t>». Прохождение процедуры аккредитации в ЗАО «Ванкорнефть».</a:t>
            </a:r>
            <a:endParaRPr lang="ru-RU" altLang="ru-RU" sz="1600" b="1" dirty="0">
              <a:solidFill>
                <a:srgbClr val="00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600" b="1" dirty="0">
              <a:solidFill>
                <a:srgbClr val="3D464A"/>
              </a:solidFill>
              <a:latin typeface="EuropeCondensedC"/>
              <a:ea typeface="EuropeCondensedC"/>
              <a:cs typeface="EuropeCondensedC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600" b="1" dirty="0">
              <a:solidFill>
                <a:srgbClr val="3D464A"/>
              </a:solidFill>
              <a:latin typeface="EuropeCondensedC"/>
              <a:ea typeface="EuropeCondensedC"/>
              <a:cs typeface="EuropeCondensedC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3D464A"/>
                </a:solidFill>
                <a:latin typeface="EuropeCondensedC"/>
                <a:ea typeface="EuropeCondensedC"/>
                <a:cs typeface="EuropeCondensedC"/>
              </a:rPr>
              <a:t>Доклад </a:t>
            </a:r>
            <a:r>
              <a:rPr lang="ru-RU" altLang="ru-RU" sz="1600" dirty="0" smtClean="0">
                <a:solidFill>
                  <a:srgbClr val="3D464A"/>
                </a:solidFill>
                <a:latin typeface="EuropeCondensedC"/>
                <a:ea typeface="EuropeCondensedC"/>
                <a:cs typeface="EuropeCondensedC"/>
              </a:rPr>
              <a:t>начальника Управления по организации закупок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rgbClr val="3D464A"/>
                </a:solidFill>
                <a:latin typeface="EuropeCondensedC"/>
                <a:ea typeface="EuropeCondensedC"/>
                <a:cs typeface="EuropeCondensedC"/>
              </a:rPr>
              <a:t>ЗАО «Ванкорнефть»  И.И. </a:t>
            </a:r>
            <a:r>
              <a:rPr lang="ru-RU" altLang="ru-RU" sz="1600" dirty="0" err="1" smtClean="0">
                <a:solidFill>
                  <a:srgbClr val="3D464A"/>
                </a:solidFill>
                <a:latin typeface="EuropeCondensedC"/>
                <a:ea typeface="EuropeCondensedC"/>
                <a:cs typeface="EuropeCondensedC"/>
              </a:rPr>
              <a:t>Козликиной</a:t>
            </a:r>
            <a:r>
              <a:rPr lang="ru-RU" altLang="ru-RU" sz="1600" dirty="0" smtClean="0">
                <a:solidFill>
                  <a:srgbClr val="3D464A"/>
                </a:solidFill>
                <a:latin typeface="EuropeCondensedC"/>
                <a:ea typeface="EuropeCondensedC"/>
                <a:cs typeface="EuropeCondensedC"/>
              </a:rPr>
              <a:t>;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rgbClr val="3D464A"/>
                </a:solidFill>
                <a:latin typeface="EuropeCondensedC"/>
                <a:ea typeface="EuropeCondensedC"/>
                <a:cs typeface="EuropeCondensedC"/>
              </a:rPr>
              <a:t>доклад н</a:t>
            </a:r>
            <a:r>
              <a:rPr lang="ru-RU" altLang="ru-RU" sz="1600" dirty="0" smtClean="0">
                <a:solidFill>
                  <a:srgbClr val="3D464A"/>
                </a:solidFill>
                <a:latin typeface="EuropeCondensedC"/>
                <a:ea typeface="EuropeCondensedC"/>
                <a:cs typeface="EuropeCondensedC"/>
              </a:rPr>
              <a:t>ачальника </a:t>
            </a:r>
            <a:r>
              <a:rPr lang="ru-RU" altLang="ru-RU" sz="1600" dirty="0" smtClean="0">
                <a:solidFill>
                  <a:srgbClr val="3D464A"/>
                </a:solidFill>
                <a:latin typeface="EuropeCondensedC"/>
                <a:ea typeface="EuropeCondensedC"/>
                <a:cs typeface="EuropeCondensedC"/>
              </a:rPr>
              <a:t>отдела аккредитации </a:t>
            </a:r>
            <a:r>
              <a:rPr lang="ru-RU" altLang="ru-RU" sz="1600" dirty="0">
                <a:solidFill>
                  <a:srgbClr val="3D464A"/>
                </a:solidFill>
                <a:latin typeface="EuropeCondensedC"/>
                <a:ea typeface="EuropeCondensedC"/>
                <a:cs typeface="EuropeCondensedC"/>
              </a:rPr>
              <a:t>поставщиков ЗАО «Ванкорнефть» </a:t>
            </a:r>
            <a:r>
              <a:rPr lang="ru-RU" altLang="ru-RU" sz="1600" dirty="0" smtClean="0">
                <a:solidFill>
                  <a:srgbClr val="3D464A"/>
                </a:solidFill>
                <a:latin typeface="EuropeCondensedC"/>
                <a:ea typeface="EuropeCondensedC"/>
                <a:cs typeface="EuropeCondensedC"/>
              </a:rPr>
              <a:t>А.Б. Сосниной</a:t>
            </a:r>
            <a:endParaRPr lang="ru-RU" altLang="ru-RU" sz="1600" dirty="0">
              <a:solidFill>
                <a:srgbClr val="3D464A"/>
              </a:solidFill>
              <a:latin typeface="EuropeCondensedC"/>
              <a:ea typeface="EuropeCondensedC"/>
              <a:cs typeface="EuropeCondensedC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/>
            </a:pPr>
            <a:fld id="{78233BB9-4A9C-4E3D-B6F9-C157D99263FF}" type="slidenum">
              <a:rPr lang="ru-RU" sz="1200" smtClean="0"/>
              <a:pPr algn="r">
                <a:defRPr/>
              </a:pPr>
              <a:t>21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97429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ChangeArrowheads="1"/>
          </p:cNvSpPr>
          <p:nvPr/>
        </p:nvSpPr>
        <p:spPr bwMode="auto">
          <a:xfrm>
            <a:off x="450850" y="6597923"/>
            <a:ext cx="8308975" cy="71437"/>
          </a:xfrm>
          <a:prstGeom prst="rect">
            <a:avLst/>
          </a:prstGeom>
          <a:solidFill>
            <a:srgbClr val="FED208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718" tIns="48860" rIns="97718" bIns="4886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/>
          </a:p>
        </p:txBody>
      </p:sp>
      <p:sp>
        <p:nvSpPr>
          <p:cNvPr id="3078" name="Заголовок 1"/>
          <p:cNvSpPr txBox="1">
            <a:spLocks/>
          </p:cNvSpPr>
          <p:nvPr/>
        </p:nvSpPr>
        <p:spPr bwMode="auto">
          <a:xfrm>
            <a:off x="314325" y="980728"/>
            <a:ext cx="8445500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ru-RU" altLang="ru-RU" sz="1600" b="1" u="sng" dirty="0" smtClean="0">
                <a:solidFill>
                  <a:srgbClr val="3D464A"/>
                </a:solidFill>
                <a:latin typeface="EuropeCondensedC"/>
                <a:ea typeface="EuropeCondensedC"/>
                <a:cs typeface="EuropeCondensedC"/>
              </a:rPr>
              <a:t>Заказчик</a:t>
            </a:r>
            <a:r>
              <a:rPr lang="ru-RU" altLang="ru-RU" sz="1600" b="1" dirty="0" smtClean="0">
                <a:solidFill>
                  <a:srgbClr val="3D464A"/>
                </a:solidFill>
                <a:latin typeface="EuropeCondensedC"/>
                <a:ea typeface="EuropeCondensedC"/>
                <a:cs typeface="EuropeCondensedC"/>
              </a:rPr>
              <a:t> </a:t>
            </a:r>
            <a:r>
              <a:rPr lang="ru-RU" sz="1600" dirty="0" smtClean="0"/>
              <a:t>– Дочернее общество ОАО </a:t>
            </a:r>
            <a:r>
              <a:rPr lang="ru-RU" sz="1600" dirty="0"/>
              <a:t>«НК «Роснефть</a:t>
            </a:r>
            <a:r>
              <a:rPr lang="ru-RU" sz="1600" dirty="0" smtClean="0"/>
              <a:t>» (ЗАО «Ванкорнефть», ОАО «Сузун», ООО «</a:t>
            </a:r>
            <a:r>
              <a:rPr lang="ru-RU" sz="1600" dirty="0" err="1" smtClean="0"/>
              <a:t>Тагульское</a:t>
            </a:r>
            <a:r>
              <a:rPr lang="ru-RU" sz="1600" dirty="0" smtClean="0"/>
              <a:t>», ОАО «Самотлорнефтегаз» (Лодочное м/р)), </a:t>
            </a:r>
            <a:r>
              <a:rPr lang="ru-RU" sz="1600" dirty="0"/>
              <a:t>заключающее по итогам проведения закупочной процедуры договор (совершающее иные действия, предусмотренные документацией о закупке). В случаях, предусмотренных Положением, заказчик вправе передать стороннему организатору любые свои функции и полномочия по закупочной деятельности.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100" b="1" u="sng" dirty="0" smtClean="0">
              <a:solidFill>
                <a:srgbClr val="3D464A"/>
              </a:solidFill>
              <a:latin typeface="EuropeCondensedC"/>
              <a:ea typeface="EuropeCondensedC"/>
              <a:cs typeface="EuropeCondensedC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600" b="1" u="sng" dirty="0" smtClean="0">
                <a:solidFill>
                  <a:srgbClr val="3D464A"/>
                </a:solidFill>
                <a:latin typeface="EuropeCondensedC"/>
                <a:ea typeface="EuropeCondensedC"/>
                <a:cs typeface="EuropeCondensedC"/>
              </a:rPr>
              <a:t>Цели:</a:t>
            </a:r>
          </a:p>
          <a:p>
            <a:pPr marL="285750" indent="-285750" algn="just" eaLnBrk="1" hangingPunct="1">
              <a:spcBef>
                <a:spcPct val="0"/>
              </a:spcBef>
            </a:pPr>
            <a:r>
              <a:rPr lang="ru-RU" sz="1600" dirty="0"/>
              <a:t>своевременное и полное удовлетворение потребностей заказчика в товарах, работах, услугах с необходимыми показателями надежности, качества и </a:t>
            </a:r>
            <a:r>
              <a:rPr lang="ru-RU" sz="1600" dirty="0" smtClean="0"/>
              <a:t>цены;</a:t>
            </a:r>
          </a:p>
          <a:p>
            <a:pPr marL="285750" indent="-285750" algn="just" eaLnBrk="1" hangingPunct="1">
              <a:spcBef>
                <a:spcPct val="0"/>
              </a:spcBef>
            </a:pPr>
            <a:r>
              <a:rPr lang="ru-RU" sz="1600" dirty="0"/>
              <a:t>эффективное использование заказчиком денежных </a:t>
            </a:r>
            <a:r>
              <a:rPr lang="ru-RU" sz="1600" dirty="0" smtClean="0"/>
              <a:t>средств;</a:t>
            </a:r>
          </a:p>
          <a:p>
            <a:pPr marL="285750" indent="-285750" algn="just" eaLnBrk="1" hangingPunct="1">
              <a:spcBef>
                <a:spcPct val="0"/>
              </a:spcBef>
            </a:pPr>
            <a:r>
              <a:rPr lang="ru-RU" sz="1600" dirty="0"/>
              <a:t>развитие добросовестной </a:t>
            </a:r>
            <a:r>
              <a:rPr lang="ru-RU" sz="1600" dirty="0" smtClean="0"/>
              <a:t>конкуренции;</a:t>
            </a:r>
          </a:p>
          <a:p>
            <a:pPr marL="285750" indent="-285750" algn="just" eaLnBrk="1" hangingPunct="1">
              <a:spcBef>
                <a:spcPct val="0"/>
              </a:spcBef>
            </a:pPr>
            <a:r>
              <a:rPr lang="ru-RU" sz="1600" dirty="0"/>
              <a:t>обеспечение гласности и прозрачности закупочной деятельности </a:t>
            </a:r>
            <a:r>
              <a:rPr lang="ru-RU" sz="1600" dirty="0" smtClean="0"/>
              <a:t>заказчика;</a:t>
            </a:r>
          </a:p>
          <a:p>
            <a:pPr marL="285750" indent="-285750" algn="just" eaLnBrk="1" hangingPunct="1">
              <a:spcBef>
                <a:spcPct val="0"/>
              </a:spcBef>
            </a:pPr>
            <a:r>
              <a:rPr lang="ru-RU" sz="1600" dirty="0"/>
              <a:t>предотвращение коррупции и других </a:t>
            </a:r>
            <a:r>
              <a:rPr lang="ru-RU" sz="1600" dirty="0" smtClean="0"/>
              <a:t>злоупотреблений.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ru-RU" altLang="ru-RU" sz="1100" b="1" u="sng" dirty="0" smtClean="0">
              <a:solidFill>
                <a:srgbClr val="3D464A"/>
              </a:solidFill>
              <a:latin typeface="EuropeCondensedC"/>
              <a:ea typeface="EuropeCondensedC"/>
              <a:cs typeface="EuropeCondensedC"/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ru-RU" altLang="ru-RU" sz="1600" b="1" u="sng" dirty="0" smtClean="0">
                <a:solidFill>
                  <a:srgbClr val="3D464A"/>
                </a:solidFill>
                <a:latin typeface="EuropeCondensedC"/>
                <a:ea typeface="EuropeCondensedC"/>
                <a:cs typeface="EuropeCondensedC"/>
              </a:rPr>
              <a:t>Принципы осуществления закупочной деятельности:</a:t>
            </a:r>
          </a:p>
          <a:p>
            <a:pPr marL="285750" indent="-285750" algn="just" eaLnBrk="1" hangingPunct="1">
              <a:spcBef>
                <a:spcPct val="0"/>
              </a:spcBef>
            </a:pPr>
            <a:r>
              <a:rPr lang="ru-RU" sz="1600" dirty="0"/>
              <a:t>информационная открытость </a:t>
            </a:r>
            <a:r>
              <a:rPr lang="ru-RU" sz="1600" dirty="0" smtClean="0"/>
              <a:t>закупки;</a:t>
            </a:r>
          </a:p>
          <a:p>
            <a:pPr marL="285750" indent="-285750" algn="just" eaLnBrk="1" hangingPunct="1">
              <a:spcBef>
                <a:spcPct val="0"/>
              </a:spcBef>
            </a:pPr>
            <a:r>
              <a:rPr lang="ru-RU" sz="1600" dirty="0"/>
              <a:t>равноправие, справедливость, отсутствие дискриминации и необоснованных ограничений конкуренции по отношению к участникам </a:t>
            </a:r>
            <a:r>
              <a:rPr lang="ru-RU" sz="1600" dirty="0" smtClean="0"/>
              <a:t>закупки;</a:t>
            </a:r>
          </a:p>
          <a:p>
            <a:pPr marL="285750" indent="-285750" algn="just" eaLnBrk="1" hangingPunct="1">
              <a:spcBef>
                <a:spcPct val="0"/>
              </a:spcBef>
            </a:pPr>
            <a:r>
              <a:rPr lang="ru-RU" sz="1600" dirty="0"/>
              <a:t>целевое и экономически эффективное расходование денежных средств на приобретение товаров, работ, </a:t>
            </a:r>
            <a:r>
              <a:rPr lang="ru-RU" sz="1600" dirty="0" smtClean="0"/>
              <a:t>услуг;</a:t>
            </a:r>
          </a:p>
          <a:p>
            <a:pPr marL="285750" indent="-285750" algn="just" eaLnBrk="1" hangingPunct="1">
              <a:spcBef>
                <a:spcPct val="0"/>
              </a:spcBef>
            </a:pPr>
            <a:r>
              <a:rPr lang="ru-RU" sz="1600" dirty="0"/>
              <a:t>отсутствие ограничения допуска к участию в закупке путем установления </a:t>
            </a:r>
            <a:r>
              <a:rPr lang="ru-RU" sz="1600" dirty="0" err="1"/>
              <a:t>неизмеряемых</a:t>
            </a:r>
            <a:r>
              <a:rPr lang="ru-RU" sz="1600" dirty="0"/>
              <a:t> требований к участникам </a:t>
            </a:r>
            <a:r>
              <a:rPr lang="ru-RU" sz="1600" dirty="0" smtClean="0"/>
              <a:t>закупки.</a:t>
            </a:r>
            <a:endParaRPr lang="ru-RU" altLang="ru-RU" sz="1600" dirty="0">
              <a:solidFill>
                <a:srgbClr val="3D464A"/>
              </a:solidFill>
              <a:latin typeface="EuropeCondensedC"/>
              <a:ea typeface="EuropeCondensedC"/>
              <a:cs typeface="EuropeCondensedC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/>
            </a:pPr>
            <a:fld id="{78233BB9-4A9C-4E3D-B6F9-C157D99263FF}" type="slidenum">
              <a:rPr lang="ru-RU" sz="1200" smtClean="0"/>
              <a:pPr algn="r">
                <a:defRPr/>
              </a:pPr>
              <a:t>22</a:t>
            </a:fld>
            <a:endParaRPr lang="ru-RU" sz="1200" dirty="0"/>
          </a:p>
        </p:txBody>
      </p:sp>
      <p:sp>
        <p:nvSpPr>
          <p:cNvPr id="5" name="Заголовок 28"/>
          <p:cNvSpPr txBox="1">
            <a:spLocks/>
          </p:cNvSpPr>
          <p:nvPr/>
        </p:nvSpPr>
        <p:spPr>
          <a:xfrm>
            <a:off x="473318" y="176213"/>
            <a:ext cx="7771089" cy="5969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5pPr>
            <a:lvl6pPr marL="457145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6pPr>
            <a:lvl7pPr marL="91429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7pPr>
            <a:lvl8pPr marL="1371435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8pPr>
            <a:lvl9pPr marL="1828581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kern="0" dirty="0" smtClean="0">
                <a:ea typeface="EuropeCondensedC"/>
              </a:rPr>
              <a:t/>
            </a:r>
            <a:br>
              <a:rPr lang="ru-RU" kern="0" dirty="0" smtClean="0">
                <a:ea typeface="EuropeCondensedC"/>
              </a:rPr>
            </a:br>
            <a:r>
              <a:rPr lang="ru-RU" kern="0" dirty="0" smtClean="0">
                <a:ea typeface="EuropeCondensedC"/>
              </a:rPr>
              <a:t>Цели заказчика и принципы осуществления закупочной деятельности</a:t>
            </a:r>
            <a:endParaRPr lang="ru-RU" kern="0" dirty="0">
              <a:ea typeface="EuropeCondensedC"/>
            </a:endParaRPr>
          </a:p>
        </p:txBody>
      </p:sp>
    </p:spTree>
    <p:extLst>
      <p:ext uri="{BB962C8B-B14F-4D97-AF65-F5344CB8AC3E}">
        <p14:creationId xmlns:p14="http://schemas.microsoft.com/office/powerpoint/2010/main" val="370341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ChangeArrowheads="1"/>
          </p:cNvSpPr>
          <p:nvPr/>
        </p:nvSpPr>
        <p:spPr bwMode="auto">
          <a:xfrm>
            <a:off x="450850" y="6309891"/>
            <a:ext cx="8308975" cy="71437"/>
          </a:xfrm>
          <a:prstGeom prst="rect">
            <a:avLst/>
          </a:prstGeom>
          <a:solidFill>
            <a:srgbClr val="FED208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718" tIns="48860" rIns="97718" bIns="4886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/>
          </a:p>
        </p:txBody>
      </p:sp>
      <p:sp>
        <p:nvSpPr>
          <p:cNvPr id="3078" name="Заголовок 1"/>
          <p:cNvSpPr txBox="1">
            <a:spLocks/>
          </p:cNvSpPr>
          <p:nvPr/>
        </p:nvSpPr>
        <p:spPr bwMode="auto">
          <a:xfrm>
            <a:off x="314325" y="1223392"/>
            <a:ext cx="8445500" cy="486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None/>
            </a:pPr>
            <a:r>
              <a:rPr lang="ru-RU" sz="1600" u="sng" dirty="0">
                <a:solidFill>
                  <a:srgbClr val="3D464A"/>
                </a:solidFill>
                <a:latin typeface="+mn-lt"/>
              </a:rPr>
              <a:t>Информация </a:t>
            </a:r>
            <a:r>
              <a:rPr lang="ru-RU" sz="1600" u="sng" dirty="0" smtClean="0">
                <a:solidFill>
                  <a:srgbClr val="3D464A"/>
                </a:solidFill>
                <a:latin typeface="+mn-lt"/>
              </a:rPr>
              <a:t>публикуется </a:t>
            </a:r>
            <a:r>
              <a:rPr lang="ru-RU" sz="1600" u="sng" dirty="0">
                <a:solidFill>
                  <a:srgbClr val="3D464A"/>
                </a:solidFill>
                <a:latin typeface="+mn-lt"/>
              </a:rPr>
              <a:t>на Официальном сайте </a:t>
            </a:r>
            <a:r>
              <a:rPr lang="ru-RU" sz="1600" u="sng" dirty="0" err="1">
                <a:solidFill>
                  <a:srgbClr val="3D464A"/>
                </a:solidFill>
                <a:latin typeface="+mn-lt"/>
              </a:rPr>
              <a:t>госзакупок</a:t>
            </a:r>
            <a:r>
              <a:rPr lang="ru-RU" sz="1600" u="sng" dirty="0">
                <a:solidFill>
                  <a:srgbClr val="3D464A"/>
                </a:solidFill>
                <a:latin typeface="+mn-lt"/>
              </a:rPr>
              <a:t> </a:t>
            </a:r>
            <a:r>
              <a:rPr lang="en-US" sz="1600" u="sng" dirty="0">
                <a:solidFill>
                  <a:srgbClr val="0070C0"/>
                </a:solidFill>
                <a:latin typeface="+mn-lt"/>
                <a:hlinkClick r:id="rId3"/>
              </a:rPr>
              <a:t>www.zakupki.gov.ru</a:t>
            </a:r>
            <a:r>
              <a:rPr lang="en-US" sz="1600" u="sng" dirty="0">
                <a:solidFill>
                  <a:srgbClr val="3D464A"/>
                </a:solidFill>
                <a:latin typeface="+mn-lt"/>
              </a:rPr>
              <a:t> (</a:t>
            </a:r>
            <a:r>
              <a:rPr lang="ru-RU" sz="1600" u="sng" dirty="0">
                <a:solidFill>
                  <a:srgbClr val="3D464A"/>
                </a:solidFill>
                <a:latin typeface="+mn-lt"/>
              </a:rPr>
              <a:t>для </a:t>
            </a:r>
            <a:r>
              <a:rPr lang="ru-RU" sz="1600" u="sng" dirty="0" smtClean="0">
                <a:solidFill>
                  <a:srgbClr val="3D464A"/>
                </a:solidFill>
                <a:latin typeface="+mn-lt"/>
              </a:rPr>
              <a:t>ЗАО «Ванкорнефть»)</a:t>
            </a:r>
            <a:endParaRPr lang="ru-RU" sz="1600" u="sng" dirty="0">
              <a:solidFill>
                <a:srgbClr val="3D464A"/>
              </a:solidFill>
              <a:latin typeface="+mn-lt"/>
            </a:endParaRPr>
          </a:p>
          <a:p>
            <a:pPr>
              <a:buNone/>
            </a:pPr>
            <a:r>
              <a:rPr lang="ru-RU" sz="1600" u="sng" dirty="0">
                <a:solidFill>
                  <a:srgbClr val="3D464A"/>
                </a:solidFill>
                <a:latin typeface="+mn-lt"/>
              </a:rPr>
              <a:t>и на сайте Компании </a:t>
            </a:r>
            <a:r>
              <a:rPr lang="en-US" sz="1600" u="sng" dirty="0">
                <a:solidFill>
                  <a:srgbClr val="3D464A"/>
                </a:solidFill>
                <a:latin typeface="+mn-lt"/>
                <a:hlinkClick r:id="rId4"/>
              </a:rPr>
              <a:t>www.zakupki.rosneft.ru</a:t>
            </a:r>
            <a:r>
              <a:rPr lang="en-US" sz="1600" u="sng" dirty="0">
                <a:solidFill>
                  <a:srgbClr val="3D464A"/>
                </a:solidFill>
                <a:latin typeface="+mn-lt"/>
              </a:rPr>
              <a:t> </a:t>
            </a:r>
            <a:r>
              <a:rPr lang="en-US" sz="1600" u="sng" dirty="0" smtClean="0">
                <a:solidFill>
                  <a:srgbClr val="3D464A"/>
                </a:solidFill>
                <a:latin typeface="+mn-lt"/>
              </a:rPr>
              <a:t>(</a:t>
            </a:r>
            <a:r>
              <a:rPr lang="ru-RU" sz="1600" u="sng" dirty="0">
                <a:solidFill>
                  <a:srgbClr val="3D464A"/>
                </a:solidFill>
                <a:latin typeface="+mn-lt"/>
              </a:rPr>
              <a:t>для </a:t>
            </a:r>
            <a:r>
              <a:rPr lang="ru-RU" sz="1600" u="sng" dirty="0" smtClean="0">
                <a:solidFill>
                  <a:srgbClr val="3D464A"/>
                </a:solidFill>
                <a:latin typeface="+mn-lt"/>
              </a:rPr>
              <a:t>всех ДО ОАО «НК «Роснефть»)</a:t>
            </a:r>
            <a:endParaRPr lang="en-US" sz="1600" u="sng" dirty="0">
              <a:solidFill>
                <a:srgbClr val="3D464A"/>
              </a:solidFill>
              <a:latin typeface="+mn-lt"/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ru-RU" altLang="ru-RU" sz="1600" dirty="0" smtClean="0">
              <a:solidFill>
                <a:srgbClr val="3D464A"/>
              </a:solidFill>
              <a:latin typeface="+mn-lt"/>
              <a:ea typeface="EuropeCondensedC"/>
              <a:cs typeface="EuropeCondensedC"/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ru-RU" altLang="ru-RU" sz="1600" dirty="0" smtClean="0">
                <a:latin typeface="+mn-lt"/>
                <a:ea typeface="EuropeCondensedC"/>
                <a:cs typeface="EuropeCondensedC"/>
              </a:rPr>
              <a:t>Информация, публикуемая в сети:</a:t>
            </a:r>
          </a:p>
          <a:p>
            <a:pPr marL="285750" indent="-285750" algn="just" eaLnBrk="1" hangingPunct="1">
              <a:spcBef>
                <a:spcPct val="0"/>
              </a:spcBef>
            </a:pPr>
            <a:endParaRPr lang="ru-RU" altLang="ru-RU" sz="1600" dirty="0">
              <a:latin typeface="+mn-lt"/>
              <a:ea typeface="EuropeCondensedC"/>
              <a:cs typeface="EuropeCondensedC"/>
            </a:endParaRPr>
          </a:p>
          <a:p>
            <a:pPr marL="285750" indent="-285750" algn="just" eaLnBrk="1" hangingPunct="1">
              <a:spcBef>
                <a:spcPct val="0"/>
              </a:spcBef>
            </a:pPr>
            <a:r>
              <a:rPr lang="ru-RU" altLang="ru-RU" sz="1600" dirty="0" smtClean="0">
                <a:latin typeface="+mn-lt"/>
                <a:ea typeface="EuropeCondensedC"/>
                <a:cs typeface="EuropeCondensedC"/>
              </a:rPr>
              <a:t>Положение «О закупке товаров, работ, услуг ЗАО «Ванкорнефть» и Обществ </a:t>
            </a:r>
            <a:r>
              <a:rPr lang="ru-RU" altLang="ru-RU" sz="1600" dirty="0" err="1" smtClean="0">
                <a:latin typeface="+mn-lt"/>
                <a:ea typeface="EuropeCondensedC"/>
                <a:cs typeface="EuropeCondensedC"/>
              </a:rPr>
              <a:t>Ямальской</a:t>
            </a:r>
            <a:r>
              <a:rPr lang="ru-RU" altLang="ru-RU" sz="1600" dirty="0" smtClean="0">
                <a:latin typeface="+mn-lt"/>
                <a:ea typeface="EuropeCondensedC"/>
                <a:cs typeface="EuropeCondensedC"/>
              </a:rPr>
              <a:t> группы;</a:t>
            </a:r>
          </a:p>
          <a:p>
            <a:pPr marL="285750" indent="-285750" algn="just" eaLnBrk="1" hangingPunct="1">
              <a:spcBef>
                <a:spcPct val="0"/>
              </a:spcBef>
            </a:pPr>
            <a:r>
              <a:rPr lang="ru-RU" sz="1600" dirty="0" smtClean="0"/>
              <a:t>план закупки ЗАО «Ванкорнефть» и Обществ </a:t>
            </a:r>
            <a:r>
              <a:rPr lang="ru-RU" sz="1600" dirty="0" err="1" smtClean="0"/>
              <a:t>Ямальской</a:t>
            </a:r>
            <a:r>
              <a:rPr lang="ru-RU" sz="1600" dirty="0" smtClean="0"/>
              <a:t> группы;</a:t>
            </a:r>
          </a:p>
          <a:p>
            <a:pPr marL="285750" indent="-285750" algn="just" eaLnBrk="1" hangingPunct="1">
              <a:spcBef>
                <a:spcPct val="0"/>
              </a:spcBef>
            </a:pPr>
            <a:r>
              <a:rPr lang="ru-RU" sz="1600" dirty="0"/>
              <a:t>извещение о проведении закупки, документация о закупке, проект договора, являющегося неотъемлемой частью документации о </a:t>
            </a:r>
            <a:r>
              <a:rPr lang="ru-RU" sz="1600" dirty="0" smtClean="0"/>
              <a:t>закупке;</a:t>
            </a:r>
          </a:p>
          <a:p>
            <a:pPr marL="285750" indent="-285750" algn="just" eaLnBrk="1" hangingPunct="1">
              <a:spcBef>
                <a:spcPct val="0"/>
              </a:spcBef>
            </a:pPr>
            <a:r>
              <a:rPr lang="ru-RU" sz="1600" dirty="0"/>
              <a:t>протоколы, составляемые в процессе проведения </a:t>
            </a:r>
            <a:r>
              <a:rPr lang="ru-RU" sz="1600" dirty="0" smtClean="0"/>
              <a:t>закупки;</a:t>
            </a:r>
          </a:p>
          <a:p>
            <a:pPr marL="285750" indent="-285750" algn="just" eaLnBrk="1" hangingPunct="1">
              <a:spcBef>
                <a:spcPct val="0"/>
              </a:spcBef>
            </a:pPr>
            <a:r>
              <a:rPr lang="ru-RU" sz="1600" dirty="0"/>
              <a:t>сведения о количестве и общей стоимости договоров, заключенных заказчиком по результатам </a:t>
            </a:r>
            <a:r>
              <a:rPr lang="ru-RU" sz="1600" dirty="0" smtClean="0"/>
              <a:t>закупки.</a:t>
            </a:r>
            <a:endParaRPr lang="en-US" altLang="ru-RU" sz="1600" dirty="0" smtClean="0">
              <a:latin typeface="+mn-lt"/>
              <a:ea typeface="EuropeCondensedC"/>
              <a:cs typeface="EuropeCondensedC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600" dirty="0" smtClean="0">
              <a:solidFill>
                <a:srgbClr val="3D464A"/>
              </a:solidFill>
              <a:latin typeface="EuropeCondensedC"/>
              <a:ea typeface="EuropeCondensedC"/>
              <a:cs typeface="EuropeCondensedC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latin typeface="EuropeCondensedC"/>
                <a:ea typeface="EuropeCondensedC"/>
                <a:cs typeface="EuropeCondensedC"/>
              </a:rPr>
              <a:t>В </a:t>
            </a:r>
            <a:r>
              <a:rPr lang="ru-RU" altLang="ru-RU" sz="1600" dirty="0">
                <a:latin typeface="EuropeCondensedC"/>
                <a:ea typeface="EuropeCondensedC"/>
                <a:cs typeface="EuropeCondensedC"/>
              </a:rPr>
              <a:t>случае выявления каких-либо нарушений, на Ваш взгляд, просим сообщать на Горячую линию безопасности:</a:t>
            </a:r>
          </a:p>
          <a:p>
            <a:r>
              <a:rPr lang="ru-RU" sz="1600" b="1" dirty="0"/>
              <a:t>Контакты «Горячей линии безопасности»:</a:t>
            </a:r>
            <a:endParaRPr lang="ru-RU" sz="1600" dirty="0"/>
          </a:p>
          <a:p>
            <a:r>
              <a:rPr lang="ru-RU" sz="1600" dirty="0"/>
              <a:t>Многоканальный телефон: </a:t>
            </a:r>
            <a:r>
              <a:rPr lang="ru-RU" sz="1600" b="1" dirty="0">
                <a:hlinkClick r:id="rId5" action="ppaction://hlinkfile"/>
              </a:rPr>
              <a:t>8 800 500 25 45</a:t>
            </a:r>
            <a:r>
              <a:rPr lang="ru-RU" sz="1600" dirty="0"/>
              <a:t> (круглосуточный, бесплатный, из любой точки страны) Эл. почта: </a:t>
            </a:r>
            <a:r>
              <a:rPr lang="ru-RU" sz="1600" dirty="0">
                <a:hlinkClick r:id="rId6"/>
              </a:rPr>
              <a:t>sec_hotline@rosneft.ru</a:t>
            </a:r>
            <a:r>
              <a:rPr lang="ru-RU" sz="1600" dirty="0"/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ru-RU" sz="1600" b="1" u="sng" dirty="0" smtClean="0">
              <a:solidFill>
                <a:srgbClr val="3D464A"/>
              </a:solidFill>
              <a:latin typeface="EuropeCondensedC"/>
              <a:ea typeface="EuropeCondensedC"/>
              <a:cs typeface="EuropeCondensedC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600" dirty="0">
              <a:solidFill>
                <a:srgbClr val="3D464A"/>
              </a:solidFill>
              <a:latin typeface="EuropeCondensedC"/>
              <a:ea typeface="EuropeCondensedC"/>
              <a:cs typeface="EuropeCondensedC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/>
            </a:pPr>
            <a:fld id="{78233BB9-4A9C-4E3D-B6F9-C157D99263FF}" type="slidenum">
              <a:rPr lang="ru-RU" sz="1200" smtClean="0"/>
              <a:pPr algn="r">
                <a:defRPr/>
              </a:pPr>
              <a:t>23</a:t>
            </a:fld>
            <a:endParaRPr lang="ru-RU" sz="1200" dirty="0"/>
          </a:p>
        </p:txBody>
      </p:sp>
      <p:sp>
        <p:nvSpPr>
          <p:cNvPr id="5" name="Заголовок 28"/>
          <p:cNvSpPr txBox="1">
            <a:spLocks/>
          </p:cNvSpPr>
          <p:nvPr/>
        </p:nvSpPr>
        <p:spPr>
          <a:xfrm>
            <a:off x="473318" y="176213"/>
            <a:ext cx="7771089" cy="5969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5pPr>
            <a:lvl6pPr marL="457145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6pPr>
            <a:lvl7pPr marL="91429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7pPr>
            <a:lvl8pPr marL="1371435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8pPr>
            <a:lvl9pPr marL="1828581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kern="0" dirty="0" smtClean="0">
                <a:ea typeface="EuropeCondensedC"/>
              </a:rPr>
              <a:t/>
            </a:r>
            <a:br>
              <a:rPr lang="ru-RU" kern="0" dirty="0" smtClean="0">
                <a:ea typeface="EuropeCondensedC"/>
              </a:rPr>
            </a:br>
            <a:r>
              <a:rPr lang="ru-RU" kern="0" dirty="0" smtClean="0">
                <a:ea typeface="EuropeCondensedC"/>
              </a:rPr>
              <a:t>Размещение информации в сети интернет</a:t>
            </a:r>
            <a:endParaRPr lang="ru-RU" kern="0" dirty="0">
              <a:ea typeface="EuropeCondensedC"/>
            </a:endParaRPr>
          </a:p>
        </p:txBody>
      </p:sp>
    </p:spTree>
    <p:extLst>
      <p:ext uri="{BB962C8B-B14F-4D97-AF65-F5344CB8AC3E}">
        <p14:creationId xmlns:p14="http://schemas.microsoft.com/office/powerpoint/2010/main" val="343251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ChangeArrowheads="1"/>
          </p:cNvSpPr>
          <p:nvPr/>
        </p:nvSpPr>
        <p:spPr bwMode="auto">
          <a:xfrm>
            <a:off x="450850" y="6237288"/>
            <a:ext cx="8308975" cy="71437"/>
          </a:xfrm>
          <a:prstGeom prst="rect">
            <a:avLst/>
          </a:prstGeom>
          <a:solidFill>
            <a:srgbClr val="FED208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718" tIns="48860" rIns="97718" bIns="4886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/>
            </a:pPr>
            <a:fld id="{78233BB9-4A9C-4E3D-B6F9-C157D99263FF}" type="slidenum">
              <a:rPr lang="ru-RU" sz="1200" smtClean="0"/>
              <a:pPr algn="r">
                <a:defRPr/>
              </a:pPr>
              <a:t>24</a:t>
            </a:fld>
            <a:endParaRPr lang="ru-RU" sz="1200" dirty="0"/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3059832" y="1628800"/>
            <a:ext cx="1477243" cy="64829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718" tIns="48860" rIns="97718" bIns="4886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Скругленный прямоугольник 5"/>
          <p:cNvSpPr>
            <a:spLocks noChangeArrowheads="1"/>
          </p:cNvSpPr>
          <p:nvPr/>
        </p:nvSpPr>
        <p:spPr bwMode="auto">
          <a:xfrm>
            <a:off x="106827" y="3861196"/>
            <a:ext cx="1384865" cy="431678"/>
          </a:xfrm>
          <a:prstGeom prst="roundRect">
            <a:avLst>
              <a:gd name="adj" fmla="val 16667"/>
            </a:avLst>
          </a:prstGeom>
          <a:solidFill>
            <a:srgbClr val="FFD200"/>
          </a:solidFill>
          <a:ln w="25400" algn="ctr">
            <a:solidFill>
              <a:srgbClr val="FCAF17"/>
            </a:solidFill>
            <a:round/>
            <a:headEnd/>
            <a:tailEnd/>
          </a:ln>
        </p:spPr>
        <p:txBody>
          <a:bodyPr lIns="97696" tIns="48848" rIns="97696" bIns="48848" anchor="ctr"/>
          <a:lstStyle/>
          <a:p>
            <a:pPr algn="ctr" defTabSz="977677"/>
            <a:r>
              <a:rPr lang="ru-RU" sz="1400" dirty="0">
                <a:solidFill>
                  <a:srgbClr val="3D464A"/>
                </a:solidFill>
                <a:latin typeface="Europe" pitchFamily="2" charset="0"/>
              </a:rPr>
              <a:t>Закупки</a:t>
            </a:r>
          </a:p>
        </p:txBody>
      </p:sp>
      <p:sp>
        <p:nvSpPr>
          <p:cNvPr id="14" name="Скругленный прямоугольник 6"/>
          <p:cNvSpPr>
            <a:spLocks noChangeArrowheads="1"/>
          </p:cNvSpPr>
          <p:nvPr/>
        </p:nvSpPr>
        <p:spPr bwMode="auto">
          <a:xfrm>
            <a:off x="2339077" y="5373910"/>
            <a:ext cx="1606420" cy="431678"/>
          </a:xfrm>
          <a:prstGeom prst="roundRect">
            <a:avLst>
              <a:gd name="adj" fmla="val 16667"/>
            </a:avLst>
          </a:prstGeom>
          <a:solidFill>
            <a:srgbClr val="FFD200"/>
          </a:solidFill>
          <a:ln w="25400" algn="ctr">
            <a:solidFill>
              <a:srgbClr val="FCAF17"/>
            </a:solidFill>
            <a:round/>
            <a:headEnd/>
            <a:tailEnd/>
          </a:ln>
        </p:spPr>
        <p:txBody>
          <a:bodyPr lIns="97696" tIns="48848" rIns="97696" bIns="48848" anchor="ctr"/>
          <a:lstStyle/>
          <a:p>
            <a:pPr algn="ctr" defTabSz="977677"/>
            <a:r>
              <a:rPr lang="ru-RU" sz="1400" dirty="0">
                <a:solidFill>
                  <a:srgbClr val="3D464A"/>
                </a:solidFill>
                <a:latin typeface="Europe" pitchFamily="2" charset="0"/>
              </a:rPr>
              <a:t>Неконкурентные</a:t>
            </a:r>
          </a:p>
        </p:txBody>
      </p:sp>
      <p:sp>
        <p:nvSpPr>
          <p:cNvPr id="15" name="Скругленный прямоугольник 8"/>
          <p:cNvSpPr>
            <a:spLocks noChangeArrowheads="1"/>
          </p:cNvSpPr>
          <p:nvPr/>
        </p:nvSpPr>
        <p:spPr bwMode="auto">
          <a:xfrm>
            <a:off x="2339077" y="2421036"/>
            <a:ext cx="1606423" cy="431678"/>
          </a:xfrm>
          <a:prstGeom prst="roundRect">
            <a:avLst>
              <a:gd name="adj" fmla="val 16667"/>
            </a:avLst>
          </a:prstGeom>
          <a:solidFill>
            <a:srgbClr val="FFD200"/>
          </a:solidFill>
          <a:ln w="25400" algn="ctr">
            <a:solidFill>
              <a:srgbClr val="FCAF17"/>
            </a:solidFill>
            <a:round/>
            <a:headEnd/>
            <a:tailEnd/>
          </a:ln>
        </p:spPr>
        <p:txBody>
          <a:bodyPr lIns="97696" tIns="48848" rIns="97696" bIns="48848" anchor="ctr"/>
          <a:lstStyle/>
          <a:p>
            <a:pPr algn="ctr" defTabSz="977677"/>
            <a:r>
              <a:rPr lang="ru-RU" sz="1400" dirty="0">
                <a:solidFill>
                  <a:srgbClr val="3D464A"/>
                </a:solidFill>
                <a:latin typeface="Europe" pitchFamily="2" charset="0"/>
              </a:rPr>
              <a:t>Конкурентные</a:t>
            </a:r>
          </a:p>
        </p:txBody>
      </p:sp>
      <p:sp>
        <p:nvSpPr>
          <p:cNvPr id="16" name="Скругленный прямоугольник 12"/>
          <p:cNvSpPr>
            <a:spLocks noChangeArrowheads="1"/>
          </p:cNvSpPr>
          <p:nvPr/>
        </p:nvSpPr>
        <p:spPr bwMode="auto">
          <a:xfrm>
            <a:off x="4787347" y="5373364"/>
            <a:ext cx="1495290" cy="431678"/>
          </a:xfrm>
          <a:prstGeom prst="roundRect">
            <a:avLst>
              <a:gd name="adj" fmla="val 16667"/>
            </a:avLst>
          </a:prstGeom>
          <a:solidFill>
            <a:srgbClr val="FFD200"/>
          </a:solidFill>
          <a:ln w="25400" algn="ctr">
            <a:solidFill>
              <a:srgbClr val="FCAF17"/>
            </a:solidFill>
            <a:round/>
            <a:headEnd/>
            <a:tailEnd/>
          </a:ln>
        </p:spPr>
        <p:txBody>
          <a:bodyPr lIns="97696" tIns="48848" rIns="97696" bIns="48848" anchor="ctr"/>
          <a:lstStyle/>
          <a:p>
            <a:pPr algn="ctr" defTabSz="977677"/>
            <a:r>
              <a:rPr lang="ru-RU" sz="1400" dirty="0">
                <a:latin typeface="Europe" pitchFamily="2" charset="0"/>
              </a:rPr>
              <a:t>Закупка у </a:t>
            </a:r>
            <a:r>
              <a:rPr lang="ru-RU" sz="1400" dirty="0" smtClean="0">
                <a:latin typeface="Europe" pitchFamily="2" charset="0"/>
              </a:rPr>
              <a:t>един. </a:t>
            </a:r>
            <a:r>
              <a:rPr lang="ru-RU" sz="1400" dirty="0">
                <a:latin typeface="Europe" pitchFamily="2" charset="0"/>
              </a:rPr>
              <a:t>поставщика</a:t>
            </a:r>
          </a:p>
        </p:txBody>
      </p:sp>
      <p:sp>
        <p:nvSpPr>
          <p:cNvPr id="17" name="Скругленный прямоугольник 15"/>
          <p:cNvSpPr>
            <a:spLocks noChangeArrowheads="1"/>
          </p:cNvSpPr>
          <p:nvPr/>
        </p:nvSpPr>
        <p:spPr bwMode="auto">
          <a:xfrm>
            <a:off x="4787347" y="1413098"/>
            <a:ext cx="1495290" cy="431678"/>
          </a:xfrm>
          <a:prstGeom prst="roundRect">
            <a:avLst>
              <a:gd name="adj" fmla="val 16667"/>
            </a:avLst>
          </a:prstGeom>
          <a:solidFill>
            <a:srgbClr val="FFD200"/>
          </a:solidFill>
          <a:ln w="25400" algn="ctr">
            <a:solidFill>
              <a:srgbClr val="FCAF17"/>
            </a:solidFill>
            <a:round/>
            <a:headEnd/>
            <a:tailEnd/>
          </a:ln>
        </p:spPr>
        <p:txBody>
          <a:bodyPr lIns="97696" tIns="48848" rIns="97696" bIns="48848" anchor="ctr"/>
          <a:lstStyle/>
          <a:p>
            <a:pPr algn="ctr" defTabSz="977677"/>
            <a:r>
              <a:rPr lang="ru-RU" sz="1400" dirty="0">
                <a:solidFill>
                  <a:srgbClr val="3D464A"/>
                </a:solidFill>
                <a:latin typeface="Europe" pitchFamily="2" charset="0"/>
              </a:rPr>
              <a:t>Торги *</a:t>
            </a:r>
          </a:p>
        </p:txBody>
      </p:sp>
      <p:sp>
        <p:nvSpPr>
          <p:cNvPr id="18" name="Скругленный прямоугольник 17"/>
          <p:cNvSpPr>
            <a:spLocks noChangeArrowheads="1"/>
          </p:cNvSpPr>
          <p:nvPr/>
        </p:nvSpPr>
        <p:spPr bwMode="auto">
          <a:xfrm>
            <a:off x="7163266" y="1052736"/>
            <a:ext cx="1440507" cy="431678"/>
          </a:xfrm>
          <a:prstGeom prst="roundRect">
            <a:avLst>
              <a:gd name="adj" fmla="val 16667"/>
            </a:avLst>
          </a:prstGeom>
          <a:solidFill>
            <a:srgbClr val="FFD200"/>
          </a:solidFill>
          <a:ln w="25400" algn="ctr">
            <a:solidFill>
              <a:srgbClr val="FCAF17"/>
            </a:solidFill>
            <a:round/>
            <a:headEnd/>
            <a:tailEnd/>
          </a:ln>
        </p:spPr>
        <p:txBody>
          <a:bodyPr lIns="97696" tIns="48848" rIns="97696" bIns="48848" anchor="ctr"/>
          <a:lstStyle/>
          <a:p>
            <a:pPr algn="ctr" defTabSz="977677"/>
            <a:r>
              <a:rPr lang="ru-RU" sz="1400" dirty="0">
                <a:solidFill>
                  <a:srgbClr val="3D464A"/>
                </a:solidFill>
                <a:latin typeface="Europe" pitchFamily="2" charset="0"/>
              </a:rPr>
              <a:t>Конкурс</a:t>
            </a:r>
          </a:p>
        </p:txBody>
      </p:sp>
      <p:sp>
        <p:nvSpPr>
          <p:cNvPr id="19" name="Скругленный прямоугольник 18"/>
          <p:cNvSpPr>
            <a:spLocks noChangeArrowheads="1"/>
          </p:cNvSpPr>
          <p:nvPr/>
        </p:nvSpPr>
        <p:spPr bwMode="auto">
          <a:xfrm>
            <a:off x="7163266" y="1773460"/>
            <a:ext cx="1440507" cy="431678"/>
          </a:xfrm>
          <a:prstGeom prst="roundRect">
            <a:avLst>
              <a:gd name="adj" fmla="val 16667"/>
            </a:avLst>
          </a:prstGeom>
          <a:solidFill>
            <a:srgbClr val="FFD200"/>
          </a:solidFill>
          <a:ln w="25400" algn="ctr">
            <a:solidFill>
              <a:srgbClr val="FCAF17"/>
            </a:solidFill>
            <a:round/>
            <a:headEnd/>
            <a:tailEnd/>
          </a:ln>
        </p:spPr>
        <p:txBody>
          <a:bodyPr lIns="97696" tIns="48848" rIns="97696" bIns="48848" anchor="ctr"/>
          <a:lstStyle/>
          <a:p>
            <a:pPr algn="ctr" defTabSz="977677"/>
            <a:r>
              <a:rPr lang="ru-RU" sz="1400" dirty="0" smtClean="0">
                <a:solidFill>
                  <a:srgbClr val="3D464A"/>
                </a:solidFill>
                <a:latin typeface="Europe" pitchFamily="2" charset="0"/>
              </a:rPr>
              <a:t>Аукцион</a:t>
            </a:r>
            <a:endParaRPr lang="ru-RU" sz="1400" dirty="0">
              <a:solidFill>
                <a:srgbClr val="3D464A"/>
              </a:solidFill>
              <a:latin typeface="Europe" pitchFamily="2" charset="0"/>
            </a:endParaRPr>
          </a:p>
        </p:txBody>
      </p:sp>
      <p:sp>
        <p:nvSpPr>
          <p:cNvPr id="20" name="Скругленный прямоугольник 19"/>
          <p:cNvSpPr>
            <a:spLocks noChangeArrowheads="1"/>
          </p:cNvSpPr>
          <p:nvPr/>
        </p:nvSpPr>
        <p:spPr bwMode="auto">
          <a:xfrm>
            <a:off x="7163266" y="2637260"/>
            <a:ext cx="1440507" cy="539724"/>
          </a:xfrm>
          <a:prstGeom prst="roundRect">
            <a:avLst>
              <a:gd name="adj" fmla="val 16667"/>
            </a:avLst>
          </a:prstGeom>
          <a:solidFill>
            <a:srgbClr val="FFD200"/>
          </a:solidFill>
          <a:ln w="25400" algn="ctr">
            <a:solidFill>
              <a:srgbClr val="FCAF17"/>
            </a:solidFill>
            <a:round/>
            <a:headEnd/>
            <a:tailEnd/>
          </a:ln>
        </p:spPr>
        <p:txBody>
          <a:bodyPr lIns="97696" tIns="48848" rIns="97696" bIns="48848" anchor="ctr"/>
          <a:lstStyle/>
          <a:p>
            <a:pPr algn="ctr" defTabSz="977677"/>
            <a:r>
              <a:rPr lang="ru-RU" sz="1400" dirty="0">
                <a:solidFill>
                  <a:srgbClr val="3D464A"/>
                </a:solidFill>
                <a:latin typeface="Europe" pitchFamily="2" charset="0"/>
              </a:rPr>
              <a:t>Запрос предложений</a:t>
            </a:r>
          </a:p>
        </p:txBody>
      </p:sp>
      <p:sp>
        <p:nvSpPr>
          <p:cNvPr id="21" name="Скругленный прямоугольник 20"/>
          <p:cNvSpPr>
            <a:spLocks noChangeArrowheads="1"/>
          </p:cNvSpPr>
          <p:nvPr/>
        </p:nvSpPr>
        <p:spPr bwMode="auto">
          <a:xfrm>
            <a:off x="7163266" y="3357984"/>
            <a:ext cx="1440507" cy="431678"/>
          </a:xfrm>
          <a:prstGeom prst="roundRect">
            <a:avLst>
              <a:gd name="adj" fmla="val 16667"/>
            </a:avLst>
          </a:prstGeom>
          <a:solidFill>
            <a:srgbClr val="FFD200"/>
          </a:solidFill>
          <a:ln w="25400" algn="ctr">
            <a:solidFill>
              <a:srgbClr val="FCAF17"/>
            </a:solidFill>
            <a:round/>
            <a:headEnd/>
            <a:tailEnd/>
          </a:ln>
        </p:spPr>
        <p:txBody>
          <a:bodyPr lIns="97696" tIns="48848" rIns="97696" bIns="48848" anchor="ctr"/>
          <a:lstStyle/>
          <a:p>
            <a:pPr algn="ctr" defTabSz="977677"/>
            <a:r>
              <a:rPr lang="ru-RU" sz="1400" dirty="0">
                <a:solidFill>
                  <a:srgbClr val="3D464A"/>
                </a:solidFill>
                <a:latin typeface="Europe" pitchFamily="2" charset="0"/>
              </a:rPr>
              <a:t>Запрос цен</a:t>
            </a:r>
          </a:p>
        </p:txBody>
      </p:sp>
      <p:sp>
        <p:nvSpPr>
          <p:cNvPr id="22" name="Скругленный прямоугольник 21"/>
          <p:cNvSpPr>
            <a:spLocks noChangeArrowheads="1"/>
          </p:cNvSpPr>
          <p:nvPr/>
        </p:nvSpPr>
        <p:spPr bwMode="auto">
          <a:xfrm>
            <a:off x="7163266" y="4078708"/>
            <a:ext cx="1440507" cy="537790"/>
          </a:xfrm>
          <a:prstGeom prst="roundRect">
            <a:avLst>
              <a:gd name="adj" fmla="val 16667"/>
            </a:avLst>
          </a:prstGeom>
          <a:solidFill>
            <a:srgbClr val="FFD200"/>
          </a:solidFill>
          <a:ln w="25400" algn="ctr">
            <a:solidFill>
              <a:srgbClr val="FCAF17"/>
            </a:solidFill>
            <a:round/>
            <a:headEnd/>
            <a:tailEnd/>
          </a:ln>
        </p:spPr>
        <p:txBody>
          <a:bodyPr lIns="97696" tIns="48848" rIns="97696" bIns="48848" anchor="ctr"/>
          <a:lstStyle/>
          <a:p>
            <a:pPr algn="ctr" defTabSz="977677"/>
            <a:r>
              <a:rPr lang="ru-RU" sz="1400" dirty="0">
                <a:solidFill>
                  <a:srgbClr val="3D464A"/>
                </a:solidFill>
                <a:latin typeface="Europe" pitchFamily="2" charset="0"/>
              </a:rPr>
              <a:t>Конкурентные переговоры</a:t>
            </a:r>
          </a:p>
        </p:txBody>
      </p:sp>
      <p:cxnSp>
        <p:nvCxnSpPr>
          <p:cNvPr id="23" name="Соединительная линия уступом 36"/>
          <p:cNvCxnSpPr>
            <a:cxnSpLocks noChangeShapeType="1"/>
            <a:stCxn id="13" idx="3"/>
            <a:endCxn id="15" idx="1"/>
          </p:cNvCxnSpPr>
          <p:nvPr/>
        </p:nvCxnSpPr>
        <p:spPr bwMode="auto">
          <a:xfrm flipV="1">
            <a:off x="1491692" y="2636875"/>
            <a:ext cx="847385" cy="1440160"/>
          </a:xfrm>
          <a:prstGeom prst="bentConnector3">
            <a:avLst>
              <a:gd name="adj1" fmla="val 50000"/>
            </a:avLst>
          </a:prstGeom>
          <a:noFill/>
          <a:ln w="25400" algn="ctr">
            <a:solidFill>
              <a:srgbClr val="FCAF17"/>
            </a:solidFill>
            <a:round/>
            <a:headEnd/>
            <a:tailEnd type="arrow" w="med" len="med"/>
          </a:ln>
        </p:spPr>
      </p:cxnSp>
      <p:cxnSp>
        <p:nvCxnSpPr>
          <p:cNvPr id="24" name="Соединительная линия уступом 37"/>
          <p:cNvCxnSpPr>
            <a:cxnSpLocks noChangeShapeType="1"/>
            <a:stCxn id="13" idx="3"/>
            <a:endCxn id="14" idx="1"/>
          </p:cNvCxnSpPr>
          <p:nvPr/>
        </p:nvCxnSpPr>
        <p:spPr bwMode="auto">
          <a:xfrm>
            <a:off x="1491692" y="4077035"/>
            <a:ext cx="847385" cy="1512714"/>
          </a:xfrm>
          <a:prstGeom prst="bentConnector3">
            <a:avLst>
              <a:gd name="adj1" fmla="val 50000"/>
            </a:avLst>
          </a:prstGeom>
          <a:noFill/>
          <a:ln w="25400" algn="ctr">
            <a:solidFill>
              <a:srgbClr val="FCAF17"/>
            </a:solidFill>
            <a:round/>
            <a:headEnd/>
            <a:tailEnd type="arrow" w="med" len="med"/>
          </a:ln>
        </p:spPr>
      </p:cxnSp>
      <p:cxnSp>
        <p:nvCxnSpPr>
          <p:cNvPr id="25" name="Соединительная линия уступом 40"/>
          <p:cNvCxnSpPr>
            <a:cxnSpLocks noChangeShapeType="1"/>
            <a:stCxn id="15" idx="0"/>
            <a:endCxn id="17" idx="1"/>
          </p:cNvCxnSpPr>
          <p:nvPr/>
        </p:nvCxnSpPr>
        <p:spPr bwMode="auto">
          <a:xfrm rot="5400000" flipH="1" flipV="1">
            <a:off x="3568769" y="1202458"/>
            <a:ext cx="792099" cy="1645058"/>
          </a:xfrm>
          <a:prstGeom prst="bentConnector2">
            <a:avLst/>
          </a:prstGeom>
          <a:noFill/>
          <a:ln w="25400" algn="ctr">
            <a:solidFill>
              <a:srgbClr val="FCAF17"/>
            </a:solidFill>
            <a:round/>
            <a:headEnd/>
            <a:tailEnd type="arrow" w="med" len="med"/>
          </a:ln>
        </p:spPr>
      </p:cxnSp>
      <p:cxnSp>
        <p:nvCxnSpPr>
          <p:cNvPr id="26" name="Соединительная линия уступом 43"/>
          <p:cNvCxnSpPr>
            <a:cxnSpLocks noChangeShapeType="1"/>
            <a:stCxn id="15" idx="2"/>
            <a:endCxn id="21" idx="1"/>
          </p:cNvCxnSpPr>
          <p:nvPr/>
        </p:nvCxnSpPr>
        <p:spPr bwMode="auto">
          <a:xfrm rot="16200000" flipH="1">
            <a:off x="4792223" y="1202779"/>
            <a:ext cx="721109" cy="4020977"/>
          </a:xfrm>
          <a:prstGeom prst="bentConnector2">
            <a:avLst/>
          </a:prstGeom>
          <a:noFill/>
          <a:ln w="25400" algn="ctr">
            <a:solidFill>
              <a:srgbClr val="FCAF17"/>
            </a:solidFill>
            <a:round/>
            <a:headEnd/>
            <a:tailEnd type="arrow" w="med" len="med"/>
          </a:ln>
        </p:spPr>
      </p:cxnSp>
      <p:cxnSp>
        <p:nvCxnSpPr>
          <p:cNvPr id="27" name="Соединительная линия уступом 46"/>
          <p:cNvCxnSpPr>
            <a:cxnSpLocks noChangeShapeType="1"/>
            <a:stCxn id="16" idx="3"/>
            <a:endCxn id="34" idx="1"/>
          </p:cNvCxnSpPr>
          <p:nvPr/>
        </p:nvCxnSpPr>
        <p:spPr bwMode="auto">
          <a:xfrm flipV="1">
            <a:off x="6282637" y="5228716"/>
            <a:ext cx="881304" cy="360487"/>
          </a:xfrm>
          <a:prstGeom prst="bentConnector3">
            <a:avLst>
              <a:gd name="adj1" fmla="val 50000"/>
            </a:avLst>
          </a:prstGeom>
          <a:noFill/>
          <a:ln w="25400" algn="ctr">
            <a:solidFill>
              <a:srgbClr val="FCAF17"/>
            </a:solidFill>
            <a:round/>
            <a:headEnd/>
            <a:tailEnd type="arrow" w="med" len="med"/>
          </a:ln>
        </p:spPr>
      </p:cxnSp>
      <p:cxnSp>
        <p:nvCxnSpPr>
          <p:cNvPr id="28" name="Соединительная линия уступом 49"/>
          <p:cNvCxnSpPr>
            <a:cxnSpLocks noChangeShapeType="1"/>
            <a:stCxn id="16" idx="3"/>
            <a:endCxn id="35" idx="1"/>
          </p:cNvCxnSpPr>
          <p:nvPr/>
        </p:nvCxnSpPr>
        <p:spPr bwMode="auto">
          <a:xfrm>
            <a:off x="6282637" y="5589203"/>
            <a:ext cx="881304" cy="360238"/>
          </a:xfrm>
          <a:prstGeom prst="bentConnector3">
            <a:avLst>
              <a:gd name="adj1" fmla="val 50000"/>
            </a:avLst>
          </a:prstGeom>
          <a:noFill/>
          <a:ln w="25400" algn="ctr">
            <a:solidFill>
              <a:srgbClr val="FCAF17"/>
            </a:solidFill>
            <a:round/>
            <a:headEnd/>
            <a:tailEnd type="arrow" w="med" len="med"/>
          </a:ln>
        </p:spPr>
      </p:cxnSp>
      <p:cxnSp>
        <p:nvCxnSpPr>
          <p:cNvPr id="29" name="Соединительная линия уступом 52"/>
          <p:cNvCxnSpPr>
            <a:cxnSpLocks noChangeShapeType="1"/>
            <a:stCxn id="17" idx="3"/>
            <a:endCxn id="18" idx="1"/>
          </p:cNvCxnSpPr>
          <p:nvPr/>
        </p:nvCxnSpPr>
        <p:spPr bwMode="auto">
          <a:xfrm flipV="1">
            <a:off x="6282637" y="1268575"/>
            <a:ext cx="880629" cy="360362"/>
          </a:xfrm>
          <a:prstGeom prst="bentConnector3">
            <a:avLst>
              <a:gd name="adj1" fmla="val 50000"/>
            </a:avLst>
          </a:prstGeom>
          <a:noFill/>
          <a:ln w="25400" algn="ctr">
            <a:solidFill>
              <a:srgbClr val="FCAF17"/>
            </a:solidFill>
            <a:round/>
            <a:headEnd/>
            <a:tailEnd type="arrow" w="med" len="med"/>
          </a:ln>
        </p:spPr>
      </p:cxnSp>
      <p:cxnSp>
        <p:nvCxnSpPr>
          <p:cNvPr id="30" name="Соединительная линия уступом 55"/>
          <p:cNvCxnSpPr>
            <a:cxnSpLocks noChangeShapeType="1"/>
            <a:stCxn id="17" idx="3"/>
            <a:endCxn id="19" idx="1"/>
          </p:cNvCxnSpPr>
          <p:nvPr/>
        </p:nvCxnSpPr>
        <p:spPr bwMode="auto">
          <a:xfrm>
            <a:off x="6282637" y="1628937"/>
            <a:ext cx="880629" cy="360362"/>
          </a:xfrm>
          <a:prstGeom prst="bentConnector3">
            <a:avLst>
              <a:gd name="adj1" fmla="val 50000"/>
            </a:avLst>
          </a:prstGeom>
          <a:noFill/>
          <a:ln w="25400" algn="ctr">
            <a:solidFill>
              <a:srgbClr val="FCAF17"/>
            </a:solidFill>
            <a:round/>
            <a:headEnd/>
            <a:tailEnd type="arrow" w="med" len="med"/>
          </a:ln>
        </p:spPr>
      </p:cxnSp>
      <p:cxnSp>
        <p:nvCxnSpPr>
          <p:cNvPr id="31" name="Соединительная линия уступом 58"/>
          <p:cNvCxnSpPr>
            <a:cxnSpLocks noChangeShapeType="1"/>
            <a:stCxn id="22" idx="1"/>
            <a:endCxn id="20" idx="1"/>
          </p:cNvCxnSpPr>
          <p:nvPr/>
        </p:nvCxnSpPr>
        <p:spPr bwMode="auto">
          <a:xfrm rot="10800000">
            <a:off x="7163266" y="2907123"/>
            <a:ext cx="12700" cy="1440481"/>
          </a:xfrm>
          <a:prstGeom prst="bentConnector3">
            <a:avLst>
              <a:gd name="adj1" fmla="val 1800000"/>
            </a:avLst>
          </a:prstGeom>
          <a:noFill/>
          <a:ln w="25400" algn="ctr">
            <a:solidFill>
              <a:srgbClr val="FCAF17"/>
            </a:solidFill>
            <a:round/>
            <a:headEnd type="arrow" w="med" len="med"/>
            <a:tailEnd type="arrow" w="med" len="med"/>
          </a:ln>
        </p:spPr>
      </p:cxnSp>
      <p:sp>
        <p:nvSpPr>
          <p:cNvPr id="32" name="TextBox 134"/>
          <p:cNvSpPr txBox="1">
            <a:spLocks noChangeArrowheads="1"/>
          </p:cNvSpPr>
          <p:nvPr/>
        </p:nvSpPr>
        <p:spPr bwMode="auto">
          <a:xfrm>
            <a:off x="4681091" y="1844824"/>
            <a:ext cx="1907133" cy="64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09" rIns="91419" bIns="45709">
            <a:spAutoFit/>
          </a:bodyPr>
          <a:lstStyle/>
          <a:p>
            <a:pPr defTabSz="180935"/>
            <a:r>
              <a:rPr lang="ru-RU" sz="1200" dirty="0">
                <a:solidFill>
                  <a:srgbClr val="3D464A"/>
                </a:solidFill>
                <a:latin typeface="+mn-lt"/>
              </a:rPr>
              <a:t>*	Торги </a:t>
            </a:r>
            <a:r>
              <a:rPr lang="ru-RU" sz="1200" dirty="0" smtClean="0">
                <a:solidFill>
                  <a:srgbClr val="3D464A"/>
                </a:solidFill>
                <a:latin typeface="+mn-lt"/>
              </a:rPr>
              <a:t>проводятся </a:t>
            </a:r>
            <a:endParaRPr lang="ru-RU" sz="1200" dirty="0">
              <a:solidFill>
                <a:srgbClr val="3D464A"/>
              </a:solidFill>
              <a:latin typeface="+mn-lt"/>
            </a:endParaRPr>
          </a:p>
          <a:p>
            <a:pPr defTabSz="180935"/>
            <a:r>
              <a:rPr lang="ru-RU" sz="1200" dirty="0">
                <a:solidFill>
                  <a:srgbClr val="3D464A"/>
                </a:solidFill>
                <a:latin typeface="+mn-lt"/>
              </a:rPr>
              <a:t>	в соответствии</a:t>
            </a:r>
          </a:p>
          <a:p>
            <a:pPr defTabSz="180935"/>
            <a:r>
              <a:rPr lang="ru-RU" sz="1200" dirty="0">
                <a:solidFill>
                  <a:srgbClr val="3D464A"/>
                </a:solidFill>
                <a:latin typeface="+mn-lt"/>
              </a:rPr>
              <a:t>	</a:t>
            </a:r>
            <a:r>
              <a:rPr lang="ru-RU" sz="1200" dirty="0" smtClean="0">
                <a:solidFill>
                  <a:srgbClr val="3D464A"/>
                </a:solidFill>
                <a:latin typeface="+mn-lt"/>
              </a:rPr>
              <a:t>со </a:t>
            </a:r>
            <a:r>
              <a:rPr lang="ru-RU" sz="1200" dirty="0">
                <a:solidFill>
                  <a:srgbClr val="3D464A"/>
                </a:solidFill>
                <a:latin typeface="+mn-lt"/>
              </a:rPr>
              <a:t>ст. 447-449 ГК РФ</a:t>
            </a:r>
          </a:p>
        </p:txBody>
      </p:sp>
      <p:cxnSp>
        <p:nvCxnSpPr>
          <p:cNvPr id="33" name="Соединительная линия уступом 49"/>
          <p:cNvCxnSpPr>
            <a:cxnSpLocks noChangeShapeType="1"/>
            <a:stCxn id="14" idx="3"/>
            <a:endCxn id="16" idx="1"/>
          </p:cNvCxnSpPr>
          <p:nvPr/>
        </p:nvCxnSpPr>
        <p:spPr bwMode="auto">
          <a:xfrm flipV="1">
            <a:off x="3945497" y="5589203"/>
            <a:ext cx="841850" cy="546"/>
          </a:xfrm>
          <a:prstGeom prst="bentConnector3">
            <a:avLst>
              <a:gd name="adj1" fmla="val 50000"/>
            </a:avLst>
          </a:prstGeom>
          <a:noFill/>
          <a:ln w="25400" algn="ctr">
            <a:solidFill>
              <a:srgbClr val="FCAF17"/>
            </a:solidFill>
            <a:round/>
            <a:headEnd/>
            <a:tailEnd type="arrow" w="med" len="med"/>
          </a:ln>
        </p:spPr>
      </p:cxnSp>
      <p:sp>
        <p:nvSpPr>
          <p:cNvPr id="34" name="Скругленный прямоугольник 17"/>
          <p:cNvSpPr>
            <a:spLocks noChangeArrowheads="1"/>
          </p:cNvSpPr>
          <p:nvPr/>
        </p:nvSpPr>
        <p:spPr bwMode="auto">
          <a:xfrm>
            <a:off x="7163941" y="5012877"/>
            <a:ext cx="1440507" cy="431678"/>
          </a:xfrm>
          <a:prstGeom prst="roundRect">
            <a:avLst>
              <a:gd name="adj" fmla="val 16667"/>
            </a:avLst>
          </a:prstGeom>
          <a:solidFill>
            <a:srgbClr val="FFD200"/>
          </a:solidFill>
          <a:ln w="25400" algn="ctr">
            <a:solidFill>
              <a:srgbClr val="FCAF17"/>
            </a:solidFill>
            <a:round/>
            <a:headEnd/>
            <a:tailEnd/>
          </a:ln>
        </p:spPr>
        <p:txBody>
          <a:bodyPr lIns="97696" tIns="48848" rIns="97696" bIns="48848" anchor="ctr"/>
          <a:lstStyle/>
          <a:p>
            <a:pPr algn="ctr" defTabSz="977677"/>
            <a:r>
              <a:rPr lang="ru-RU" sz="1400" dirty="0" smtClean="0">
                <a:latin typeface="Europe" pitchFamily="2" charset="0"/>
              </a:rPr>
              <a:t>Плановая</a:t>
            </a:r>
            <a:endParaRPr lang="ru-RU" sz="1400" dirty="0">
              <a:latin typeface="Europe" pitchFamily="2" charset="0"/>
            </a:endParaRPr>
          </a:p>
        </p:txBody>
      </p:sp>
      <p:sp>
        <p:nvSpPr>
          <p:cNvPr id="35" name="Скругленный прямоугольник 18"/>
          <p:cNvSpPr>
            <a:spLocks noChangeArrowheads="1"/>
          </p:cNvSpPr>
          <p:nvPr/>
        </p:nvSpPr>
        <p:spPr bwMode="auto">
          <a:xfrm>
            <a:off x="7163941" y="5733602"/>
            <a:ext cx="1440507" cy="431678"/>
          </a:xfrm>
          <a:prstGeom prst="roundRect">
            <a:avLst>
              <a:gd name="adj" fmla="val 16667"/>
            </a:avLst>
          </a:prstGeom>
          <a:solidFill>
            <a:srgbClr val="FFD200"/>
          </a:solidFill>
          <a:ln w="25400" algn="ctr">
            <a:solidFill>
              <a:srgbClr val="FCAF17"/>
            </a:solidFill>
            <a:round/>
            <a:headEnd/>
            <a:tailEnd/>
          </a:ln>
        </p:spPr>
        <p:txBody>
          <a:bodyPr lIns="97696" tIns="48848" rIns="97696" bIns="48848" anchor="ctr"/>
          <a:lstStyle/>
          <a:p>
            <a:pPr algn="ctr" defTabSz="977677"/>
            <a:r>
              <a:rPr lang="ru-RU" sz="1400" dirty="0" smtClean="0">
                <a:solidFill>
                  <a:srgbClr val="3D464A"/>
                </a:solidFill>
                <a:latin typeface="Europe" pitchFamily="2" charset="0"/>
              </a:rPr>
              <a:t>Неотложная</a:t>
            </a:r>
            <a:endParaRPr lang="ru-RU" sz="1400" dirty="0">
              <a:solidFill>
                <a:srgbClr val="3D464A"/>
              </a:solidFill>
              <a:latin typeface="Europe" pitchFamily="2" charset="0"/>
            </a:endParaRPr>
          </a:p>
        </p:txBody>
      </p:sp>
      <p:sp>
        <p:nvSpPr>
          <p:cNvPr id="38" name="Заголовок 28"/>
          <p:cNvSpPr txBox="1">
            <a:spLocks/>
          </p:cNvSpPr>
          <p:nvPr/>
        </p:nvSpPr>
        <p:spPr>
          <a:xfrm>
            <a:off x="473319" y="176213"/>
            <a:ext cx="7524750" cy="5969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5pPr>
            <a:lvl6pPr marL="457145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6pPr>
            <a:lvl7pPr marL="91429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7pPr>
            <a:lvl8pPr marL="1371435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8pPr>
            <a:lvl9pPr marL="1828581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kern="0" dirty="0" smtClean="0">
                <a:ea typeface="EuropeCondensedC"/>
              </a:rPr>
              <a:t/>
            </a:r>
            <a:br>
              <a:rPr lang="ru-RU" kern="0" dirty="0" smtClean="0">
                <a:ea typeface="EuropeCondensedC"/>
              </a:rPr>
            </a:br>
            <a:r>
              <a:rPr lang="ru-RU" kern="0" dirty="0" smtClean="0">
                <a:ea typeface="EuropeCondensedC"/>
              </a:rPr>
              <a:t>Виды закупок</a:t>
            </a:r>
            <a:endParaRPr lang="ru-RU" kern="0" dirty="0">
              <a:ea typeface="EuropeCondensedC"/>
            </a:endParaRPr>
          </a:p>
        </p:txBody>
      </p:sp>
    </p:spTree>
    <p:extLst>
      <p:ext uri="{BB962C8B-B14F-4D97-AF65-F5344CB8AC3E}">
        <p14:creationId xmlns:p14="http://schemas.microsoft.com/office/powerpoint/2010/main" val="339331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ChangeArrowheads="1"/>
          </p:cNvSpPr>
          <p:nvPr/>
        </p:nvSpPr>
        <p:spPr bwMode="auto">
          <a:xfrm>
            <a:off x="450850" y="6237288"/>
            <a:ext cx="8308975" cy="71437"/>
          </a:xfrm>
          <a:prstGeom prst="rect">
            <a:avLst/>
          </a:prstGeom>
          <a:solidFill>
            <a:srgbClr val="FED208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718" tIns="48860" rIns="97718" bIns="4886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/>
            </a:pPr>
            <a:fld id="{78233BB9-4A9C-4E3D-B6F9-C157D99263FF}" type="slidenum">
              <a:rPr lang="ru-RU" sz="1200" smtClean="0"/>
              <a:pPr algn="r">
                <a:defRPr/>
              </a:pPr>
              <a:t>25</a:t>
            </a:fld>
            <a:endParaRPr lang="ru-RU" sz="1200" dirty="0"/>
          </a:p>
        </p:txBody>
      </p:sp>
      <p:sp>
        <p:nvSpPr>
          <p:cNvPr id="38" name="Заголовок 28"/>
          <p:cNvSpPr txBox="1">
            <a:spLocks/>
          </p:cNvSpPr>
          <p:nvPr/>
        </p:nvSpPr>
        <p:spPr>
          <a:xfrm>
            <a:off x="473319" y="176213"/>
            <a:ext cx="7524750" cy="5969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5pPr>
            <a:lvl6pPr marL="457145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6pPr>
            <a:lvl7pPr marL="91429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7pPr>
            <a:lvl8pPr marL="1371435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8pPr>
            <a:lvl9pPr marL="1828581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kern="0" dirty="0" smtClean="0">
                <a:ea typeface="EuropeCondensedC"/>
              </a:rPr>
              <a:t/>
            </a:r>
            <a:br>
              <a:rPr lang="ru-RU" kern="0" dirty="0" smtClean="0">
                <a:ea typeface="EuropeCondensedC"/>
              </a:rPr>
            </a:br>
            <a:r>
              <a:rPr lang="ru-RU" kern="0" dirty="0" smtClean="0">
                <a:ea typeface="EuropeCondensedC"/>
              </a:rPr>
              <a:t>Наиболее распространенные виды закупок</a:t>
            </a:r>
            <a:endParaRPr lang="ru-RU" kern="0" dirty="0">
              <a:ea typeface="EuropeCondensedC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8892" y="1124744"/>
            <a:ext cx="819756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u="sng" dirty="0"/>
              <a:t>ЗАПРОС </a:t>
            </a:r>
            <a:r>
              <a:rPr lang="ru-RU" sz="1600" b="1" u="sng" dirty="0" smtClean="0"/>
              <a:t>ЦЕН</a:t>
            </a:r>
            <a:r>
              <a:rPr lang="ru-RU" sz="1600" b="1" dirty="0" smtClean="0"/>
              <a:t> - </a:t>
            </a:r>
            <a:r>
              <a:rPr lang="ru-RU" sz="1600" dirty="0"/>
              <a:t>конкурентный способ закупки, не являющийся торгами, </a:t>
            </a:r>
            <a:r>
              <a:rPr lang="ru-RU" sz="1600" b="1" dirty="0"/>
              <a:t>единственным критерием оценки для выбора победителя по которому является наименьшая цена</a:t>
            </a:r>
            <a:r>
              <a:rPr lang="ru-RU" sz="1600" dirty="0"/>
              <a:t>, при выполнении установленных требований</a:t>
            </a:r>
            <a:r>
              <a:rPr lang="ru-RU" sz="1600" dirty="0" smtClean="0"/>
              <a:t>.</a:t>
            </a:r>
          </a:p>
          <a:p>
            <a:pPr algn="just"/>
            <a:endParaRPr lang="ru-RU" sz="1600" dirty="0"/>
          </a:p>
          <a:p>
            <a:pPr algn="just"/>
            <a:r>
              <a:rPr lang="ru-RU" sz="1600" b="1" u="sng" dirty="0"/>
              <a:t>ЗАПРОС ПРЕДЛОЖЕНИЙ</a:t>
            </a:r>
            <a:r>
              <a:rPr lang="ru-RU" sz="1600" b="1" dirty="0"/>
              <a:t> </a:t>
            </a:r>
            <a:r>
              <a:rPr lang="ru-RU" sz="1600" dirty="0"/>
              <a:t>— конкурентный способ закупки, не являющийся торгами, при котором победителем признается участник, заявка которого </a:t>
            </a:r>
            <a:r>
              <a:rPr lang="ru-RU" sz="1600" b="1" dirty="0"/>
              <a:t>наилучшим образом соответствует требованиям документации о запросе предложений в соответствии с объявленными критериями и порядком </a:t>
            </a:r>
            <a:r>
              <a:rPr lang="ru-RU" sz="1600" b="1" dirty="0" smtClean="0"/>
              <a:t>оценки</a:t>
            </a:r>
            <a:r>
              <a:rPr lang="ru-RU" sz="1600" dirty="0" smtClean="0"/>
              <a:t>.</a:t>
            </a:r>
          </a:p>
          <a:p>
            <a:pPr algn="just"/>
            <a:endParaRPr lang="ru-RU" sz="1600" dirty="0"/>
          </a:p>
          <a:p>
            <a:pPr algn="just"/>
            <a:r>
              <a:rPr lang="ru-RU" sz="1600" b="1" u="sng" dirty="0"/>
              <a:t>ЗАКУПКА У ЕДИНСТВЕННОГО ПОСТАВЩИКА (ИСПОЛНИТЕЛЯ, ПОДРЯДЧИКА)</a:t>
            </a:r>
            <a:r>
              <a:rPr lang="ru-RU" sz="1600" b="1" dirty="0"/>
              <a:t> - </a:t>
            </a:r>
            <a:r>
              <a:rPr lang="ru-RU" sz="1600" dirty="0"/>
              <a:t>неконкурентный способ закупки, при которой организатор закупки направляет предложение о заключении договора конкретному поставщику (исполнителю, подрядчику), либо принимает предложение о заключении договора от одного поставщика (исполнителя, подрядчика) без рассмотрения конкурирующих предложений. </a:t>
            </a:r>
          </a:p>
          <a:p>
            <a:pPr algn="just"/>
            <a:endParaRPr lang="ru-RU" sz="1600" dirty="0" smtClean="0"/>
          </a:p>
          <a:p>
            <a:pPr algn="just"/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12289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ChangeArrowheads="1"/>
          </p:cNvSpPr>
          <p:nvPr/>
        </p:nvSpPr>
        <p:spPr bwMode="auto">
          <a:xfrm>
            <a:off x="450850" y="6237288"/>
            <a:ext cx="8308975" cy="71437"/>
          </a:xfrm>
          <a:prstGeom prst="rect">
            <a:avLst/>
          </a:prstGeom>
          <a:solidFill>
            <a:srgbClr val="FED208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718" tIns="48860" rIns="97718" bIns="4886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/>
            </a:pPr>
            <a:fld id="{78233BB9-4A9C-4E3D-B6F9-C157D99263FF}" type="slidenum">
              <a:rPr lang="ru-RU" sz="1200" smtClean="0"/>
              <a:pPr algn="r">
                <a:defRPr/>
              </a:pPr>
              <a:t>26</a:t>
            </a:fld>
            <a:endParaRPr lang="ru-RU" sz="1200" dirty="0"/>
          </a:p>
        </p:txBody>
      </p:sp>
      <p:sp>
        <p:nvSpPr>
          <p:cNvPr id="39" name="Скругленный прямоугольник 38"/>
          <p:cNvSpPr>
            <a:spLocks noChangeArrowheads="1"/>
          </p:cNvSpPr>
          <p:nvPr/>
        </p:nvSpPr>
        <p:spPr bwMode="auto">
          <a:xfrm>
            <a:off x="1904774" y="3683545"/>
            <a:ext cx="1695449" cy="936625"/>
          </a:xfrm>
          <a:prstGeom prst="roundRect">
            <a:avLst>
              <a:gd name="adj" fmla="val 16667"/>
            </a:avLst>
          </a:prstGeom>
          <a:solidFill>
            <a:srgbClr val="FFF2D2"/>
          </a:solidFill>
          <a:ln w="25400" algn="ctr">
            <a:solidFill>
              <a:srgbClr val="FCAF17"/>
            </a:solidFill>
            <a:round/>
            <a:headEnd/>
            <a:tailEnd/>
          </a:ln>
        </p:spPr>
        <p:txBody>
          <a:bodyPr lIns="97696" tIns="48848" rIns="97696" bIns="48848" anchor="ctr"/>
          <a:lstStyle/>
          <a:p>
            <a:pPr algn="ctr" defTabSz="976313"/>
            <a:r>
              <a:rPr lang="ru-RU" sz="1900" dirty="0" err="1" smtClean="0">
                <a:solidFill>
                  <a:srgbClr val="3D464A"/>
                </a:solidFill>
                <a:latin typeface="Europe" pitchFamily="2" charset="0"/>
              </a:rPr>
              <a:t>Аккредита-ция</a:t>
            </a:r>
            <a:endParaRPr lang="ru-RU" sz="1900" dirty="0">
              <a:solidFill>
                <a:srgbClr val="3D464A"/>
              </a:solidFill>
              <a:latin typeface="Europe" pitchFamily="2" charset="0"/>
            </a:endParaRPr>
          </a:p>
        </p:txBody>
      </p:sp>
      <p:sp>
        <p:nvSpPr>
          <p:cNvPr id="40" name="Скругленный прямоугольник 5"/>
          <p:cNvSpPr>
            <a:spLocks noChangeArrowheads="1"/>
          </p:cNvSpPr>
          <p:nvPr/>
        </p:nvSpPr>
        <p:spPr bwMode="auto">
          <a:xfrm>
            <a:off x="3699982" y="2452662"/>
            <a:ext cx="1759927" cy="790575"/>
          </a:xfrm>
          <a:prstGeom prst="roundRect">
            <a:avLst>
              <a:gd name="adj" fmla="val 16667"/>
            </a:avLst>
          </a:prstGeom>
          <a:solidFill>
            <a:srgbClr val="FFD200"/>
          </a:solidFill>
          <a:ln w="25400" algn="ctr">
            <a:solidFill>
              <a:srgbClr val="FCAF17"/>
            </a:solidFill>
            <a:round/>
            <a:headEnd/>
            <a:tailEnd/>
          </a:ln>
        </p:spPr>
        <p:txBody>
          <a:bodyPr lIns="97696" tIns="48848" rIns="97696" bIns="48848" anchor="ctr"/>
          <a:lstStyle/>
          <a:p>
            <a:pPr algn="ctr" defTabSz="976313"/>
            <a:r>
              <a:rPr lang="ru-RU" sz="2000" dirty="0" err="1">
                <a:solidFill>
                  <a:srgbClr val="3D464A"/>
                </a:solidFill>
                <a:latin typeface="Europe" pitchFamily="2" charset="0"/>
              </a:rPr>
              <a:t>Предквали-фикация</a:t>
            </a:r>
            <a:endParaRPr lang="ru-RU" sz="2000" dirty="0">
              <a:solidFill>
                <a:srgbClr val="3D464A"/>
              </a:solidFill>
              <a:latin typeface="Europe" pitchFamily="2" charset="0"/>
            </a:endParaRPr>
          </a:p>
        </p:txBody>
      </p:sp>
      <p:sp>
        <p:nvSpPr>
          <p:cNvPr id="41" name="Скругленный прямоугольник 5"/>
          <p:cNvSpPr>
            <a:spLocks noChangeArrowheads="1"/>
          </p:cNvSpPr>
          <p:nvPr/>
        </p:nvSpPr>
        <p:spPr bwMode="auto">
          <a:xfrm>
            <a:off x="3699983" y="3387699"/>
            <a:ext cx="1755531" cy="793750"/>
          </a:xfrm>
          <a:prstGeom prst="roundRect">
            <a:avLst>
              <a:gd name="adj" fmla="val 16667"/>
            </a:avLst>
          </a:prstGeom>
          <a:solidFill>
            <a:srgbClr val="FFD200"/>
          </a:solidFill>
          <a:ln w="25400" algn="ctr">
            <a:solidFill>
              <a:srgbClr val="FCAF17"/>
            </a:solidFill>
            <a:round/>
            <a:headEnd/>
            <a:tailEnd/>
          </a:ln>
        </p:spPr>
        <p:txBody>
          <a:bodyPr lIns="97696" tIns="48848" rIns="97696" bIns="48848" anchor="ctr"/>
          <a:lstStyle/>
          <a:p>
            <a:pPr algn="ctr" defTabSz="976313"/>
            <a:r>
              <a:rPr lang="ru-RU" sz="2000">
                <a:solidFill>
                  <a:srgbClr val="3D464A"/>
                </a:solidFill>
                <a:latin typeface="Europe" pitchFamily="2" charset="0"/>
              </a:rPr>
              <a:t>Техническая оценка</a:t>
            </a:r>
          </a:p>
        </p:txBody>
      </p:sp>
      <p:graphicFrame>
        <p:nvGraphicFramePr>
          <p:cNvPr id="42" name="Схема 41"/>
          <p:cNvGraphicFramePr/>
          <p:nvPr>
            <p:extLst>
              <p:ext uri="{D42A27DB-BD31-4B8C-83A1-F6EECF244321}">
                <p14:modId xmlns:p14="http://schemas.microsoft.com/office/powerpoint/2010/main" val="1290221877"/>
              </p:ext>
            </p:extLst>
          </p:nvPr>
        </p:nvGraphicFramePr>
        <p:xfrm>
          <a:off x="29958" y="1083766"/>
          <a:ext cx="9128398" cy="16252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43" name="Соединительная линия уступом 36"/>
          <p:cNvCxnSpPr>
            <a:cxnSpLocks noChangeShapeType="1"/>
            <a:stCxn id="49" idx="3"/>
            <a:endCxn id="40" idx="1"/>
          </p:cNvCxnSpPr>
          <p:nvPr/>
        </p:nvCxnSpPr>
        <p:spPr bwMode="auto">
          <a:xfrm flipV="1">
            <a:off x="3500690" y="2847950"/>
            <a:ext cx="199292" cy="164889"/>
          </a:xfrm>
          <a:prstGeom prst="bentConnector3">
            <a:avLst>
              <a:gd name="adj1" fmla="val 50000"/>
            </a:avLst>
          </a:prstGeom>
          <a:noFill/>
          <a:ln w="25400" algn="ctr">
            <a:solidFill>
              <a:srgbClr val="FCAF17"/>
            </a:solidFill>
            <a:round/>
            <a:headEnd/>
            <a:tailEnd type="arrow" w="med" len="med"/>
          </a:ln>
        </p:spPr>
      </p:cxnSp>
      <p:sp>
        <p:nvSpPr>
          <p:cNvPr id="44" name="Скругленный прямоугольник 5"/>
          <p:cNvSpPr>
            <a:spLocks noChangeArrowheads="1"/>
          </p:cNvSpPr>
          <p:nvPr/>
        </p:nvSpPr>
        <p:spPr bwMode="auto">
          <a:xfrm>
            <a:off x="5626963" y="2925737"/>
            <a:ext cx="1581150" cy="858837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FCAF17"/>
            </a:solidFill>
            <a:round/>
            <a:headEnd/>
            <a:tailEnd/>
          </a:ln>
        </p:spPr>
        <p:txBody>
          <a:bodyPr lIns="97696" tIns="48848" rIns="97696" bIns="48848" anchor="ctr"/>
          <a:lstStyle/>
          <a:p>
            <a:pPr algn="ctr" defTabSz="976313"/>
            <a:r>
              <a:rPr lang="ru-RU" sz="2000" dirty="0">
                <a:solidFill>
                  <a:srgbClr val="3D464A"/>
                </a:solidFill>
                <a:latin typeface="Europe" pitchFamily="2" charset="0"/>
              </a:rPr>
              <a:t>Выбор победителя</a:t>
            </a:r>
          </a:p>
        </p:txBody>
      </p:sp>
      <p:cxnSp>
        <p:nvCxnSpPr>
          <p:cNvPr id="45" name="Соединительная линия уступом 36"/>
          <p:cNvCxnSpPr>
            <a:cxnSpLocks noChangeShapeType="1"/>
            <a:endCxn id="44" idx="2"/>
          </p:cNvCxnSpPr>
          <p:nvPr/>
        </p:nvCxnSpPr>
        <p:spPr bwMode="auto">
          <a:xfrm flipV="1">
            <a:off x="4563095" y="3784574"/>
            <a:ext cx="1854443" cy="1325564"/>
          </a:xfrm>
          <a:prstGeom prst="bentConnector2">
            <a:avLst/>
          </a:prstGeom>
          <a:noFill/>
          <a:ln w="25400" algn="ctr">
            <a:solidFill>
              <a:srgbClr val="FCAF17"/>
            </a:solidFill>
            <a:round/>
            <a:headEnd/>
            <a:tailEnd type="arrow" w="med" len="med"/>
          </a:ln>
        </p:spPr>
      </p:cxnSp>
      <p:sp>
        <p:nvSpPr>
          <p:cNvPr id="46" name="Скругленный прямоугольник 45"/>
          <p:cNvSpPr>
            <a:spLocks noChangeArrowheads="1"/>
          </p:cNvSpPr>
          <p:nvPr/>
        </p:nvSpPr>
        <p:spPr bwMode="auto">
          <a:xfrm>
            <a:off x="3632575" y="2349475"/>
            <a:ext cx="1928446" cy="2879725"/>
          </a:xfrm>
          <a:prstGeom prst="roundRect">
            <a:avLst>
              <a:gd name="adj" fmla="val 6898"/>
            </a:avLst>
          </a:prstGeom>
          <a:noFill/>
          <a:ln w="19050" algn="ctr">
            <a:solidFill>
              <a:srgbClr val="F99D00"/>
            </a:solidFill>
            <a:prstDash val="dash"/>
            <a:round/>
            <a:headEnd/>
            <a:tailEnd/>
          </a:ln>
        </p:spPr>
        <p:txBody>
          <a:bodyPr lIns="114653" tIns="57327" rIns="114653" bIns="57327" anchor="ctr"/>
          <a:lstStyle/>
          <a:p>
            <a:pPr defTabSz="1146175"/>
            <a:endParaRPr lang="ru-RU" sz="10000"/>
          </a:p>
        </p:txBody>
      </p:sp>
      <p:cxnSp>
        <p:nvCxnSpPr>
          <p:cNvPr id="47" name="Соединительная линия уступом 36"/>
          <p:cNvCxnSpPr>
            <a:cxnSpLocks noChangeShapeType="1"/>
            <a:stCxn id="40" idx="2"/>
            <a:endCxn id="41" idx="0"/>
          </p:cNvCxnSpPr>
          <p:nvPr/>
        </p:nvCxnSpPr>
        <p:spPr bwMode="auto">
          <a:xfrm rot="5400000">
            <a:off x="4506249" y="3314736"/>
            <a:ext cx="144463" cy="1465"/>
          </a:xfrm>
          <a:prstGeom prst="bentConnector3">
            <a:avLst>
              <a:gd name="adj1" fmla="val 50000"/>
            </a:avLst>
          </a:prstGeom>
          <a:noFill/>
          <a:ln w="25400" algn="ctr">
            <a:solidFill>
              <a:srgbClr val="FCAF17"/>
            </a:solidFill>
            <a:round/>
            <a:headEnd/>
            <a:tailEnd type="arrow" w="med" len="med"/>
          </a:ln>
        </p:spPr>
      </p:cxnSp>
      <p:sp>
        <p:nvSpPr>
          <p:cNvPr id="48" name="Скругленный прямоугольник 5"/>
          <p:cNvSpPr>
            <a:spLocks noChangeArrowheads="1"/>
          </p:cNvSpPr>
          <p:nvPr/>
        </p:nvSpPr>
        <p:spPr bwMode="auto">
          <a:xfrm>
            <a:off x="118581" y="2452662"/>
            <a:ext cx="1595805" cy="869156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FCAF17"/>
            </a:solidFill>
            <a:round/>
            <a:headEnd/>
            <a:tailEnd/>
          </a:ln>
        </p:spPr>
        <p:txBody>
          <a:bodyPr lIns="97696" tIns="48848" rIns="97696" bIns="48848" anchor="ctr"/>
          <a:lstStyle/>
          <a:p>
            <a:pPr algn="ctr" defTabSz="976313"/>
            <a:r>
              <a:rPr lang="ru-RU" sz="2000" dirty="0">
                <a:solidFill>
                  <a:srgbClr val="3D464A"/>
                </a:solidFill>
                <a:latin typeface="Europe" pitchFamily="2" charset="0"/>
              </a:rPr>
              <a:t>Запрос на закупку</a:t>
            </a:r>
          </a:p>
        </p:txBody>
      </p:sp>
      <p:sp>
        <p:nvSpPr>
          <p:cNvPr id="49" name="Скругленный прямоугольник 5"/>
          <p:cNvSpPr>
            <a:spLocks noChangeArrowheads="1"/>
          </p:cNvSpPr>
          <p:nvPr/>
        </p:nvSpPr>
        <p:spPr bwMode="auto">
          <a:xfrm>
            <a:off x="1904887" y="2452662"/>
            <a:ext cx="1595803" cy="1120354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FCAF17"/>
            </a:solidFill>
            <a:round/>
            <a:headEnd/>
            <a:tailEnd/>
          </a:ln>
        </p:spPr>
        <p:txBody>
          <a:bodyPr lIns="97696" tIns="48848" rIns="97696" bIns="48848" anchor="ctr"/>
          <a:lstStyle/>
          <a:p>
            <a:pPr algn="ctr" defTabSz="976313"/>
            <a:r>
              <a:rPr lang="ru-RU" sz="1900" dirty="0">
                <a:solidFill>
                  <a:srgbClr val="3D464A"/>
                </a:solidFill>
                <a:latin typeface="Europe" pitchFamily="2" charset="0"/>
              </a:rPr>
              <a:t>Публикация</a:t>
            </a:r>
          </a:p>
          <a:p>
            <a:pPr algn="ctr" defTabSz="976313"/>
            <a:r>
              <a:rPr lang="ru-RU" sz="1900" dirty="0" err="1">
                <a:solidFill>
                  <a:srgbClr val="3D464A"/>
                </a:solidFill>
                <a:latin typeface="Europe" pitchFamily="2" charset="0"/>
              </a:rPr>
              <a:t>информ-ии</a:t>
            </a:r>
            <a:endParaRPr lang="ru-RU" sz="1900" dirty="0">
              <a:solidFill>
                <a:srgbClr val="3D464A"/>
              </a:solidFill>
              <a:latin typeface="Europe" pitchFamily="2" charset="0"/>
            </a:endParaRPr>
          </a:p>
        </p:txBody>
      </p:sp>
      <p:cxnSp>
        <p:nvCxnSpPr>
          <p:cNvPr id="50" name="Соединительная линия уступом 36"/>
          <p:cNvCxnSpPr>
            <a:cxnSpLocks noChangeShapeType="1"/>
            <a:stCxn id="48" idx="3"/>
            <a:endCxn id="49" idx="1"/>
          </p:cNvCxnSpPr>
          <p:nvPr/>
        </p:nvCxnSpPr>
        <p:spPr bwMode="auto">
          <a:xfrm>
            <a:off x="1714386" y="2887240"/>
            <a:ext cx="190501" cy="125599"/>
          </a:xfrm>
          <a:prstGeom prst="bentConnector3">
            <a:avLst>
              <a:gd name="adj1" fmla="val 50000"/>
            </a:avLst>
          </a:prstGeom>
          <a:noFill/>
          <a:ln w="25400" algn="ctr">
            <a:solidFill>
              <a:srgbClr val="FCAF17"/>
            </a:solidFill>
            <a:round/>
            <a:headEnd/>
            <a:tailEnd type="arrow" w="med" len="med"/>
          </a:ln>
        </p:spPr>
      </p:cxnSp>
      <p:sp>
        <p:nvSpPr>
          <p:cNvPr id="51" name="Скругленный прямоугольник 5"/>
          <p:cNvSpPr>
            <a:spLocks noChangeArrowheads="1"/>
          </p:cNvSpPr>
          <p:nvPr/>
        </p:nvSpPr>
        <p:spPr bwMode="auto">
          <a:xfrm>
            <a:off x="7354652" y="2925737"/>
            <a:ext cx="1661746" cy="792163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FCAF17"/>
            </a:solidFill>
            <a:round/>
            <a:headEnd/>
            <a:tailEnd/>
          </a:ln>
        </p:spPr>
        <p:txBody>
          <a:bodyPr lIns="97696" tIns="48848" rIns="97696" bIns="48848" anchor="ctr"/>
          <a:lstStyle/>
          <a:p>
            <a:pPr algn="ctr" defTabSz="976313"/>
            <a:r>
              <a:rPr lang="ru-RU" sz="2000" dirty="0">
                <a:solidFill>
                  <a:srgbClr val="3D464A"/>
                </a:solidFill>
                <a:latin typeface="Europe" pitchFamily="2" charset="0"/>
              </a:rPr>
              <a:t>Заключение договора</a:t>
            </a:r>
          </a:p>
        </p:txBody>
      </p:sp>
      <p:sp>
        <p:nvSpPr>
          <p:cNvPr id="52" name="Ромб 52"/>
          <p:cNvSpPr>
            <a:spLocks noChangeArrowheads="1"/>
          </p:cNvSpPr>
          <p:nvPr/>
        </p:nvSpPr>
        <p:spPr bwMode="auto">
          <a:xfrm>
            <a:off x="1636953" y="1484287"/>
            <a:ext cx="398585" cy="792163"/>
          </a:xfrm>
          <a:prstGeom prst="diamond">
            <a:avLst/>
          </a:prstGeom>
          <a:solidFill>
            <a:srgbClr val="FED208"/>
          </a:solidFill>
          <a:ln w="9525" algn="ctr">
            <a:noFill/>
            <a:round/>
            <a:headEnd/>
            <a:tailEnd/>
          </a:ln>
        </p:spPr>
        <p:txBody>
          <a:bodyPr lIns="97718" tIns="48860" rIns="97718" bIns="48860" anchor="ctr"/>
          <a:lstStyle/>
          <a:p>
            <a:pPr defTabSz="977900"/>
            <a:endParaRPr lang="ru-RU" sz="1100"/>
          </a:p>
        </p:txBody>
      </p:sp>
      <p:sp>
        <p:nvSpPr>
          <p:cNvPr id="53" name="Ромб 52"/>
          <p:cNvSpPr/>
          <p:nvPr/>
        </p:nvSpPr>
        <p:spPr bwMode="auto">
          <a:xfrm>
            <a:off x="5291622" y="1484287"/>
            <a:ext cx="398585" cy="792163"/>
          </a:xfrm>
          <a:prstGeom prst="diamond">
            <a:avLst/>
          </a:prstGeom>
          <a:solidFill>
            <a:srgbClr val="FED208"/>
          </a:solidFill>
          <a:ln w="34925" cap="flat" cmpd="sng" algn="ctr">
            <a:solidFill>
              <a:schemeClr val="tx1">
                <a:lumMod val="65000"/>
                <a:lumOff val="3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lIns="97718" tIns="48860" rIns="97718" bIns="48860" anchor="ctr"/>
          <a:lstStyle/>
          <a:p>
            <a:pPr defTabSz="977900">
              <a:defRPr/>
            </a:pPr>
            <a:endParaRPr lang="ru-RU" sz="1100" dirty="0">
              <a:latin typeface="Arial" charset="0"/>
              <a:cs typeface="Arial" charset="0"/>
            </a:endParaRPr>
          </a:p>
        </p:txBody>
      </p:sp>
      <p:sp>
        <p:nvSpPr>
          <p:cNvPr id="54" name="Ромб 55"/>
          <p:cNvSpPr>
            <a:spLocks noChangeArrowheads="1"/>
          </p:cNvSpPr>
          <p:nvPr/>
        </p:nvSpPr>
        <p:spPr bwMode="auto">
          <a:xfrm>
            <a:off x="7086719" y="1484287"/>
            <a:ext cx="398585" cy="792163"/>
          </a:xfrm>
          <a:prstGeom prst="diamond">
            <a:avLst/>
          </a:prstGeom>
          <a:solidFill>
            <a:srgbClr val="FED208"/>
          </a:solidFill>
          <a:ln w="9525" algn="ctr">
            <a:noFill/>
            <a:round/>
            <a:headEnd/>
            <a:tailEnd/>
          </a:ln>
        </p:spPr>
        <p:txBody>
          <a:bodyPr lIns="97718" tIns="48860" rIns="97718" bIns="48860" anchor="ctr"/>
          <a:lstStyle/>
          <a:p>
            <a:pPr defTabSz="977900"/>
            <a:endParaRPr lang="ru-RU" sz="1100"/>
          </a:p>
        </p:txBody>
      </p:sp>
      <p:sp>
        <p:nvSpPr>
          <p:cNvPr id="55" name="TextBox 56"/>
          <p:cNvSpPr txBox="1">
            <a:spLocks noChangeArrowheads="1"/>
          </p:cNvSpPr>
          <p:nvPr/>
        </p:nvSpPr>
        <p:spPr bwMode="auto">
          <a:xfrm>
            <a:off x="5092330" y="1628750"/>
            <a:ext cx="798635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5000"/>
              </a:lnSpc>
            </a:pPr>
            <a:r>
              <a:rPr lang="ru-RU" sz="2000">
                <a:solidFill>
                  <a:srgbClr val="3D464A"/>
                </a:solidFill>
                <a:latin typeface="Europe" pitchFamily="2" charset="0"/>
              </a:rPr>
              <a:t>ЗО</a:t>
            </a:r>
            <a:endParaRPr lang="en-US" sz="2000">
              <a:solidFill>
                <a:srgbClr val="3D464A"/>
              </a:solidFill>
              <a:latin typeface="Europe" pitchFamily="2" charset="0"/>
            </a:endParaRPr>
          </a:p>
        </p:txBody>
      </p:sp>
      <p:sp>
        <p:nvSpPr>
          <p:cNvPr id="56" name="TextBox 57"/>
          <p:cNvSpPr txBox="1">
            <a:spLocks noChangeArrowheads="1"/>
          </p:cNvSpPr>
          <p:nvPr/>
        </p:nvSpPr>
        <p:spPr bwMode="auto">
          <a:xfrm>
            <a:off x="6887427" y="1628750"/>
            <a:ext cx="797169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5000"/>
              </a:lnSpc>
            </a:pPr>
            <a:r>
              <a:rPr lang="ru-RU" sz="2000">
                <a:solidFill>
                  <a:srgbClr val="3D464A"/>
                </a:solidFill>
                <a:latin typeface="Europe" pitchFamily="2" charset="0"/>
              </a:rPr>
              <a:t>ЗО</a:t>
            </a:r>
            <a:endParaRPr lang="en-US" sz="2000">
              <a:solidFill>
                <a:srgbClr val="3D464A"/>
              </a:solidFill>
              <a:latin typeface="Europe" pitchFamily="2" charset="0"/>
            </a:endParaRPr>
          </a:p>
        </p:txBody>
      </p:sp>
      <p:sp>
        <p:nvSpPr>
          <p:cNvPr id="57" name="TextBox 60"/>
          <p:cNvSpPr txBox="1">
            <a:spLocks noChangeArrowheads="1"/>
          </p:cNvSpPr>
          <p:nvPr/>
        </p:nvSpPr>
        <p:spPr bwMode="auto">
          <a:xfrm>
            <a:off x="1436197" y="1628750"/>
            <a:ext cx="798634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5000"/>
              </a:lnSpc>
            </a:pPr>
            <a:r>
              <a:rPr lang="ru-RU" sz="2000">
                <a:solidFill>
                  <a:srgbClr val="3D464A"/>
                </a:solidFill>
                <a:latin typeface="Europe" pitchFamily="2" charset="0"/>
              </a:rPr>
              <a:t>ЗО</a:t>
            </a:r>
            <a:endParaRPr lang="en-US" sz="2000">
              <a:solidFill>
                <a:srgbClr val="3D464A"/>
              </a:solidFill>
              <a:latin typeface="Europe" pitchFamily="2" charset="0"/>
            </a:endParaRPr>
          </a:p>
        </p:txBody>
      </p:sp>
      <p:cxnSp>
        <p:nvCxnSpPr>
          <p:cNvPr id="58" name="Соединительная линия уступом 36"/>
          <p:cNvCxnSpPr>
            <a:cxnSpLocks noChangeShapeType="1"/>
            <a:stCxn id="44" idx="3"/>
            <a:endCxn id="51" idx="1"/>
          </p:cNvCxnSpPr>
          <p:nvPr/>
        </p:nvCxnSpPr>
        <p:spPr bwMode="auto">
          <a:xfrm flipV="1">
            <a:off x="7208113" y="3321819"/>
            <a:ext cx="146539" cy="33337"/>
          </a:xfrm>
          <a:prstGeom prst="bentConnector3">
            <a:avLst>
              <a:gd name="adj1" fmla="val 50000"/>
            </a:avLst>
          </a:prstGeom>
          <a:noFill/>
          <a:ln w="25400" algn="ctr">
            <a:solidFill>
              <a:srgbClr val="FCAF17"/>
            </a:solidFill>
            <a:round/>
            <a:headEnd/>
            <a:tailEnd type="arrow" w="med" len="med"/>
          </a:ln>
        </p:spPr>
      </p:cxnSp>
      <p:sp>
        <p:nvSpPr>
          <p:cNvPr id="59" name="Скругленный прямоугольник 5"/>
          <p:cNvSpPr>
            <a:spLocks noChangeArrowheads="1"/>
          </p:cNvSpPr>
          <p:nvPr/>
        </p:nvSpPr>
        <p:spPr bwMode="auto">
          <a:xfrm>
            <a:off x="3699983" y="4324324"/>
            <a:ext cx="1755531" cy="793750"/>
          </a:xfrm>
          <a:prstGeom prst="roundRect">
            <a:avLst>
              <a:gd name="adj" fmla="val 16667"/>
            </a:avLst>
          </a:prstGeom>
          <a:solidFill>
            <a:srgbClr val="FFD200"/>
          </a:solidFill>
          <a:ln w="25400" algn="ctr">
            <a:solidFill>
              <a:srgbClr val="FCAF17"/>
            </a:solidFill>
            <a:round/>
            <a:headEnd/>
            <a:tailEnd/>
          </a:ln>
        </p:spPr>
        <p:txBody>
          <a:bodyPr lIns="97696" tIns="48848" rIns="97696" bIns="48848" anchor="ctr"/>
          <a:lstStyle/>
          <a:p>
            <a:pPr algn="ctr" defTabSz="976313"/>
            <a:r>
              <a:rPr lang="ru-RU" sz="1800" dirty="0">
                <a:solidFill>
                  <a:srgbClr val="3D464A"/>
                </a:solidFill>
                <a:latin typeface="Europe" pitchFamily="2" charset="0"/>
              </a:rPr>
              <a:t>Коммерческая</a:t>
            </a:r>
            <a:r>
              <a:rPr lang="ru-RU" sz="2000" dirty="0">
                <a:solidFill>
                  <a:srgbClr val="3D464A"/>
                </a:solidFill>
                <a:latin typeface="Europe" pitchFamily="2" charset="0"/>
              </a:rPr>
              <a:t> оценка</a:t>
            </a:r>
          </a:p>
        </p:txBody>
      </p:sp>
      <p:cxnSp>
        <p:nvCxnSpPr>
          <p:cNvPr id="60" name="Прямая со стрелкой 104"/>
          <p:cNvCxnSpPr>
            <a:cxnSpLocks noChangeShapeType="1"/>
            <a:stCxn id="41" idx="2"/>
            <a:endCxn id="59" idx="0"/>
          </p:cNvCxnSpPr>
          <p:nvPr/>
        </p:nvCxnSpPr>
        <p:spPr bwMode="auto">
          <a:xfrm>
            <a:off x="4577748" y="4181449"/>
            <a:ext cx="0" cy="142875"/>
          </a:xfrm>
          <a:prstGeom prst="straightConnector1">
            <a:avLst/>
          </a:prstGeom>
          <a:noFill/>
          <a:ln w="25400" algn="ctr">
            <a:solidFill>
              <a:srgbClr val="FCAF17"/>
            </a:solidFill>
            <a:round/>
            <a:headEnd/>
            <a:tailEnd type="arrow" w="med" len="med"/>
          </a:ln>
        </p:spPr>
      </p:cxnSp>
      <p:sp>
        <p:nvSpPr>
          <p:cNvPr id="3" name="Прямоугольник 2"/>
          <p:cNvSpPr/>
          <p:nvPr/>
        </p:nvSpPr>
        <p:spPr>
          <a:xfrm>
            <a:off x="450849" y="5517232"/>
            <a:ext cx="83089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+mn-lt"/>
                <a:ea typeface="EuropeCondensedC"/>
                <a:cs typeface="EuropeCondensedC"/>
              </a:rPr>
              <a:t>Для сокращения сроков проведения оценки допускается совмещать стадии отбора </a:t>
            </a:r>
            <a:r>
              <a:rPr lang="ru-RU" sz="1600" dirty="0" smtClean="0">
                <a:latin typeface="+mn-lt"/>
                <a:ea typeface="EuropeCondensedC"/>
                <a:cs typeface="EuropeCondensedC"/>
              </a:rPr>
              <a:t>(</a:t>
            </a:r>
            <a:r>
              <a:rPr lang="ru-RU" sz="1600" dirty="0" err="1" smtClean="0">
                <a:latin typeface="+mn-lt"/>
                <a:ea typeface="EuropeCondensedC"/>
                <a:cs typeface="EuropeCondensedC"/>
              </a:rPr>
              <a:t>предквалификация</a:t>
            </a:r>
            <a:r>
              <a:rPr lang="ru-RU" sz="1600" dirty="0">
                <a:latin typeface="+mn-lt"/>
                <a:ea typeface="EuropeCondensedC"/>
                <a:cs typeface="EuropeCondensedC"/>
              </a:rPr>
              <a:t>, техническая оценка, коммерческая оценка)</a:t>
            </a:r>
          </a:p>
        </p:txBody>
      </p:sp>
      <p:sp>
        <p:nvSpPr>
          <p:cNvPr id="62" name="Заголовок 28"/>
          <p:cNvSpPr txBox="1">
            <a:spLocks/>
          </p:cNvSpPr>
          <p:nvPr/>
        </p:nvSpPr>
        <p:spPr>
          <a:xfrm>
            <a:off x="473319" y="176213"/>
            <a:ext cx="7524750" cy="5969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5pPr>
            <a:lvl6pPr marL="457145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6pPr>
            <a:lvl7pPr marL="91429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7pPr>
            <a:lvl8pPr marL="1371435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8pPr>
            <a:lvl9pPr marL="1828581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kern="0" dirty="0" smtClean="0">
                <a:ea typeface="EuropeCondensedC"/>
              </a:rPr>
              <a:t/>
            </a:r>
            <a:br>
              <a:rPr lang="ru-RU" kern="0" dirty="0" smtClean="0">
                <a:ea typeface="EuropeCondensedC"/>
              </a:rPr>
            </a:br>
            <a:r>
              <a:rPr lang="ru-RU" kern="0" dirty="0" smtClean="0">
                <a:ea typeface="EuropeCondensedC"/>
              </a:rPr>
              <a:t>Процесс проведения конкурентной процедуры закупки</a:t>
            </a:r>
            <a:endParaRPr lang="ru-RU" kern="0" dirty="0">
              <a:ea typeface="EuropeCondensedC"/>
            </a:endParaRPr>
          </a:p>
        </p:txBody>
      </p:sp>
    </p:spTree>
    <p:extLst>
      <p:ext uri="{BB962C8B-B14F-4D97-AF65-F5344CB8AC3E}">
        <p14:creationId xmlns:p14="http://schemas.microsoft.com/office/powerpoint/2010/main" val="256733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ChangeArrowheads="1"/>
          </p:cNvSpPr>
          <p:nvPr/>
        </p:nvSpPr>
        <p:spPr bwMode="auto">
          <a:xfrm>
            <a:off x="450850" y="6237288"/>
            <a:ext cx="8308975" cy="71437"/>
          </a:xfrm>
          <a:prstGeom prst="rect">
            <a:avLst/>
          </a:prstGeom>
          <a:solidFill>
            <a:srgbClr val="FED208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718" tIns="48860" rIns="97718" bIns="4886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/>
            </a:pPr>
            <a:fld id="{78233BB9-4A9C-4E3D-B6F9-C157D99263FF}" type="slidenum">
              <a:rPr lang="ru-RU" sz="1200" smtClean="0"/>
              <a:pPr algn="r">
                <a:defRPr/>
              </a:pPr>
              <a:t>27</a:t>
            </a:fld>
            <a:endParaRPr lang="ru-RU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1438964"/>
            <a:ext cx="820891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ПЛАН ЗАКУПКИ —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план проведения процедур закупок в форме, определенной заказчиком на основании нормативных правовых актов Российской Федерации и предназначенный для публикации на официальном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сайте.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План закупки отражает предмет договора, НМЦ лота, график осуществления процедур закупки, в том числе планируемую дату или период размещения извещения о закупке и срок исполнения договора.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Потребность ЗАО «Ванкорнефть» и Обществ </a:t>
            </a:r>
            <a:r>
              <a:rPr lang="ru-RU" dirty="0" err="1" smtClean="0"/>
              <a:t>Ямальской</a:t>
            </a:r>
            <a:r>
              <a:rPr lang="ru-RU" dirty="0" smtClean="0"/>
              <a:t> группы на выполнение строительно-монтажных работ и услуг определена в плане закупки соответствующих Обществ.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Актуальная редакция плана закупки – № 2.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000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 smtClean="0"/>
              <a:t>Как найти план закупки в сети Интернет?</a:t>
            </a:r>
          </a:p>
        </p:txBody>
      </p:sp>
      <p:sp>
        <p:nvSpPr>
          <p:cNvPr id="6" name="Заголовок 28"/>
          <p:cNvSpPr txBox="1">
            <a:spLocks/>
          </p:cNvSpPr>
          <p:nvPr/>
        </p:nvSpPr>
        <p:spPr>
          <a:xfrm>
            <a:off x="473319" y="176213"/>
            <a:ext cx="7524750" cy="5969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5pPr>
            <a:lvl6pPr marL="457145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6pPr>
            <a:lvl7pPr marL="91429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7pPr>
            <a:lvl8pPr marL="1371435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8pPr>
            <a:lvl9pPr marL="1828581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kern="0" dirty="0" smtClean="0">
                <a:ea typeface="EuropeCondensedC"/>
              </a:rPr>
              <a:t/>
            </a:r>
            <a:br>
              <a:rPr lang="ru-RU" kern="0" dirty="0" smtClean="0">
                <a:ea typeface="EuropeCondensedC"/>
              </a:rPr>
            </a:br>
            <a:r>
              <a:rPr lang="ru-RU" altLang="ru-RU" kern="0" dirty="0"/>
              <a:t>План закупки ЗАО «Ванкорнефть» и Обществ </a:t>
            </a:r>
            <a:r>
              <a:rPr lang="ru-RU" altLang="ru-RU" kern="0" dirty="0" err="1"/>
              <a:t>Ямальской</a:t>
            </a:r>
            <a:r>
              <a:rPr lang="ru-RU" altLang="ru-RU" kern="0" dirty="0"/>
              <a:t> </a:t>
            </a:r>
            <a:r>
              <a:rPr lang="ru-RU" altLang="ru-RU" kern="0" dirty="0" smtClean="0"/>
              <a:t>группы</a:t>
            </a:r>
            <a:endParaRPr lang="ru-RU" altLang="ru-RU" dirty="0">
              <a:solidFill>
                <a:srgbClr val="3D464A"/>
              </a:solidFill>
              <a:latin typeface="EuropeCondensedC"/>
              <a:ea typeface="EuropeCondensedC"/>
              <a:cs typeface="EuropeCondensedC"/>
            </a:endParaRPr>
          </a:p>
        </p:txBody>
      </p:sp>
    </p:spTree>
    <p:extLst>
      <p:ext uri="{BB962C8B-B14F-4D97-AF65-F5344CB8AC3E}">
        <p14:creationId xmlns:p14="http://schemas.microsoft.com/office/powerpoint/2010/main" val="88967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/>
            </a:pPr>
            <a:fld id="{78233BB9-4A9C-4E3D-B6F9-C157D99263FF}" type="slidenum">
              <a:rPr lang="ru-RU" sz="1200" smtClean="0"/>
              <a:pPr algn="r">
                <a:defRPr/>
              </a:pPr>
              <a:t>28</a:t>
            </a:fld>
            <a:endParaRPr lang="ru-RU" sz="1200" dirty="0"/>
          </a:p>
        </p:txBody>
      </p:sp>
      <p:pic>
        <p:nvPicPr>
          <p:cNvPr id="4" name="Рисунок 8" descr="image0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68760"/>
            <a:ext cx="8017855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>
            <a:off x="920924" y="4221088"/>
            <a:ext cx="381000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23528" y="971436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Шаг 1</a:t>
            </a:r>
            <a:endParaRPr lang="ru-RU" dirty="0"/>
          </a:p>
        </p:txBody>
      </p:sp>
      <p:sp>
        <p:nvSpPr>
          <p:cNvPr id="8" name="Заголовок 28"/>
          <p:cNvSpPr txBox="1">
            <a:spLocks/>
          </p:cNvSpPr>
          <p:nvPr/>
        </p:nvSpPr>
        <p:spPr>
          <a:xfrm>
            <a:off x="473319" y="176213"/>
            <a:ext cx="7524750" cy="5969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5pPr>
            <a:lvl6pPr marL="457145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6pPr>
            <a:lvl7pPr marL="91429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7pPr>
            <a:lvl8pPr marL="1371435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8pPr>
            <a:lvl9pPr marL="1828581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ru-RU" dirty="0" smtClean="0"/>
              <a:t>Размещение </a:t>
            </a:r>
            <a:r>
              <a:rPr lang="ru-RU" altLang="ru-RU" dirty="0"/>
              <a:t>плана закупки ЗАО «Ванкорнефть» на официальном сайте </a:t>
            </a:r>
            <a:r>
              <a:rPr lang="en-US" altLang="ru-RU" dirty="0">
                <a:solidFill>
                  <a:srgbClr val="FF0000"/>
                </a:solidFill>
                <a:hlinkClick r:id="rId4"/>
              </a:rPr>
              <a:t>www.zakupki.gov.ru</a:t>
            </a:r>
            <a:r>
              <a:rPr lang="en-US" alt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852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/>
            </a:pPr>
            <a:fld id="{78233BB9-4A9C-4E3D-B6F9-C157D99263FF}" type="slidenum">
              <a:rPr lang="ru-RU" sz="1200" smtClean="0"/>
              <a:pPr algn="r">
                <a:defRPr/>
              </a:pPr>
              <a:t>29</a:t>
            </a:fld>
            <a:endParaRPr lang="ru-RU" sz="1200" dirty="0"/>
          </a:p>
        </p:txBody>
      </p:sp>
      <p:sp>
        <p:nvSpPr>
          <p:cNvPr id="4" name="Заголовок 28"/>
          <p:cNvSpPr txBox="1">
            <a:spLocks/>
          </p:cNvSpPr>
          <p:nvPr/>
        </p:nvSpPr>
        <p:spPr>
          <a:xfrm>
            <a:off x="473319" y="176213"/>
            <a:ext cx="7524750" cy="5969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5pPr>
            <a:lvl6pPr marL="457145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6pPr>
            <a:lvl7pPr marL="91429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7pPr>
            <a:lvl8pPr marL="1371435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8pPr>
            <a:lvl9pPr marL="1828581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ru-RU" dirty="0" smtClean="0"/>
              <a:t>Размещение </a:t>
            </a:r>
            <a:r>
              <a:rPr lang="ru-RU" altLang="ru-RU" dirty="0"/>
              <a:t>плана закупки ЗАО «Ванкорнефть» на официальном сайте </a:t>
            </a:r>
            <a:r>
              <a:rPr lang="en-US" altLang="ru-RU" dirty="0">
                <a:hlinkClick r:id="rId3"/>
              </a:rPr>
              <a:t>www.zakupki.gov.ru</a:t>
            </a:r>
            <a:r>
              <a:rPr lang="en-US" altLang="ru-RU" dirty="0"/>
              <a:t>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98" y="1268760"/>
            <a:ext cx="817245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 стрелкой 5"/>
          <p:cNvCxnSpPr/>
          <p:nvPr/>
        </p:nvCxnSpPr>
        <p:spPr bwMode="auto">
          <a:xfrm>
            <a:off x="827584" y="2780928"/>
            <a:ext cx="317698" cy="470334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167267" y="3212976"/>
            <a:ext cx="5780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Ванкорнефть</a:t>
            </a: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384568" y="971436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Шаг 2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1145282" y="3284984"/>
            <a:ext cx="5874990" cy="24974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718" tIns="48860" rIns="97718" bIns="4886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61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53"/>
          <p:cNvSpPr>
            <a:spLocks noChangeAspect="1" noChangeArrowheads="1"/>
          </p:cNvSpPr>
          <p:nvPr/>
        </p:nvSpPr>
        <p:spPr bwMode="auto">
          <a:xfrm>
            <a:off x="250826" y="4941888"/>
            <a:ext cx="35528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Blip>
                <a:blip r:embed="rId3"/>
              </a:buBlip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ts val="1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8000" b="1"/>
          </a:p>
        </p:txBody>
      </p:sp>
      <p:sp>
        <p:nvSpPr>
          <p:cNvPr id="20" name="Rectangle 52"/>
          <p:cNvSpPr>
            <a:spLocks noChangeArrowheads="1"/>
          </p:cNvSpPr>
          <p:nvPr/>
        </p:nvSpPr>
        <p:spPr bwMode="auto">
          <a:xfrm>
            <a:off x="2843214" y="333375"/>
            <a:ext cx="1008063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7718" tIns="48860" rIns="97718" bIns="48860" anchor="ctr"/>
          <a:lstStyle>
            <a:lvl1pPr eaLnBrk="0" hangingPunct="0">
              <a:spcBef>
                <a:spcPct val="20000"/>
              </a:spcBef>
              <a:buBlip>
                <a:blip r:embed="rId3"/>
              </a:buBlip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ts val="1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8000"/>
          </a:p>
        </p:txBody>
      </p:sp>
      <p:sp>
        <p:nvSpPr>
          <p:cNvPr id="21" name="AutoShape 84"/>
          <p:cNvSpPr>
            <a:spLocks noChangeAspect="1" noChangeArrowheads="1"/>
          </p:cNvSpPr>
          <p:nvPr/>
        </p:nvSpPr>
        <p:spPr bwMode="auto">
          <a:xfrm>
            <a:off x="4732339" y="4325939"/>
            <a:ext cx="4160837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Blip>
                <a:blip r:embed="rId3"/>
              </a:buBlip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ts val="1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8000"/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gray">
          <a:xfrm>
            <a:off x="161069" y="3757192"/>
            <a:ext cx="4602163" cy="215900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2092" tIns="51045" rIns="102092" bIns="51045" anchor="ctr"/>
          <a:lstStyle/>
          <a:p>
            <a:pPr defTabSz="1014413" eaLnBrk="0" hangingPunct="0">
              <a:defRPr/>
            </a:pPr>
            <a:r>
              <a:rPr lang="ru-RU" sz="1200" b="1" dirty="0">
                <a:latin typeface="Calibri" pitchFamily="34" charset="0"/>
              </a:rPr>
              <a:t>Общий обзор</a:t>
            </a: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gray">
          <a:xfrm>
            <a:off x="161069" y="972528"/>
            <a:ext cx="4602163" cy="215900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2092" tIns="51045" rIns="102092" bIns="51045" anchor="ctr"/>
          <a:lstStyle/>
          <a:p>
            <a:pPr defTabSz="1014413" eaLnBrk="0" hangingPunct="0">
              <a:defRPr/>
            </a:pPr>
            <a:r>
              <a:rPr lang="ru-RU" sz="1200" b="1" dirty="0">
                <a:latin typeface="Calibri" pitchFamily="34" charset="0"/>
              </a:rPr>
              <a:t>Описание актива</a:t>
            </a:r>
            <a:endParaRPr lang="en-GB" sz="1200" b="1" dirty="0">
              <a:latin typeface="Calibri" pitchFamily="34" charset="0"/>
            </a:endParaRPr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gray">
          <a:xfrm>
            <a:off x="4920395" y="964591"/>
            <a:ext cx="4106863" cy="215900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2092" tIns="51045" rIns="102092" bIns="51045" anchor="ctr"/>
          <a:lstStyle/>
          <a:p>
            <a:pPr defTabSz="1014413" eaLnBrk="0" hangingPunct="0">
              <a:defRPr/>
            </a:pPr>
            <a:r>
              <a:rPr lang="ru-RU" sz="1200" b="1" dirty="0">
                <a:latin typeface="Calibri" pitchFamily="34" charset="0"/>
              </a:rPr>
              <a:t>Карта</a:t>
            </a:r>
            <a:endParaRPr lang="en-GB" sz="1200" b="1" dirty="0">
              <a:latin typeface="Calibri" pitchFamily="34" charset="0"/>
            </a:endParaRPr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gray">
          <a:xfrm>
            <a:off x="4920396" y="3789040"/>
            <a:ext cx="4098925" cy="215900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2092" tIns="51045" rIns="102092" bIns="51045" anchor="ctr"/>
          <a:lstStyle/>
          <a:p>
            <a:pPr defTabSz="1014413" eaLnBrk="0" hangingPunct="0">
              <a:defRPr/>
            </a:pPr>
            <a:r>
              <a:rPr lang="ru-RU" sz="1200" b="1" dirty="0">
                <a:latin typeface="Calibri" pitchFamily="34" charset="0"/>
              </a:rPr>
              <a:t>Достигнутые результаты за прошлые периоды</a:t>
            </a:r>
            <a:endParaRPr lang="en-GB" sz="1200" b="1" dirty="0">
              <a:latin typeface="Calibri" pitchFamily="34" charset="0"/>
            </a:endParaRPr>
          </a:p>
        </p:txBody>
      </p:sp>
      <p:sp>
        <p:nvSpPr>
          <p:cNvPr id="26" name="AutoShape 84"/>
          <p:cNvSpPr>
            <a:spLocks noChangeAspect="1" noChangeArrowheads="1"/>
          </p:cNvSpPr>
          <p:nvPr/>
        </p:nvSpPr>
        <p:spPr bwMode="auto">
          <a:xfrm>
            <a:off x="4945063" y="4325939"/>
            <a:ext cx="45085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Blip>
                <a:blip r:embed="rId3"/>
              </a:buBlip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ts val="1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8000"/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 bwMode="auto">
          <a:xfrm>
            <a:off x="1" y="1151916"/>
            <a:ext cx="4928332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indent="-342900" eaLnBrk="0" hangingPunct="0">
              <a:defRPr/>
            </a:pPr>
            <a:endParaRPr lang="en-US" sz="1050" dirty="0">
              <a:latin typeface="Calibri" pitchFamily="34" charset="0"/>
              <a:cs typeface="Arial" charset="0"/>
            </a:endParaRPr>
          </a:p>
          <a:p>
            <a:pPr marL="0" lvl="1" indent="-177800" eaLnBrk="0" hangingPunct="0">
              <a:buClr>
                <a:srgbClr val="97999B"/>
              </a:buClr>
              <a:buSzPct val="100000"/>
              <a:buFontTx/>
              <a:buBlip>
                <a:blip r:embed="rId3"/>
              </a:buBlip>
              <a:defRPr/>
            </a:pPr>
            <a:r>
              <a:rPr lang="ru-RU" sz="1050" dirty="0" err="1">
                <a:latin typeface="Calibri" pitchFamily="34" charset="0"/>
              </a:rPr>
              <a:t>Ванкорское</a:t>
            </a:r>
            <a:r>
              <a:rPr lang="ru-RU" sz="1050" dirty="0">
                <a:latin typeface="Calibri" pitchFamily="34" charset="0"/>
              </a:rPr>
              <a:t> нефтегазоконденсатное месторождение находится на территории Туруханского и Таймырского муниципального района Красноярского края.</a:t>
            </a:r>
          </a:p>
          <a:p>
            <a:pPr marL="0" lvl="1" indent="-177800" eaLnBrk="0" hangingPunct="0">
              <a:buClr>
                <a:srgbClr val="97999B"/>
              </a:buClr>
              <a:buSzPct val="100000"/>
              <a:buFontTx/>
              <a:buBlip>
                <a:blip r:embed="rId3"/>
              </a:buBlip>
              <a:defRPr/>
            </a:pPr>
            <a:r>
              <a:rPr lang="ru-RU" sz="1050" dirty="0">
                <a:latin typeface="Calibri" pitchFamily="34" charset="0"/>
              </a:rPr>
              <a:t>Разработка </a:t>
            </a:r>
            <a:r>
              <a:rPr lang="ru-RU" sz="1050" dirty="0" err="1">
                <a:latin typeface="Calibri" pitchFamily="34" charset="0"/>
              </a:rPr>
              <a:t>Ванкорского</a:t>
            </a:r>
            <a:r>
              <a:rPr lang="ru-RU" sz="1050" dirty="0">
                <a:latin typeface="Calibri" pitchFamily="34" charset="0"/>
              </a:rPr>
              <a:t> месторождения является крупнейшим нефтяным проектом в истории современной России. </a:t>
            </a:r>
          </a:p>
          <a:p>
            <a:pPr marL="0" lvl="1" indent="-177800" eaLnBrk="0" hangingPunct="0">
              <a:buClr>
                <a:srgbClr val="97999B"/>
              </a:buClr>
              <a:buSzPct val="100000"/>
              <a:buFontTx/>
              <a:buBlip>
                <a:blip r:embed="rId3"/>
              </a:buBlip>
              <a:defRPr/>
            </a:pPr>
            <a:r>
              <a:rPr lang="ru-RU" sz="1050" dirty="0">
                <a:latin typeface="Calibri" pitchFamily="34" charset="0"/>
                <a:cs typeface="Arial" charset="0"/>
              </a:rPr>
              <a:t>Лицензией на право пользования недрами </a:t>
            </a:r>
            <a:r>
              <a:rPr lang="ru-RU" sz="1050" dirty="0" err="1">
                <a:latin typeface="Calibri" pitchFamily="34" charset="0"/>
                <a:cs typeface="Arial" charset="0"/>
              </a:rPr>
              <a:t>Ванкорского</a:t>
            </a:r>
            <a:r>
              <a:rPr lang="ru-RU" sz="1050" dirty="0">
                <a:latin typeface="Calibri" pitchFamily="34" charset="0"/>
                <a:cs typeface="Arial" charset="0"/>
              </a:rPr>
              <a:t> месторождения владеет ЗАО «Ванкорнефть» (</a:t>
            </a:r>
            <a:r>
              <a:rPr lang="ru-RU" sz="1050" dirty="0" err="1">
                <a:latin typeface="Calibri" pitchFamily="34" charset="0"/>
                <a:cs typeface="Arial" charset="0"/>
              </a:rPr>
              <a:t>Ванкорский</a:t>
            </a:r>
            <a:r>
              <a:rPr lang="ru-RU" sz="1050" dirty="0">
                <a:latin typeface="Calibri" pitchFamily="34" charset="0"/>
                <a:cs typeface="Arial" charset="0"/>
              </a:rPr>
              <a:t> лицензионный участок - л</a:t>
            </a:r>
            <a:r>
              <a:rPr lang="ru-RU" sz="1050" dirty="0">
                <a:latin typeface="Calibri" pitchFamily="34" charset="0"/>
              </a:rPr>
              <a:t>ицензия КРР 12564НР от 02.08.2004г., Северо-</a:t>
            </a:r>
            <a:r>
              <a:rPr lang="ru-RU" sz="1050" dirty="0" err="1">
                <a:latin typeface="Calibri" pitchFamily="34" charset="0"/>
              </a:rPr>
              <a:t>Ванкорский</a:t>
            </a:r>
            <a:r>
              <a:rPr lang="ru-RU" sz="1050" dirty="0">
                <a:latin typeface="Calibri" pitchFamily="34" charset="0"/>
              </a:rPr>
              <a:t> лицензионный участок лицензия ДУД 14356НР от 13.12.2007г.).</a:t>
            </a:r>
          </a:p>
          <a:p>
            <a:pPr marL="0" lvl="1" indent="-177800" eaLnBrk="0" hangingPunct="0">
              <a:buClr>
                <a:srgbClr val="97999B"/>
              </a:buClr>
              <a:buSzPct val="100000"/>
              <a:buFontTx/>
              <a:buBlip>
                <a:blip r:embed="rId3"/>
              </a:buBlip>
              <a:defRPr/>
            </a:pPr>
            <a:r>
              <a:rPr lang="ru-RU" sz="1050" dirty="0">
                <a:latin typeface="Calibri" pitchFamily="34" charset="0"/>
              </a:rPr>
              <a:t>Месторождение открыто в 1988 году.</a:t>
            </a:r>
          </a:p>
          <a:p>
            <a:pPr marL="0" lvl="1" indent="-177800" eaLnBrk="0" hangingPunct="0">
              <a:buClr>
                <a:srgbClr val="97999B"/>
              </a:buClr>
              <a:buSzPct val="100000"/>
              <a:buFontTx/>
              <a:buBlip>
                <a:blip r:embed="rId3"/>
              </a:buBlip>
              <a:defRPr/>
            </a:pPr>
            <a:r>
              <a:rPr lang="ru-RU" sz="1050" dirty="0">
                <a:latin typeface="Calibri" pitchFamily="34" charset="0"/>
              </a:rPr>
              <a:t>В 2006 году начато эксплуатационное бурение и строительство объектов обустройства;</a:t>
            </a:r>
          </a:p>
          <a:p>
            <a:pPr marL="0" lvl="1" indent="-177800" eaLnBrk="0" hangingPunct="0">
              <a:buClr>
                <a:srgbClr val="97999B"/>
              </a:buClr>
              <a:buSzPct val="100000"/>
              <a:buFontTx/>
              <a:buBlip>
                <a:blip r:embed="rId3"/>
              </a:buBlip>
              <a:defRPr/>
            </a:pPr>
            <a:r>
              <a:rPr lang="ru-RU" sz="1050" dirty="0">
                <a:latin typeface="Calibri" pitchFamily="34" charset="0"/>
              </a:rPr>
              <a:t>В 2009 году начата добыча нефти.</a:t>
            </a:r>
          </a:p>
          <a:p>
            <a:pPr marL="0" lvl="1" indent="-177800" eaLnBrk="0" hangingPunct="0">
              <a:buClr>
                <a:srgbClr val="97999B"/>
              </a:buClr>
              <a:buSzPct val="100000"/>
              <a:buFontTx/>
              <a:buBlip>
                <a:blip r:embed="rId3"/>
              </a:buBlip>
              <a:defRPr/>
            </a:pPr>
            <a:r>
              <a:rPr lang="ru-RU" sz="1050" dirty="0">
                <a:latin typeface="Calibri" pitchFamily="34" charset="0"/>
              </a:rPr>
              <a:t>По состоянию на </a:t>
            </a:r>
            <a:r>
              <a:rPr lang="ru-RU" sz="1050" dirty="0" smtClean="0">
                <a:latin typeface="Calibri" pitchFamily="34" charset="0"/>
              </a:rPr>
              <a:t>01.01.2015 </a:t>
            </a:r>
            <a:r>
              <a:rPr lang="ru-RU" sz="1050" dirty="0">
                <a:latin typeface="Calibri" pitchFamily="34" charset="0"/>
              </a:rPr>
              <a:t>начальные запасы нефти и конденсата составляют: геологические – 1 </a:t>
            </a:r>
            <a:r>
              <a:rPr lang="ru-RU" sz="1050" dirty="0" smtClean="0">
                <a:latin typeface="Calibri" pitchFamily="34" charset="0"/>
              </a:rPr>
              <a:t>120 </a:t>
            </a:r>
            <a:r>
              <a:rPr lang="ru-RU" sz="1050" dirty="0" err="1">
                <a:latin typeface="Calibri" pitchFamily="34" charset="0"/>
              </a:rPr>
              <a:t>млн.т</a:t>
            </a:r>
            <a:r>
              <a:rPr lang="ru-RU" sz="1050" dirty="0">
                <a:latin typeface="Calibri" pitchFamily="34" charset="0"/>
              </a:rPr>
              <a:t>., извлекаемые – </a:t>
            </a:r>
            <a:r>
              <a:rPr lang="ru-RU" sz="1050" dirty="0" smtClean="0">
                <a:latin typeface="Calibri" pitchFamily="34" charset="0"/>
              </a:rPr>
              <a:t>476 </a:t>
            </a:r>
            <a:r>
              <a:rPr lang="ru-RU" sz="1050" dirty="0" err="1">
                <a:latin typeface="Calibri" pitchFamily="34" charset="0"/>
              </a:rPr>
              <a:t>млн.т</a:t>
            </a:r>
            <a:r>
              <a:rPr lang="ru-RU" sz="1050" dirty="0" smtClean="0">
                <a:latin typeface="Calibri" pitchFamily="34" charset="0"/>
              </a:rPr>
              <a:t>.</a:t>
            </a:r>
            <a:endParaRPr lang="ru-RU" sz="1050" dirty="0">
              <a:latin typeface="Calibri" pitchFamily="34" charset="0"/>
            </a:endParaRP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 bwMode="auto">
          <a:xfrm>
            <a:off x="4928333" y="4049391"/>
            <a:ext cx="4206875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177800" lvl="1" indent="-177800" eaLnBrk="0" hangingPunct="0">
              <a:spcBef>
                <a:spcPts val="200"/>
              </a:spcBef>
              <a:buClr>
                <a:srgbClr val="97999B"/>
              </a:buClr>
              <a:buSzPct val="100000"/>
              <a:buFontTx/>
              <a:buBlip>
                <a:blip r:embed="rId3"/>
              </a:buBlip>
              <a:defRPr/>
            </a:pPr>
            <a:r>
              <a:rPr lang="ru-RU" sz="1050" dirty="0" smtClean="0">
                <a:latin typeface="Calibri" pitchFamily="34" charset="0"/>
                <a:cs typeface="Arial" charset="0"/>
              </a:rPr>
              <a:t>С </a:t>
            </a:r>
            <a:r>
              <a:rPr lang="ru-RU" sz="1050" dirty="0">
                <a:latin typeface="Calibri" pitchFamily="34" charset="0"/>
                <a:cs typeface="Arial" charset="0"/>
              </a:rPr>
              <a:t>начала разработки месторождения добыто нефти  и газового конденсата – </a:t>
            </a:r>
            <a:r>
              <a:rPr lang="en-US" sz="1050" dirty="0" smtClean="0">
                <a:latin typeface="Calibri" pitchFamily="34" charset="0"/>
                <a:cs typeface="Arial" charset="0"/>
              </a:rPr>
              <a:t>9</a:t>
            </a:r>
            <a:r>
              <a:rPr lang="ru-RU" sz="1050" dirty="0" smtClean="0">
                <a:latin typeface="Calibri" pitchFamily="34" charset="0"/>
                <a:cs typeface="Arial" charset="0"/>
              </a:rPr>
              <a:t>3,1 млн.тн. </a:t>
            </a:r>
            <a:r>
              <a:rPr lang="ru-RU" sz="1050" dirty="0">
                <a:latin typeface="Calibri" pitchFamily="34" charset="0"/>
                <a:cs typeface="Arial" charset="0"/>
              </a:rPr>
              <a:t>(по состоянию на </a:t>
            </a:r>
            <a:r>
              <a:rPr lang="ru-RU" sz="1050" dirty="0" smtClean="0">
                <a:latin typeface="Calibri" pitchFamily="34" charset="0"/>
                <a:cs typeface="Arial" charset="0"/>
              </a:rPr>
              <a:t>01.01.2015); </a:t>
            </a:r>
            <a:endParaRPr lang="ru-RU" sz="1050" dirty="0">
              <a:latin typeface="Calibri" pitchFamily="34" charset="0"/>
              <a:cs typeface="Arial" charset="0"/>
            </a:endParaRPr>
          </a:p>
          <a:p>
            <a:pPr marL="177800" lvl="1" indent="-177800" eaLnBrk="0" hangingPunct="0">
              <a:spcBef>
                <a:spcPts val="200"/>
              </a:spcBef>
              <a:buClr>
                <a:srgbClr val="97999B"/>
              </a:buClr>
              <a:buSzPct val="100000"/>
              <a:buFontTx/>
              <a:buBlip>
                <a:blip r:embed="rId3"/>
              </a:buBlip>
              <a:defRPr/>
            </a:pPr>
            <a:r>
              <a:rPr lang="ru-RU" sz="1050" dirty="0">
                <a:latin typeface="Calibri" pitchFamily="34" charset="0"/>
                <a:cs typeface="Arial" charset="0"/>
              </a:rPr>
              <a:t>В разработке находятся: 2 нефтяных, 1 газонефтяной, 1 нефтегазоконденсатный и 1 газовый объект</a:t>
            </a:r>
          </a:p>
          <a:p>
            <a:pPr marL="177800" lvl="1" indent="-177800" eaLnBrk="0" hangingPunct="0">
              <a:spcBef>
                <a:spcPts val="200"/>
              </a:spcBef>
              <a:buClr>
                <a:srgbClr val="97999B"/>
              </a:buClr>
              <a:buSzPct val="100000"/>
              <a:buFontTx/>
              <a:buBlip>
                <a:blip r:embed="rId3"/>
              </a:buBlip>
              <a:defRPr/>
            </a:pPr>
            <a:r>
              <a:rPr lang="ru-RU" sz="1050" dirty="0">
                <a:latin typeface="Calibri" pitchFamily="34" charset="0"/>
                <a:cs typeface="Arial" charset="0"/>
              </a:rPr>
              <a:t>Запасы нефти и конденсата выработаны на </a:t>
            </a:r>
            <a:r>
              <a:rPr lang="ru-RU" sz="1050" dirty="0" smtClean="0">
                <a:latin typeface="Calibri" pitchFamily="34" charset="0"/>
                <a:cs typeface="Arial" charset="0"/>
              </a:rPr>
              <a:t>19,5%</a:t>
            </a:r>
            <a:endParaRPr lang="ru-RU" sz="1050" dirty="0">
              <a:latin typeface="Calibri" pitchFamily="34" charset="0"/>
              <a:cs typeface="Arial" charset="0"/>
            </a:endParaRP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2" y="3984204"/>
            <a:ext cx="4842607" cy="2873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177800" lvl="1" indent="-177800" eaLnBrk="0" hangingPunct="0">
              <a:spcBef>
                <a:spcPts val="200"/>
              </a:spcBef>
              <a:buClr>
                <a:srgbClr val="97999B"/>
              </a:buClr>
              <a:buSzPct val="100000"/>
              <a:buFontTx/>
              <a:buBlip>
                <a:blip r:embed="rId3"/>
              </a:buBlip>
              <a:defRPr/>
            </a:pPr>
            <a:r>
              <a:rPr lang="ru-RU" sz="1050" dirty="0">
                <a:latin typeface="Calibri" pitchFamily="34" charset="0"/>
                <a:cs typeface="Arial" charset="0"/>
              </a:rPr>
              <a:t>Месторождение </a:t>
            </a:r>
            <a:r>
              <a:rPr lang="ru-RU" sz="1050" dirty="0" smtClean="0">
                <a:latin typeface="Calibri" pitchFamily="34" charset="0"/>
                <a:cs typeface="Arial" charset="0"/>
              </a:rPr>
              <a:t> </a:t>
            </a:r>
            <a:r>
              <a:rPr lang="ru-RU" sz="1050" dirty="0">
                <a:latin typeface="Calibri" pitchFamily="34" charset="0"/>
                <a:cs typeface="Arial" charset="0"/>
              </a:rPr>
              <a:t>введено в промышленную эксплуатацию в 2009 году с началом подготовки нефти на УПСВ-Юг.</a:t>
            </a:r>
          </a:p>
          <a:p>
            <a:pPr marL="177800" lvl="1" indent="-177800" eaLnBrk="0" hangingPunct="0">
              <a:spcBef>
                <a:spcPts val="200"/>
              </a:spcBef>
              <a:buClr>
                <a:srgbClr val="97999B"/>
              </a:buClr>
              <a:buSzPct val="100000"/>
              <a:buFontTx/>
              <a:buBlip>
                <a:blip r:embed="rId3"/>
              </a:buBlip>
              <a:defRPr/>
            </a:pPr>
            <a:r>
              <a:rPr lang="ru-RU" sz="1050" dirty="0">
                <a:latin typeface="Calibri" pitchFamily="34" charset="0"/>
                <a:cs typeface="Arial" charset="0"/>
              </a:rPr>
              <a:t>Транспорт нефти осуществляется по магистральному нефтепроводу «Ванкорское месторождение – НПС «Пурпе» протяженностью 556 км</a:t>
            </a:r>
            <a:r>
              <a:rPr lang="en-US" sz="1050" dirty="0" smtClean="0">
                <a:latin typeface="Calibri" pitchFamily="34" charset="0"/>
                <a:cs typeface="Arial" charset="0"/>
              </a:rPr>
              <a:t>;</a:t>
            </a:r>
            <a:endParaRPr lang="ru-RU" sz="1050" dirty="0" smtClean="0">
              <a:latin typeface="Calibri" pitchFamily="34" charset="0"/>
              <a:cs typeface="Arial" charset="0"/>
            </a:endParaRPr>
          </a:p>
          <a:p>
            <a:pPr marL="177800" lvl="1" indent="-177800" eaLnBrk="0" hangingPunct="0">
              <a:spcBef>
                <a:spcPts val="200"/>
              </a:spcBef>
              <a:buClr>
                <a:srgbClr val="97999B"/>
              </a:buClr>
              <a:buSzPct val="100000"/>
              <a:buFontTx/>
              <a:buBlip>
                <a:blip r:embed="rId3"/>
              </a:buBlip>
              <a:defRPr/>
            </a:pPr>
            <a:r>
              <a:rPr lang="ru-RU" sz="1050" dirty="0" smtClean="0">
                <a:latin typeface="Calibri" pitchFamily="34" charset="0"/>
                <a:cs typeface="Arial" charset="0"/>
              </a:rPr>
              <a:t>Транспорт газа осуществляется по газопроводу «Ванкорское месторождение – </a:t>
            </a:r>
            <a:r>
              <a:rPr lang="ru-RU" sz="1050" dirty="0" err="1" smtClean="0">
                <a:latin typeface="Calibri" pitchFamily="34" charset="0"/>
                <a:cs typeface="Arial" charset="0"/>
              </a:rPr>
              <a:t>Хальмерпаютинское</a:t>
            </a:r>
            <a:r>
              <a:rPr lang="ru-RU" sz="1050" dirty="0" smtClean="0">
                <a:latin typeface="Calibri" pitchFamily="34" charset="0"/>
                <a:cs typeface="Arial" charset="0"/>
              </a:rPr>
              <a:t> месторождение» в ЕСГ ОАО «Газпром»</a:t>
            </a:r>
            <a:endParaRPr lang="ru-RU" sz="1050" dirty="0">
              <a:latin typeface="Calibri" pitchFamily="34" charset="0"/>
              <a:cs typeface="Arial" charset="0"/>
            </a:endParaRPr>
          </a:p>
          <a:p>
            <a:pPr marL="177800" lvl="1" indent="-177800" eaLnBrk="0" hangingPunct="0">
              <a:spcBef>
                <a:spcPts val="200"/>
              </a:spcBef>
              <a:buClr>
                <a:srgbClr val="97999B"/>
              </a:buClr>
              <a:buSzPct val="100000"/>
              <a:buFontTx/>
              <a:buBlip>
                <a:blip r:embed="rId3"/>
              </a:buBlip>
              <a:defRPr/>
            </a:pPr>
            <a:r>
              <a:rPr lang="ru-RU" sz="1050" dirty="0" smtClean="0">
                <a:latin typeface="Calibri" pitchFamily="34" charset="0"/>
                <a:cs typeface="Arial" charset="0"/>
              </a:rPr>
              <a:t>Максимальная </a:t>
            </a:r>
            <a:r>
              <a:rPr lang="ru-RU" sz="1050" dirty="0">
                <a:latin typeface="Calibri" pitchFamily="34" charset="0"/>
                <a:cs typeface="Arial" charset="0"/>
              </a:rPr>
              <a:t>годовая добыча нефти 22 </a:t>
            </a:r>
            <a:r>
              <a:rPr lang="ru-RU" sz="1050" dirty="0" err="1">
                <a:latin typeface="Calibri" pitchFamily="34" charset="0"/>
                <a:cs typeface="Arial" charset="0"/>
              </a:rPr>
              <a:t>млн.тн.год</a:t>
            </a:r>
            <a:r>
              <a:rPr lang="ru-RU" sz="1050" dirty="0">
                <a:latin typeface="Calibri" pitchFamily="34" charset="0"/>
                <a:cs typeface="Arial" charset="0"/>
              </a:rPr>
              <a:t>. в 2014 г. и 2015 г</a:t>
            </a:r>
            <a:r>
              <a:rPr lang="ru-RU" sz="1050" dirty="0" smtClean="0">
                <a:latin typeface="Calibri" pitchFamily="34" charset="0"/>
                <a:cs typeface="Arial" charset="0"/>
              </a:rPr>
              <a:t>.</a:t>
            </a:r>
            <a:endParaRPr lang="ru-RU" sz="1050" dirty="0">
              <a:latin typeface="Calibri" pitchFamily="34" charset="0"/>
              <a:cs typeface="Arial" charset="0"/>
            </a:endParaRPr>
          </a:p>
        </p:txBody>
      </p:sp>
      <p:sp>
        <p:nvSpPr>
          <p:cNvPr id="30" name="Line 25"/>
          <p:cNvSpPr>
            <a:spLocks noChangeShapeType="1"/>
          </p:cNvSpPr>
          <p:nvPr/>
        </p:nvSpPr>
        <p:spPr bwMode="auto">
          <a:xfrm flipH="1" flipV="1">
            <a:off x="107964" y="3645025"/>
            <a:ext cx="4537075" cy="793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31" name="Line 25"/>
          <p:cNvSpPr>
            <a:spLocks noChangeShapeType="1"/>
          </p:cNvSpPr>
          <p:nvPr/>
        </p:nvSpPr>
        <p:spPr bwMode="auto">
          <a:xfrm flipH="1">
            <a:off x="4842607" y="980465"/>
            <a:ext cx="7939" cy="5790224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" name="Line 25"/>
          <p:cNvSpPr>
            <a:spLocks noChangeShapeType="1"/>
          </p:cNvSpPr>
          <p:nvPr/>
        </p:nvSpPr>
        <p:spPr bwMode="auto">
          <a:xfrm flipH="1">
            <a:off x="4995008" y="3753828"/>
            <a:ext cx="3960813" cy="793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33" name="Picture 13" descr="вырез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206" y="1265933"/>
            <a:ext cx="1633539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4" descr="обзорная крупна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032" y="1265933"/>
            <a:ext cx="1531939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AutoShape 15"/>
          <p:cNvSpPr>
            <a:spLocks noChangeArrowheads="1"/>
          </p:cNvSpPr>
          <p:nvPr/>
        </p:nvSpPr>
        <p:spPr bwMode="auto">
          <a:xfrm rot="404171">
            <a:off x="5480051" y="2427289"/>
            <a:ext cx="2274888" cy="149225"/>
          </a:xfrm>
          <a:prstGeom prst="leftArrow">
            <a:avLst>
              <a:gd name="adj1" fmla="val 50000"/>
              <a:gd name="adj2" fmla="val 240174"/>
            </a:avLst>
          </a:prstGeom>
          <a:solidFill>
            <a:srgbClr val="0099FF">
              <a:alpha val="74901"/>
            </a:srgbClr>
          </a:solidFill>
          <a:ln>
            <a:noFill/>
          </a:ln>
          <a:effectLst>
            <a:outerShdw dist="71842" dir="2700000" algn="ctr" rotWithShape="0">
              <a:srgbClr val="80808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Blip>
                <a:blip r:embed="rId3"/>
              </a:buBlip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ts val="1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0"/>
          </a:p>
        </p:txBody>
      </p:sp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1" y="1"/>
            <a:ext cx="9135207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 marL="361950" eaLnBrk="0" hangingPunct="0">
              <a:spcBef>
                <a:spcPct val="20000"/>
              </a:spcBef>
              <a:buBlip>
                <a:blip r:embed="rId3"/>
              </a:buBlip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ts val="1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+mj-lt"/>
                <a:ea typeface="+mj-ea"/>
                <a:cs typeface="Arial" pitchFamily="34" charset="0"/>
              </a:rPr>
              <a:t>Описание Ванкорского проекта</a:t>
            </a:r>
          </a:p>
        </p:txBody>
      </p:sp>
      <p:sp>
        <p:nvSpPr>
          <p:cNvPr id="39" name="Номер слайда 3"/>
          <p:cNvSpPr txBox="1">
            <a:spLocks/>
          </p:cNvSpPr>
          <p:nvPr/>
        </p:nvSpPr>
        <p:spPr bwMode="auto">
          <a:xfrm>
            <a:off x="7010400" y="6581039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FE27D3EF-C9AD-4347-9914-7E1DECDFBEAC}" type="slidenum">
              <a:rPr lang="ru-RU" smtClean="0"/>
              <a:pPr algn="r"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47921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/>
            </a:pPr>
            <a:fld id="{78233BB9-4A9C-4E3D-B6F9-C157D99263FF}" type="slidenum">
              <a:rPr lang="ru-RU" sz="1200" smtClean="0"/>
              <a:pPr algn="r">
                <a:defRPr/>
              </a:pPr>
              <a:t>30</a:t>
            </a:fld>
            <a:endParaRPr lang="ru-RU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433908" y="971436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Шаг 3</a:t>
            </a:r>
            <a:endParaRPr lang="ru-RU" dirty="0"/>
          </a:p>
        </p:txBody>
      </p:sp>
      <p:sp>
        <p:nvSpPr>
          <p:cNvPr id="8" name="Заголовок 28"/>
          <p:cNvSpPr txBox="1">
            <a:spLocks/>
          </p:cNvSpPr>
          <p:nvPr/>
        </p:nvSpPr>
        <p:spPr>
          <a:xfrm>
            <a:off x="473319" y="176213"/>
            <a:ext cx="7524750" cy="5969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5pPr>
            <a:lvl6pPr marL="457145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6pPr>
            <a:lvl7pPr marL="91429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7pPr>
            <a:lvl8pPr marL="1371435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8pPr>
            <a:lvl9pPr marL="1828581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ru-RU" dirty="0" smtClean="0"/>
              <a:t>Размещение </a:t>
            </a:r>
            <a:r>
              <a:rPr lang="ru-RU" altLang="ru-RU" dirty="0"/>
              <a:t>плана закупки ЗАО «Ванкорнефть» на официальном сайте </a:t>
            </a:r>
            <a:r>
              <a:rPr lang="en-US" altLang="ru-RU" dirty="0">
                <a:hlinkClick r:id="rId3"/>
              </a:rPr>
              <a:t>www.zakupki.gov.ru</a:t>
            </a:r>
            <a:r>
              <a:rPr lang="en-US" altLang="ru-RU" dirty="0"/>
              <a:t> </a:t>
            </a: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31" y="1268760"/>
            <a:ext cx="8193233" cy="5402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 bwMode="auto">
          <a:xfrm>
            <a:off x="3005361" y="5672261"/>
            <a:ext cx="504056" cy="14401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718" tIns="48860" rIns="97718" bIns="4886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 bwMode="auto">
          <a:xfrm flipH="1" flipV="1">
            <a:off x="3509417" y="5816277"/>
            <a:ext cx="288032" cy="43204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92585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/>
            </a:pPr>
            <a:fld id="{78233BB9-4A9C-4E3D-B6F9-C157D99263FF}" type="slidenum">
              <a:rPr lang="ru-RU" sz="1200" smtClean="0"/>
              <a:pPr algn="r">
                <a:defRPr/>
              </a:pPr>
              <a:t>31</a:t>
            </a:fld>
            <a:endParaRPr lang="ru-RU" sz="1200" dirty="0"/>
          </a:p>
        </p:txBody>
      </p:sp>
      <p:sp>
        <p:nvSpPr>
          <p:cNvPr id="5" name="Заголовок 28"/>
          <p:cNvSpPr txBox="1">
            <a:spLocks/>
          </p:cNvSpPr>
          <p:nvPr/>
        </p:nvSpPr>
        <p:spPr>
          <a:xfrm>
            <a:off x="473319" y="176213"/>
            <a:ext cx="7524750" cy="5969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5pPr>
            <a:lvl6pPr marL="457145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6pPr>
            <a:lvl7pPr marL="91429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7pPr>
            <a:lvl8pPr marL="1371435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8pPr>
            <a:lvl9pPr marL="1828581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ru-RU" dirty="0" smtClean="0"/>
              <a:t>Размещение </a:t>
            </a:r>
            <a:r>
              <a:rPr lang="ru-RU" altLang="ru-RU" dirty="0"/>
              <a:t>плана закупки ЗАО «Ванкорнефть» на официальном сайте </a:t>
            </a:r>
            <a:r>
              <a:rPr lang="en-US" altLang="ru-RU" dirty="0">
                <a:hlinkClick r:id="rId3"/>
              </a:rPr>
              <a:t>www.zakupki.gov.ru</a:t>
            </a:r>
            <a:r>
              <a:rPr lang="en-US" altLang="ru-RU" dirty="0"/>
              <a:t> </a:t>
            </a: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8136904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60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/>
            </a:pPr>
            <a:fld id="{78233BB9-4A9C-4E3D-B6F9-C157D99263FF}" type="slidenum">
              <a:rPr lang="ru-RU" sz="1200" smtClean="0"/>
              <a:pPr algn="r">
                <a:defRPr/>
              </a:pPr>
              <a:t>32</a:t>
            </a:fld>
            <a:endParaRPr lang="ru-RU" sz="1200" dirty="0"/>
          </a:p>
        </p:txBody>
      </p:sp>
      <p:sp>
        <p:nvSpPr>
          <p:cNvPr id="4" name="Заголовок 28"/>
          <p:cNvSpPr txBox="1">
            <a:spLocks/>
          </p:cNvSpPr>
          <p:nvPr/>
        </p:nvSpPr>
        <p:spPr>
          <a:xfrm>
            <a:off x="473318" y="176213"/>
            <a:ext cx="7843098" cy="5969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5pPr>
            <a:lvl6pPr marL="457145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6pPr>
            <a:lvl7pPr marL="91429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7pPr>
            <a:lvl8pPr marL="1371435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8pPr>
            <a:lvl9pPr marL="1828581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dirty="0"/>
              <a:t>Размещение плана закупки ЗАО «Ванкорнефть</a:t>
            </a:r>
            <a:r>
              <a:rPr lang="ru-RU" altLang="ru-RU" dirty="0" smtClean="0"/>
              <a:t>» и Обществ </a:t>
            </a:r>
            <a:r>
              <a:rPr lang="ru-RU" altLang="ru-RU" dirty="0" err="1" smtClean="0"/>
              <a:t>Ямальской</a:t>
            </a:r>
            <a:r>
              <a:rPr lang="ru-RU" altLang="ru-RU" dirty="0" smtClean="0"/>
              <a:t> группы на </a:t>
            </a:r>
            <a:r>
              <a:rPr lang="ru-RU" altLang="ru-RU" dirty="0"/>
              <a:t>сайте ОАО «НК «Роснефть»</a:t>
            </a:r>
            <a:r>
              <a:rPr lang="en-US" altLang="ru-RU" dirty="0"/>
              <a:t> </a:t>
            </a:r>
            <a:r>
              <a:rPr lang="en-US" altLang="ru-RU" u="sng" dirty="0">
                <a:solidFill>
                  <a:srgbClr val="FF0000"/>
                </a:solidFill>
              </a:rPr>
              <a:t>http</a:t>
            </a:r>
            <a:r>
              <a:rPr lang="ru-RU" altLang="ru-RU" u="sng" dirty="0">
                <a:solidFill>
                  <a:srgbClr val="FF0000"/>
                </a:solidFill>
              </a:rPr>
              <a:t>:</a:t>
            </a:r>
            <a:r>
              <a:rPr lang="en-US" altLang="ru-RU" u="sng" dirty="0">
                <a:solidFill>
                  <a:srgbClr val="FF0000"/>
                </a:solidFill>
              </a:rPr>
              <a:t>//zakupki.rosneft.ru</a:t>
            </a:r>
            <a:endParaRPr lang="en-US" altLang="ru-RU" dirty="0"/>
          </a:p>
        </p:txBody>
      </p:sp>
      <p:pic>
        <p:nvPicPr>
          <p:cNvPr id="5" name="Рисунок 4" descr="image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1330276"/>
            <a:ext cx="8275637" cy="509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6704" y="971436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Шаг 1</a:t>
            </a:r>
            <a:endParaRPr lang="ru-RU" dirty="0"/>
          </a:p>
        </p:txBody>
      </p:sp>
      <p:cxnSp>
        <p:nvCxnSpPr>
          <p:cNvPr id="7" name="Прямая со стрелкой 6"/>
          <p:cNvCxnSpPr/>
          <p:nvPr/>
        </p:nvCxnSpPr>
        <p:spPr bwMode="auto">
          <a:xfrm>
            <a:off x="5436096" y="4267498"/>
            <a:ext cx="432048" cy="300806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69699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/>
            </a:pPr>
            <a:fld id="{78233BB9-4A9C-4E3D-B6F9-C157D99263FF}" type="slidenum">
              <a:rPr lang="ru-RU" sz="1200" smtClean="0"/>
              <a:pPr algn="r">
                <a:defRPr/>
              </a:pPr>
              <a:t>33</a:t>
            </a:fld>
            <a:endParaRPr lang="ru-RU" sz="1200" dirty="0"/>
          </a:p>
        </p:txBody>
      </p:sp>
      <p:sp>
        <p:nvSpPr>
          <p:cNvPr id="4" name="Заголовок 28"/>
          <p:cNvSpPr txBox="1">
            <a:spLocks/>
          </p:cNvSpPr>
          <p:nvPr/>
        </p:nvSpPr>
        <p:spPr>
          <a:xfrm>
            <a:off x="473318" y="176213"/>
            <a:ext cx="7843098" cy="5969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5pPr>
            <a:lvl6pPr marL="457145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6pPr>
            <a:lvl7pPr marL="91429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7pPr>
            <a:lvl8pPr marL="1371435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8pPr>
            <a:lvl9pPr marL="1828581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dirty="0"/>
              <a:t>Размещение плана закупки ЗАО «Ванкорнефть</a:t>
            </a:r>
            <a:r>
              <a:rPr lang="ru-RU" altLang="ru-RU" dirty="0" smtClean="0"/>
              <a:t>» и Обществ </a:t>
            </a:r>
            <a:r>
              <a:rPr lang="ru-RU" altLang="ru-RU" dirty="0" err="1" smtClean="0"/>
              <a:t>Ямальской</a:t>
            </a:r>
            <a:r>
              <a:rPr lang="ru-RU" altLang="ru-RU" dirty="0" smtClean="0"/>
              <a:t> группы на </a:t>
            </a:r>
            <a:r>
              <a:rPr lang="ru-RU" altLang="ru-RU" dirty="0"/>
              <a:t>сайте ОАО «НК «Роснефть»</a:t>
            </a:r>
            <a:r>
              <a:rPr lang="en-US" altLang="ru-RU" dirty="0"/>
              <a:t> </a:t>
            </a:r>
            <a:r>
              <a:rPr lang="en-US" altLang="ru-RU" u="sng" dirty="0">
                <a:solidFill>
                  <a:srgbClr val="FF0000"/>
                </a:solidFill>
              </a:rPr>
              <a:t>http</a:t>
            </a:r>
            <a:r>
              <a:rPr lang="ru-RU" altLang="ru-RU" u="sng" dirty="0">
                <a:solidFill>
                  <a:srgbClr val="FF0000"/>
                </a:solidFill>
              </a:rPr>
              <a:t>:</a:t>
            </a:r>
            <a:r>
              <a:rPr lang="en-US" altLang="ru-RU" u="sng" dirty="0">
                <a:solidFill>
                  <a:srgbClr val="FF0000"/>
                </a:solidFill>
              </a:rPr>
              <a:t>//zakupki.rosneft.ru</a:t>
            </a:r>
            <a:endParaRPr lang="en-US" altLang="ru-RU" dirty="0"/>
          </a:p>
        </p:txBody>
      </p:sp>
      <p:pic>
        <p:nvPicPr>
          <p:cNvPr id="5" name="Рисунок 5" descr="image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8207375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536" y="971436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Шаг 2</a:t>
            </a:r>
            <a:endParaRPr lang="ru-RU" dirty="0"/>
          </a:p>
        </p:txBody>
      </p:sp>
      <p:cxnSp>
        <p:nvCxnSpPr>
          <p:cNvPr id="7" name="Прямая со стрелкой 6"/>
          <p:cNvCxnSpPr/>
          <p:nvPr/>
        </p:nvCxnSpPr>
        <p:spPr bwMode="auto">
          <a:xfrm>
            <a:off x="2555776" y="3511724"/>
            <a:ext cx="432048" cy="300806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97626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/>
            </a:pPr>
            <a:fld id="{78233BB9-4A9C-4E3D-B6F9-C157D99263FF}" type="slidenum">
              <a:rPr lang="ru-RU" sz="1200" smtClean="0"/>
              <a:pPr algn="r">
                <a:defRPr/>
              </a:pPr>
              <a:t>34</a:t>
            </a:fld>
            <a:endParaRPr lang="ru-RU" sz="1200" dirty="0"/>
          </a:p>
        </p:txBody>
      </p:sp>
      <p:sp>
        <p:nvSpPr>
          <p:cNvPr id="4" name="Заголовок 28"/>
          <p:cNvSpPr txBox="1">
            <a:spLocks/>
          </p:cNvSpPr>
          <p:nvPr/>
        </p:nvSpPr>
        <p:spPr>
          <a:xfrm>
            <a:off x="473318" y="176213"/>
            <a:ext cx="7843098" cy="5969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5pPr>
            <a:lvl6pPr marL="457145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6pPr>
            <a:lvl7pPr marL="91429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7pPr>
            <a:lvl8pPr marL="1371435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8pPr>
            <a:lvl9pPr marL="1828581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dirty="0"/>
              <a:t>Размещение плана закупки ЗАО «Ванкорнефть</a:t>
            </a:r>
            <a:r>
              <a:rPr lang="ru-RU" altLang="ru-RU" dirty="0" smtClean="0"/>
              <a:t>» и Обществ </a:t>
            </a:r>
            <a:r>
              <a:rPr lang="ru-RU" altLang="ru-RU" dirty="0" err="1" smtClean="0"/>
              <a:t>Ямальской</a:t>
            </a:r>
            <a:r>
              <a:rPr lang="ru-RU" altLang="ru-RU" dirty="0" smtClean="0"/>
              <a:t> группы на </a:t>
            </a:r>
            <a:r>
              <a:rPr lang="ru-RU" altLang="ru-RU" dirty="0"/>
              <a:t>сайте ОАО «НК «Роснефть»</a:t>
            </a:r>
            <a:r>
              <a:rPr lang="en-US" altLang="ru-RU" dirty="0"/>
              <a:t> </a:t>
            </a:r>
            <a:r>
              <a:rPr lang="en-US" altLang="ru-RU" u="sng" dirty="0">
                <a:solidFill>
                  <a:srgbClr val="FF0000"/>
                </a:solidFill>
              </a:rPr>
              <a:t>http</a:t>
            </a:r>
            <a:r>
              <a:rPr lang="ru-RU" altLang="ru-RU" u="sng" dirty="0">
                <a:solidFill>
                  <a:srgbClr val="FF0000"/>
                </a:solidFill>
              </a:rPr>
              <a:t>:</a:t>
            </a:r>
            <a:r>
              <a:rPr lang="en-US" altLang="ru-RU" u="sng" dirty="0">
                <a:solidFill>
                  <a:srgbClr val="FF0000"/>
                </a:solidFill>
              </a:rPr>
              <a:t>//zakupki.rosneft.ru</a:t>
            </a:r>
            <a:endParaRPr lang="en-US" altLang="ru-RU" dirty="0"/>
          </a:p>
        </p:txBody>
      </p:sp>
      <p:pic>
        <p:nvPicPr>
          <p:cNvPr id="5" name="Рисунок 23" descr="image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73894"/>
            <a:ext cx="8207375" cy="5107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536" y="957312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Шаг 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712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/>
            </a:pPr>
            <a:fld id="{78233BB9-4A9C-4E3D-B6F9-C157D99263FF}" type="slidenum">
              <a:rPr lang="ru-RU" sz="1200" smtClean="0"/>
              <a:pPr algn="r">
                <a:defRPr/>
              </a:pPr>
              <a:t>35</a:t>
            </a:fld>
            <a:endParaRPr lang="ru-RU" sz="1200" dirty="0"/>
          </a:p>
        </p:txBody>
      </p:sp>
      <p:sp>
        <p:nvSpPr>
          <p:cNvPr id="4" name="Заголовок 28"/>
          <p:cNvSpPr txBox="1">
            <a:spLocks/>
          </p:cNvSpPr>
          <p:nvPr/>
        </p:nvSpPr>
        <p:spPr>
          <a:xfrm>
            <a:off x="473318" y="176213"/>
            <a:ext cx="7843098" cy="5969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5pPr>
            <a:lvl6pPr marL="457145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6pPr>
            <a:lvl7pPr marL="91429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7pPr>
            <a:lvl8pPr marL="1371435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8pPr>
            <a:lvl9pPr marL="1828581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dirty="0"/>
              <a:t>Размещение плана закупки ЗАО «Ванкорнефть</a:t>
            </a:r>
            <a:r>
              <a:rPr lang="ru-RU" altLang="ru-RU" dirty="0" smtClean="0"/>
              <a:t>» и Обществ </a:t>
            </a:r>
            <a:r>
              <a:rPr lang="ru-RU" altLang="ru-RU" dirty="0" err="1" smtClean="0"/>
              <a:t>Ямальской</a:t>
            </a:r>
            <a:r>
              <a:rPr lang="ru-RU" altLang="ru-RU" dirty="0" smtClean="0"/>
              <a:t> группы на </a:t>
            </a:r>
            <a:r>
              <a:rPr lang="ru-RU" altLang="ru-RU" dirty="0"/>
              <a:t>сайте ОАО «НК «Роснефть»</a:t>
            </a:r>
            <a:r>
              <a:rPr lang="en-US" altLang="ru-RU" dirty="0"/>
              <a:t> </a:t>
            </a:r>
            <a:r>
              <a:rPr lang="en-US" altLang="ru-RU" u="sng" dirty="0">
                <a:solidFill>
                  <a:srgbClr val="FF0000"/>
                </a:solidFill>
              </a:rPr>
              <a:t>http</a:t>
            </a:r>
            <a:r>
              <a:rPr lang="ru-RU" altLang="ru-RU" u="sng" dirty="0">
                <a:solidFill>
                  <a:srgbClr val="FF0000"/>
                </a:solidFill>
              </a:rPr>
              <a:t>:</a:t>
            </a:r>
            <a:r>
              <a:rPr lang="en-US" altLang="ru-RU" u="sng" dirty="0">
                <a:solidFill>
                  <a:srgbClr val="FF0000"/>
                </a:solidFill>
              </a:rPr>
              <a:t>//zakupki.rosneft.ru</a:t>
            </a:r>
            <a:endParaRPr lang="en-US" altLang="ru-RU" dirty="0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18" y="1052736"/>
            <a:ext cx="8347154" cy="564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447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ChangeArrowheads="1"/>
          </p:cNvSpPr>
          <p:nvPr/>
        </p:nvSpPr>
        <p:spPr bwMode="auto">
          <a:xfrm>
            <a:off x="450850" y="6237288"/>
            <a:ext cx="8308975" cy="71437"/>
          </a:xfrm>
          <a:prstGeom prst="rect">
            <a:avLst/>
          </a:prstGeom>
          <a:solidFill>
            <a:srgbClr val="FED208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718" tIns="48860" rIns="97718" bIns="4886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/>
            </a:pPr>
            <a:fld id="{78233BB9-4A9C-4E3D-B6F9-C157D99263FF}" type="slidenum">
              <a:rPr lang="ru-RU" sz="1200" smtClean="0"/>
              <a:pPr algn="r">
                <a:defRPr/>
              </a:pPr>
              <a:t>36</a:t>
            </a:fld>
            <a:endParaRPr lang="ru-RU" sz="1200" dirty="0"/>
          </a:p>
        </p:txBody>
      </p:sp>
      <p:sp>
        <p:nvSpPr>
          <p:cNvPr id="4" name="Заголовок 28"/>
          <p:cNvSpPr txBox="1">
            <a:spLocks/>
          </p:cNvSpPr>
          <p:nvPr/>
        </p:nvSpPr>
        <p:spPr>
          <a:xfrm>
            <a:off x="473318" y="176213"/>
            <a:ext cx="7843098" cy="5969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5pPr>
            <a:lvl6pPr marL="457145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6pPr>
            <a:lvl7pPr marL="91429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7pPr>
            <a:lvl8pPr marL="1371435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8pPr>
            <a:lvl9pPr marL="1828581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altLang="ru-RU" b="1" kern="0" dirty="0" smtClean="0"/>
          </a:p>
          <a:p>
            <a:pPr eaLnBrk="1" hangingPunct="1">
              <a:defRPr/>
            </a:pPr>
            <a:r>
              <a:rPr lang="ru-RU" altLang="ru-RU" kern="0" dirty="0" smtClean="0"/>
              <a:t>План </a:t>
            </a:r>
            <a:r>
              <a:rPr lang="ru-RU" altLang="ru-RU" kern="0" dirty="0"/>
              <a:t>закупки ЗАО «Ванкорнефть» и Обществ </a:t>
            </a:r>
            <a:r>
              <a:rPr lang="ru-RU" altLang="ru-RU" kern="0" dirty="0" err="1"/>
              <a:t>Ямальской</a:t>
            </a:r>
            <a:r>
              <a:rPr lang="ru-RU" altLang="ru-RU" kern="0" dirty="0"/>
              <a:t> группы</a:t>
            </a:r>
            <a:endParaRPr lang="ru-RU" altLang="ru-RU" dirty="0">
              <a:solidFill>
                <a:srgbClr val="3D464A"/>
              </a:solidFill>
              <a:latin typeface="EuropeCondensedC"/>
              <a:ea typeface="EuropeCondensedC"/>
              <a:cs typeface="EuropeCondensed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1438964"/>
            <a:ext cx="82089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/>
              <a:t>Потребность работ, услуг, поставки МТР по планам закупки ЗАО «Ванкорнефть», ОАО «Сузун», ООО «</a:t>
            </a:r>
            <a:r>
              <a:rPr lang="ru-RU" dirty="0" err="1" smtClean="0"/>
              <a:t>Тагульское</a:t>
            </a:r>
            <a:r>
              <a:rPr lang="ru-RU" dirty="0" smtClean="0"/>
              <a:t>», ОАО «Самотлорнефтегаз» </a:t>
            </a:r>
            <a:r>
              <a:rPr lang="ru-RU" dirty="0"/>
              <a:t>(Лодочное м/р), ООО </a:t>
            </a:r>
            <a:r>
              <a:rPr lang="ru-RU" dirty="0" smtClean="0"/>
              <a:t>«Губернская </a:t>
            </a:r>
            <a:r>
              <a:rPr lang="ru-RU" dirty="0"/>
              <a:t>ресурсная </a:t>
            </a:r>
            <a:r>
              <a:rPr lang="ru-RU" dirty="0" smtClean="0"/>
              <a:t>компания» конкурентные закупки по которым не начаты, на сегодняшний день определена в количестве </a:t>
            </a:r>
            <a:r>
              <a:rPr lang="ru-RU" dirty="0" smtClean="0">
                <a:solidFill>
                  <a:srgbClr val="FF0000"/>
                </a:solidFill>
              </a:rPr>
              <a:t>407 </a:t>
            </a:r>
            <a:r>
              <a:rPr lang="ru-RU" dirty="0" smtClean="0"/>
              <a:t>лотов;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/>
              <a:t>Планируемая дата размещения извещений о закупках - 2-4 квартал 2015 г. в соответствии с планом закупки;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/>
              <a:t>Информация о начале закупочных процедур размещается на официальном сайте </a:t>
            </a:r>
            <a:r>
              <a:rPr lang="en-US" u="sng" dirty="0" smtClean="0">
                <a:solidFill>
                  <a:srgbClr val="FF0000"/>
                </a:solidFill>
              </a:rPr>
              <a:t>zakupki.gov.ru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ru-RU" dirty="0" smtClean="0"/>
              <a:t>и сайте Заказчика </a:t>
            </a:r>
            <a:r>
              <a:rPr lang="en-US" u="sng" dirty="0" smtClean="0">
                <a:solidFill>
                  <a:srgbClr val="FF0000"/>
                </a:solidFill>
              </a:rPr>
              <a:t>zakupki.rosneft.ru</a:t>
            </a:r>
            <a:r>
              <a:rPr lang="ru-RU" dirty="0" smtClean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58390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/>
            </a:pPr>
            <a:fld id="{78233BB9-4A9C-4E3D-B6F9-C157D99263FF}" type="slidenum">
              <a:rPr lang="ru-RU" sz="1200" smtClean="0"/>
              <a:pPr algn="r">
                <a:defRPr/>
              </a:pPr>
              <a:t>37</a:t>
            </a:fld>
            <a:endParaRPr lang="ru-RU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971436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Шаг 1</a:t>
            </a:r>
            <a:endParaRPr lang="ru-RU" dirty="0"/>
          </a:p>
        </p:txBody>
      </p:sp>
      <p:sp>
        <p:nvSpPr>
          <p:cNvPr id="8" name="Заголовок 28"/>
          <p:cNvSpPr txBox="1">
            <a:spLocks/>
          </p:cNvSpPr>
          <p:nvPr/>
        </p:nvSpPr>
        <p:spPr>
          <a:xfrm>
            <a:off x="473319" y="176213"/>
            <a:ext cx="7524750" cy="5969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5pPr>
            <a:lvl6pPr marL="457145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6pPr>
            <a:lvl7pPr marL="91429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7pPr>
            <a:lvl8pPr marL="1371435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8pPr>
            <a:lvl9pPr marL="1828581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ru-RU" dirty="0" smtClean="0"/>
              <a:t>Размещение документации о закупке </a:t>
            </a:r>
            <a:r>
              <a:rPr lang="ru-RU" altLang="ru-RU" dirty="0"/>
              <a:t>на официальном сайте </a:t>
            </a:r>
            <a:r>
              <a:rPr lang="en-US" altLang="ru-RU" dirty="0">
                <a:solidFill>
                  <a:srgbClr val="FF0000"/>
                </a:solidFill>
                <a:hlinkClick r:id="rId3"/>
              </a:rPr>
              <a:t>www.zakupki.gov.ru</a:t>
            </a:r>
            <a:r>
              <a:rPr lang="en-US" altLang="ru-RU" dirty="0"/>
              <a:t> </a:t>
            </a:r>
          </a:p>
        </p:txBody>
      </p:sp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59" y="1340768"/>
            <a:ext cx="8377613" cy="5319537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 bwMode="auto">
          <a:xfrm>
            <a:off x="899592" y="3645024"/>
            <a:ext cx="7344816" cy="288032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718" tIns="48860" rIns="97718" bIns="4886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7308304" y="3645024"/>
            <a:ext cx="936104" cy="288032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718" tIns="48860" rIns="97718" bIns="4886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88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/>
            </a:pPr>
            <a:fld id="{78233BB9-4A9C-4E3D-B6F9-C157D99263FF}" type="slidenum">
              <a:rPr lang="ru-RU" sz="1200" smtClean="0"/>
              <a:pPr algn="r">
                <a:defRPr/>
              </a:pPr>
              <a:t>38</a:t>
            </a:fld>
            <a:endParaRPr lang="ru-RU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971436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Шаг 2</a:t>
            </a:r>
            <a:endParaRPr lang="ru-RU" dirty="0"/>
          </a:p>
        </p:txBody>
      </p:sp>
      <p:sp>
        <p:nvSpPr>
          <p:cNvPr id="8" name="Заголовок 28"/>
          <p:cNvSpPr txBox="1">
            <a:spLocks/>
          </p:cNvSpPr>
          <p:nvPr/>
        </p:nvSpPr>
        <p:spPr>
          <a:xfrm>
            <a:off x="473319" y="176213"/>
            <a:ext cx="7524750" cy="5969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5pPr>
            <a:lvl6pPr marL="457145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6pPr>
            <a:lvl7pPr marL="91429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7pPr>
            <a:lvl8pPr marL="1371435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8pPr>
            <a:lvl9pPr marL="1828581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ru-RU" dirty="0" smtClean="0"/>
              <a:t>Размещение документации о закупке </a:t>
            </a:r>
            <a:r>
              <a:rPr lang="ru-RU" altLang="ru-RU" dirty="0"/>
              <a:t>на официальном сайте </a:t>
            </a:r>
            <a:r>
              <a:rPr lang="en-US" altLang="ru-RU" dirty="0">
                <a:solidFill>
                  <a:srgbClr val="FF0000"/>
                </a:solidFill>
                <a:hlinkClick r:id="rId3"/>
              </a:rPr>
              <a:t>www.zakupki.gov.ru</a:t>
            </a:r>
            <a:r>
              <a:rPr lang="en-US" altLang="ru-RU" dirty="0"/>
              <a:t> </a:t>
            </a:r>
          </a:p>
        </p:txBody>
      </p:sp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08248"/>
            <a:ext cx="8280920" cy="5289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 bwMode="auto">
          <a:xfrm>
            <a:off x="2951820" y="4509120"/>
            <a:ext cx="468052" cy="144016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718" tIns="48860" rIns="97718" bIns="4886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91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/>
            </a:pPr>
            <a:fld id="{78233BB9-4A9C-4E3D-B6F9-C157D99263FF}" type="slidenum">
              <a:rPr lang="ru-RU" sz="1200" smtClean="0"/>
              <a:pPr algn="r">
                <a:defRPr/>
              </a:pPr>
              <a:t>39</a:t>
            </a:fld>
            <a:endParaRPr lang="ru-RU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971436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Шаг 3</a:t>
            </a:r>
            <a:endParaRPr lang="ru-RU" dirty="0"/>
          </a:p>
        </p:txBody>
      </p:sp>
      <p:sp>
        <p:nvSpPr>
          <p:cNvPr id="8" name="Заголовок 28"/>
          <p:cNvSpPr txBox="1">
            <a:spLocks/>
          </p:cNvSpPr>
          <p:nvPr/>
        </p:nvSpPr>
        <p:spPr>
          <a:xfrm>
            <a:off x="473319" y="176213"/>
            <a:ext cx="7524750" cy="5969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5pPr>
            <a:lvl6pPr marL="457145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6pPr>
            <a:lvl7pPr marL="91429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7pPr>
            <a:lvl8pPr marL="1371435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8pPr>
            <a:lvl9pPr marL="1828581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ru-RU" dirty="0" smtClean="0"/>
              <a:t>Размещение документации о закупке </a:t>
            </a:r>
            <a:r>
              <a:rPr lang="ru-RU" altLang="ru-RU" dirty="0"/>
              <a:t>на официальном сайте </a:t>
            </a:r>
            <a:r>
              <a:rPr lang="en-US" altLang="ru-RU" dirty="0">
                <a:solidFill>
                  <a:srgbClr val="FF0000"/>
                </a:solidFill>
                <a:hlinkClick r:id="rId3"/>
              </a:rPr>
              <a:t>www.zakupki.gov.ru</a:t>
            </a:r>
            <a:r>
              <a:rPr lang="en-US" altLang="ru-RU" dirty="0"/>
              <a:t> </a:t>
            </a:r>
          </a:p>
        </p:txBody>
      </p:sp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98" y="1340768"/>
            <a:ext cx="8285566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646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13" y="1052739"/>
            <a:ext cx="3408079" cy="5400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Номер слайда 3"/>
          <p:cNvSpPr txBox="1">
            <a:spLocks/>
          </p:cNvSpPr>
          <p:nvPr/>
        </p:nvSpPr>
        <p:spPr bwMode="auto">
          <a:xfrm>
            <a:off x="7010400" y="6581039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FE27D3EF-C9AD-4347-9914-7E1DECDFBEAC}" type="slidenum">
              <a:rPr lang="ru-RU" smtClean="0"/>
              <a:pPr algn="r">
                <a:defRPr/>
              </a:pPr>
              <a:t>4</a:t>
            </a:fld>
            <a:endParaRPr lang="ru-RU" dirty="0"/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5289387"/>
              </p:ext>
            </p:extLst>
          </p:nvPr>
        </p:nvGraphicFramePr>
        <p:xfrm>
          <a:off x="5867400" y="981075"/>
          <a:ext cx="3159125" cy="569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Лист" r:id="rId5" imgW="4676812" imgH="7458143" progId="Excel.Sheet.8">
                  <p:embed/>
                </p:oleObj>
              </mc:Choice>
              <mc:Fallback>
                <p:oleObj name="Лист" r:id="rId5" imgW="4676812" imgH="7458143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981075"/>
                        <a:ext cx="3159125" cy="5697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" y="1"/>
            <a:ext cx="9135207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 marL="361950" eaLnBrk="0" hangingPunct="0">
              <a:spcBef>
                <a:spcPct val="20000"/>
              </a:spcBef>
              <a:buBlip>
                <a:blip r:embed="rId7"/>
              </a:buBlip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ts val="1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latin typeface="+mj-lt"/>
                <a:ea typeface="+mj-ea"/>
                <a:cs typeface="Arial" pitchFamily="34" charset="0"/>
              </a:rPr>
              <a:t>Объекты обустройства Ванкорского месторождения</a:t>
            </a:r>
            <a:endParaRPr lang="ru-RU" altLang="ru-RU" sz="1800" b="1" dirty="0">
              <a:latin typeface="+mj-lt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04297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ChangeArrowheads="1"/>
          </p:cNvSpPr>
          <p:nvPr/>
        </p:nvSpPr>
        <p:spPr bwMode="auto">
          <a:xfrm>
            <a:off x="450850" y="6237288"/>
            <a:ext cx="8308975" cy="71437"/>
          </a:xfrm>
          <a:prstGeom prst="rect">
            <a:avLst/>
          </a:prstGeom>
          <a:solidFill>
            <a:srgbClr val="FED208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718" tIns="48860" rIns="97718" bIns="4886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/>
            </a:pPr>
            <a:fld id="{78233BB9-4A9C-4E3D-B6F9-C157D99263FF}" type="slidenum">
              <a:rPr lang="ru-RU" sz="1200" smtClean="0"/>
              <a:pPr algn="r">
                <a:defRPr/>
              </a:pPr>
              <a:t>40</a:t>
            </a:fld>
            <a:endParaRPr lang="ru-RU" sz="1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70503" y="1124744"/>
            <a:ext cx="828932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u="sng" dirty="0" smtClean="0"/>
              <a:t>Заявка </a:t>
            </a:r>
            <a:r>
              <a:rPr lang="ru-RU" sz="1600" b="1" u="sng" dirty="0"/>
              <a:t>участника </a:t>
            </a:r>
            <a:r>
              <a:rPr lang="ru-RU" sz="1600" b="1" dirty="0"/>
              <a:t>- </a:t>
            </a:r>
            <a:r>
              <a:rPr lang="ru-RU" sz="1600" dirty="0"/>
              <a:t>комплект документов, содержащий предложение участника закупки о заключении договора и иные сведения, предусмотренные документацией о </a:t>
            </a:r>
            <a:r>
              <a:rPr lang="ru-RU" sz="1600" dirty="0" smtClean="0"/>
              <a:t>закупке (далее </a:t>
            </a:r>
            <a:r>
              <a:rPr lang="ru-RU" sz="1600" dirty="0" err="1" smtClean="0"/>
              <a:t>ДоЗ</a:t>
            </a:r>
            <a:r>
              <a:rPr lang="ru-RU" sz="1600" dirty="0" smtClean="0"/>
              <a:t>), </a:t>
            </a:r>
            <a:r>
              <a:rPr lang="ru-RU" sz="1600" dirty="0"/>
              <a:t>направленный организатору закупки по форме и в порядке, установленном в документации о закупке</a:t>
            </a:r>
            <a:r>
              <a:rPr lang="ru-RU" sz="1600" dirty="0" smtClean="0"/>
              <a:t>.</a:t>
            </a:r>
          </a:p>
          <a:p>
            <a:endParaRPr lang="ru-RU" sz="1600" dirty="0"/>
          </a:p>
          <a:p>
            <a:r>
              <a:rPr lang="ru-RU" sz="1600" b="1" u="sng" dirty="0"/>
              <a:t>Заявка на участие в закупке </a:t>
            </a:r>
            <a:r>
              <a:rPr lang="ru-RU" sz="1600" b="1" u="sng" dirty="0" smtClean="0"/>
              <a:t>содержит:</a:t>
            </a:r>
            <a:endParaRPr lang="ru-RU" sz="1600" b="1" u="sng" dirty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600" dirty="0"/>
              <a:t>Квалификационную </a:t>
            </a:r>
            <a:r>
              <a:rPr lang="ru-RU" sz="1600" dirty="0" smtClean="0"/>
              <a:t>часть;</a:t>
            </a:r>
            <a:endParaRPr lang="ru-RU" sz="1600" dirty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600" dirty="0"/>
              <a:t>Техническую </a:t>
            </a:r>
            <a:r>
              <a:rPr lang="ru-RU" sz="1600" dirty="0" smtClean="0"/>
              <a:t>часть;</a:t>
            </a:r>
            <a:endParaRPr lang="ru-RU" sz="1600" dirty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600" dirty="0"/>
              <a:t>Коммерческую </a:t>
            </a:r>
            <a:r>
              <a:rPr lang="ru-RU" sz="1600" dirty="0" smtClean="0"/>
              <a:t>часть.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ru-RU" sz="1600" dirty="0"/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ru-RU" sz="1600" dirty="0"/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7508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ChangeArrowheads="1"/>
          </p:cNvSpPr>
          <p:nvPr/>
        </p:nvSpPr>
        <p:spPr bwMode="auto">
          <a:xfrm>
            <a:off x="450850" y="6237288"/>
            <a:ext cx="8308975" cy="71437"/>
          </a:xfrm>
          <a:prstGeom prst="rect">
            <a:avLst/>
          </a:prstGeom>
          <a:solidFill>
            <a:srgbClr val="FED208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718" tIns="48860" rIns="97718" bIns="4886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400">
              <a:solidFill>
                <a:srgbClr val="00000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/>
            </a:pPr>
            <a:fld id="{78233BB9-4A9C-4E3D-B6F9-C157D99263FF}" type="slidenum">
              <a:rPr lang="ru-RU" sz="1200" smtClean="0">
                <a:solidFill>
                  <a:srgbClr val="000000"/>
                </a:solidFill>
              </a:rPr>
              <a:pPr algn="r">
                <a:defRPr/>
              </a:pPr>
              <a:t>41</a:t>
            </a:fld>
            <a:endParaRPr lang="ru-RU" sz="1200" dirty="0">
              <a:solidFill>
                <a:srgbClr val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052737"/>
            <a:ext cx="835292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1600" u="sng" dirty="0"/>
              <a:t> сведения об участнике закупки</a:t>
            </a:r>
            <a:r>
              <a:rPr lang="ru-RU" sz="1600" dirty="0"/>
              <a:t> - </a:t>
            </a:r>
            <a:r>
              <a:rPr lang="ru-RU" sz="1600" i="1" dirty="0"/>
              <a:t>сведения об участнике по форме, указанной в подразделе 6.1 </a:t>
            </a:r>
            <a:r>
              <a:rPr lang="ru-RU" sz="1600" i="1" dirty="0" err="1"/>
              <a:t>ДоЗ</a:t>
            </a:r>
            <a:r>
              <a:rPr lang="ru-RU" sz="1600" i="1" dirty="0"/>
              <a:t>, включающие фирменное наименование, сведения об организационно-правовой форме, о месте нахождения, почтовый адрес (для юридического лица), фамилию, имя, отчество, паспортные данные, сведения о месте жительства (для физического лица), номер контактного телефона (в случаях, установленных законодательством – сведения о согласии физического лица на обработку его персональных данных в соответствии с требованиями законодательства РФ</a:t>
            </a:r>
            <a:r>
              <a:rPr lang="ru-RU" sz="1600" i="1" dirty="0" smtClean="0"/>
              <a:t>)</a:t>
            </a:r>
            <a:r>
              <a:rPr lang="ru-RU" sz="1600" dirty="0" smtClean="0"/>
              <a:t>;</a:t>
            </a:r>
          </a:p>
          <a:p>
            <a:pPr marL="266700" indent="-266700">
              <a:buFont typeface="Wingdings" panose="05000000000000000000" pitchFamily="2" charset="2"/>
              <a:buChar char="ü"/>
            </a:pPr>
            <a:r>
              <a:rPr lang="ru-RU" sz="1600" u="sng" dirty="0"/>
              <a:t>документы, подтверждающие регистрацию участника</a:t>
            </a:r>
            <a:r>
              <a:rPr lang="ru-RU" sz="1600" dirty="0"/>
              <a:t>: </a:t>
            </a:r>
          </a:p>
          <a:p>
            <a:pPr marL="266700" indent="-266700" algn="just">
              <a:buFontTx/>
              <a:buChar char="-"/>
            </a:pPr>
            <a:r>
              <a:rPr lang="ru-RU" sz="1600" i="1" dirty="0"/>
              <a:t>для резидентов РФ - выписка из ЕГРЮЛ или нотариально заверенную копию такой выписки;</a:t>
            </a:r>
          </a:p>
          <a:p>
            <a:pPr marL="266700" indent="-266700">
              <a:buFontTx/>
              <a:buChar char="-"/>
            </a:pPr>
            <a:r>
              <a:rPr lang="ru-RU" sz="1600" i="1" dirty="0"/>
              <a:t>для нерезидентов РФ – надлежащим образом заверенный </a:t>
            </a:r>
            <a:r>
              <a:rPr lang="ru-RU" sz="1600" i="1" dirty="0" err="1"/>
              <a:t>апостилированный</a:t>
            </a:r>
            <a:r>
              <a:rPr lang="ru-RU" sz="1600" i="1" dirty="0"/>
              <a:t> перевод на русский язык документов о государственной регистрации юридического лица или физического лица в качестве индивидуального предпринимателя в соответствии с законодательством соответствующего государства </a:t>
            </a:r>
          </a:p>
          <a:p>
            <a:pPr marL="266700" indent="-266700" algn="just">
              <a:buFont typeface="Wingdings" panose="05000000000000000000" pitchFamily="2" charset="2"/>
              <a:buChar char="ü"/>
            </a:pPr>
            <a:r>
              <a:rPr lang="ru-RU" sz="1600" u="sng" dirty="0"/>
              <a:t>копии документов, подтверждающие возможность выполнения договора </a:t>
            </a:r>
            <a:r>
              <a:rPr lang="ru-RU" sz="1600" dirty="0"/>
              <a:t>(лицензий, допусков, членства в саморегулируемых организациях и т.д</a:t>
            </a:r>
            <a:r>
              <a:rPr lang="ru-RU" sz="1600" dirty="0" smtClean="0"/>
              <a:t>.);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u="sng" dirty="0"/>
              <a:t>информация об учредителях организации по форме 6.5.1. </a:t>
            </a:r>
            <a:r>
              <a:rPr lang="ru-RU" sz="1600" u="sng" dirty="0" err="1"/>
              <a:t>ДоЗ</a:t>
            </a:r>
            <a:r>
              <a:rPr lang="ru-RU" sz="1600" dirty="0"/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u="sng" dirty="0"/>
              <a:t>согласие на обработку персональных данных по форме 6.6.1. </a:t>
            </a:r>
            <a:r>
              <a:rPr lang="ru-RU" sz="1600" u="sng" dirty="0" err="1"/>
              <a:t>ДоЗ</a:t>
            </a:r>
            <a:r>
              <a:rPr lang="ru-RU" sz="1600" dirty="0" smtClean="0"/>
              <a:t>;</a:t>
            </a:r>
            <a:endParaRPr lang="ru-RU" sz="1600" dirty="0"/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srgbClr val="000000"/>
              </a:solidFill>
            </a:endParaRPr>
          </a:p>
        </p:txBody>
      </p:sp>
      <p:sp>
        <p:nvSpPr>
          <p:cNvPr id="5" name="Заголовок 28"/>
          <p:cNvSpPr txBox="1">
            <a:spLocks/>
          </p:cNvSpPr>
          <p:nvPr/>
        </p:nvSpPr>
        <p:spPr>
          <a:xfrm>
            <a:off x="473319" y="176213"/>
            <a:ext cx="7524750" cy="5969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5pPr>
            <a:lvl6pPr marL="457145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6pPr>
            <a:lvl7pPr marL="91429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7pPr>
            <a:lvl8pPr marL="1371435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8pPr>
            <a:lvl9pPr marL="1828581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kern="0" dirty="0" smtClean="0">
                <a:solidFill>
                  <a:srgbClr val="000000"/>
                </a:solidFill>
                <a:ea typeface="EuropeCondensedC"/>
              </a:rPr>
              <a:t/>
            </a:r>
            <a:br>
              <a:rPr lang="ru-RU" kern="0" dirty="0" smtClean="0">
                <a:solidFill>
                  <a:srgbClr val="000000"/>
                </a:solidFill>
                <a:ea typeface="EuropeCondensedC"/>
              </a:rPr>
            </a:br>
            <a:r>
              <a:rPr lang="ru-RU" kern="0" dirty="0" smtClean="0">
                <a:solidFill>
                  <a:srgbClr val="000000"/>
                </a:solidFill>
                <a:ea typeface="EuropeCondensedC"/>
              </a:rPr>
              <a:t>Квалификационная часть</a:t>
            </a:r>
            <a:endParaRPr lang="ru-RU" kern="0" dirty="0">
              <a:solidFill>
                <a:srgbClr val="000000"/>
              </a:solidFill>
              <a:ea typeface="EuropeCondensedC"/>
            </a:endParaRPr>
          </a:p>
        </p:txBody>
      </p:sp>
    </p:spTree>
    <p:extLst>
      <p:ext uri="{BB962C8B-B14F-4D97-AF65-F5344CB8AC3E}">
        <p14:creationId xmlns:p14="http://schemas.microsoft.com/office/powerpoint/2010/main" val="231364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ChangeArrowheads="1"/>
          </p:cNvSpPr>
          <p:nvPr/>
        </p:nvSpPr>
        <p:spPr bwMode="auto">
          <a:xfrm>
            <a:off x="450850" y="6237288"/>
            <a:ext cx="8308975" cy="71437"/>
          </a:xfrm>
          <a:prstGeom prst="rect">
            <a:avLst/>
          </a:prstGeom>
          <a:solidFill>
            <a:srgbClr val="FED208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718" tIns="48860" rIns="97718" bIns="4886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400">
              <a:solidFill>
                <a:srgbClr val="00000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/>
            </a:pPr>
            <a:fld id="{78233BB9-4A9C-4E3D-B6F9-C157D99263FF}" type="slidenum">
              <a:rPr lang="ru-RU" sz="1200" smtClean="0">
                <a:solidFill>
                  <a:srgbClr val="000000"/>
                </a:solidFill>
              </a:rPr>
              <a:pPr algn="r">
                <a:defRPr/>
              </a:pPr>
              <a:t>42</a:t>
            </a:fld>
            <a:endParaRPr lang="ru-RU" sz="1200" dirty="0">
              <a:solidFill>
                <a:srgbClr val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052737"/>
            <a:ext cx="835292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u="sng" dirty="0"/>
              <a:t>документы, подтверждающие </a:t>
            </a:r>
            <a:r>
              <a:rPr lang="ru-RU" sz="1600" u="sng" dirty="0" err="1"/>
              <a:t>ненахождение</a:t>
            </a:r>
            <a:r>
              <a:rPr lang="ru-RU" sz="1600" u="sng" dirty="0"/>
              <a:t> участника в процессе ликвидации (для юридического лица), отсутствие статуса несостоятельного (банкрота)</a:t>
            </a:r>
            <a:r>
              <a:rPr lang="ru-RU" sz="1600" dirty="0"/>
              <a:t>: </a:t>
            </a:r>
            <a:r>
              <a:rPr lang="ru-RU" sz="1600" i="1" dirty="0"/>
              <a:t>декларация (письмо) участника (в свободной форме) о </a:t>
            </a:r>
            <a:r>
              <a:rPr lang="ru-RU" sz="1600" i="1" dirty="0" err="1"/>
              <a:t>ненахождении</a:t>
            </a:r>
            <a:r>
              <a:rPr lang="ru-RU" sz="1600" i="1" dirty="0"/>
              <a:t> участника в процессе ликвидации (для юридического лица), отсутствие статуса несостоятельного (банкрота);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u="sng" dirty="0"/>
              <a:t>документы, подтверждающие отсутствие наложение ареста на имущество участника (в части, необходимой для выполнения договора), отсутствие факта приостановления экономической деятельности участника</a:t>
            </a:r>
            <a:r>
              <a:rPr lang="ru-RU" sz="1600" dirty="0"/>
              <a:t>: </a:t>
            </a:r>
            <a:r>
              <a:rPr lang="ru-RU" sz="1600" i="1" dirty="0"/>
              <a:t>декларация (письмо) участника (в свободной форме), подтверждающая отсутствие наложение ареста на имущество участника (в части, необходимой для выполнения договора), отсутствие факта приостановления экономической деятельности участника</a:t>
            </a:r>
            <a:r>
              <a:rPr lang="ru-RU" sz="1600" i="1" dirty="0" smtClean="0"/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u="sng" dirty="0"/>
              <a:t>документы, подтверждающие наличие у участника системы управления охраной труда и сведения о ней</a:t>
            </a:r>
            <a:r>
              <a:rPr lang="ru-RU" sz="1600" dirty="0"/>
              <a:t>: </a:t>
            </a:r>
            <a:r>
              <a:rPr lang="ru-RU" sz="1600" i="1" dirty="0"/>
              <a:t>копии действующего свидетельства ISO 14001:2004 и OHSAS 18001:2007;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u="sng" dirty="0"/>
              <a:t>документы, подтверждающие наличие у участника действующей системы менеджмента качества</a:t>
            </a:r>
            <a:r>
              <a:rPr lang="ru-RU" sz="1600" dirty="0"/>
              <a:t>: </a:t>
            </a:r>
            <a:r>
              <a:rPr lang="ru-RU" sz="1600" i="1" dirty="0"/>
              <a:t>копии действующего свидетельства СМК ISO 9001 или ГОСТ  ИСО 9001</a:t>
            </a:r>
            <a:r>
              <a:rPr lang="ru-RU" sz="1600" i="1" dirty="0" smtClean="0"/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u="sng" dirty="0"/>
              <a:t>сведения об опыте выполнения аналогичных договоров по форме 6.2.1. </a:t>
            </a:r>
            <a:r>
              <a:rPr lang="ru-RU" sz="1600" u="sng" dirty="0" err="1"/>
              <a:t>ДоЗ</a:t>
            </a:r>
            <a:r>
              <a:rPr lang="ru-RU" sz="1600" dirty="0"/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u="sng" dirty="0"/>
              <a:t>сведения о материально-технических ресурсах по форме 6.3.1. </a:t>
            </a:r>
            <a:r>
              <a:rPr lang="ru-RU" sz="1600" u="sng" dirty="0" err="1"/>
              <a:t>ДоЗ</a:t>
            </a:r>
            <a:r>
              <a:rPr lang="ru-RU" sz="1600" dirty="0"/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u="sng" dirty="0"/>
              <a:t>сведения о кадровых ресурсах по форме 6.4.1. </a:t>
            </a:r>
            <a:r>
              <a:rPr lang="ru-RU" sz="1600" u="sng" dirty="0" err="1"/>
              <a:t>ДоЗ</a:t>
            </a:r>
            <a:r>
              <a:rPr lang="ru-RU" sz="1600" dirty="0" smtClean="0"/>
              <a:t>;</a:t>
            </a:r>
            <a:endParaRPr lang="ru-RU" sz="1600" dirty="0"/>
          </a:p>
        </p:txBody>
      </p:sp>
      <p:sp>
        <p:nvSpPr>
          <p:cNvPr id="5" name="Заголовок 28"/>
          <p:cNvSpPr txBox="1">
            <a:spLocks/>
          </p:cNvSpPr>
          <p:nvPr/>
        </p:nvSpPr>
        <p:spPr>
          <a:xfrm>
            <a:off x="473319" y="176213"/>
            <a:ext cx="7524750" cy="5969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5pPr>
            <a:lvl6pPr marL="457145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6pPr>
            <a:lvl7pPr marL="91429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7pPr>
            <a:lvl8pPr marL="1371435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8pPr>
            <a:lvl9pPr marL="1828581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kern="0" dirty="0" smtClean="0">
                <a:solidFill>
                  <a:srgbClr val="000000"/>
                </a:solidFill>
                <a:ea typeface="EuropeCondensedC"/>
              </a:rPr>
              <a:t/>
            </a:r>
            <a:br>
              <a:rPr lang="ru-RU" kern="0" dirty="0" smtClean="0">
                <a:solidFill>
                  <a:srgbClr val="000000"/>
                </a:solidFill>
                <a:ea typeface="EuropeCondensedC"/>
              </a:rPr>
            </a:br>
            <a:r>
              <a:rPr lang="ru-RU" kern="0" dirty="0" smtClean="0">
                <a:solidFill>
                  <a:srgbClr val="000000"/>
                </a:solidFill>
                <a:ea typeface="EuropeCondensedC"/>
              </a:rPr>
              <a:t>Квалификационная часть</a:t>
            </a:r>
            <a:endParaRPr lang="ru-RU" kern="0" dirty="0">
              <a:solidFill>
                <a:srgbClr val="000000"/>
              </a:solidFill>
              <a:ea typeface="EuropeCondensedC"/>
            </a:endParaRPr>
          </a:p>
        </p:txBody>
      </p:sp>
    </p:spTree>
    <p:extLst>
      <p:ext uri="{BB962C8B-B14F-4D97-AF65-F5344CB8AC3E}">
        <p14:creationId xmlns:p14="http://schemas.microsoft.com/office/powerpoint/2010/main" val="351909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ChangeArrowheads="1"/>
          </p:cNvSpPr>
          <p:nvPr/>
        </p:nvSpPr>
        <p:spPr bwMode="auto">
          <a:xfrm>
            <a:off x="450850" y="6237288"/>
            <a:ext cx="8308975" cy="71437"/>
          </a:xfrm>
          <a:prstGeom prst="rect">
            <a:avLst/>
          </a:prstGeom>
          <a:solidFill>
            <a:srgbClr val="FED208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718" tIns="48860" rIns="97718" bIns="4886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400">
              <a:solidFill>
                <a:srgbClr val="00000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/>
            </a:pPr>
            <a:fld id="{78233BB9-4A9C-4E3D-B6F9-C157D99263FF}" type="slidenum">
              <a:rPr lang="ru-RU" sz="1200" smtClean="0">
                <a:solidFill>
                  <a:srgbClr val="000000"/>
                </a:solidFill>
              </a:rPr>
              <a:pPr algn="r">
                <a:defRPr/>
              </a:pPr>
              <a:t>43</a:t>
            </a:fld>
            <a:endParaRPr lang="ru-RU" sz="1200" dirty="0">
              <a:solidFill>
                <a:srgbClr val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052737"/>
            <a:ext cx="83529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u="sng" dirty="0"/>
              <a:t>согласие с техническим заданием по форме 7.1.1. </a:t>
            </a:r>
            <a:r>
              <a:rPr lang="ru-RU" sz="1600" u="sng" dirty="0" err="1"/>
              <a:t>ДоЗ</a:t>
            </a:r>
            <a:r>
              <a:rPr lang="ru-RU" sz="1600" u="sng" dirty="0" smtClean="0"/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u="sng" dirty="0" smtClean="0"/>
              <a:t>согласие </a:t>
            </a:r>
            <a:r>
              <a:rPr lang="ru-RU" sz="1600" u="sng" dirty="0"/>
              <a:t>с условиями </a:t>
            </a:r>
            <a:r>
              <a:rPr lang="ru-RU" sz="1600" u="sng" dirty="0" smtClean="0"/>
              <a:t>заказчика по форме 7.2.1. </a:t>
            </a:r>
            <a:r>
              <a:rPr lang="ru-RU" sz="1600" u="sng" dirty="0" err="1" smtClean="0"/>
              <a:t>ДоЗ</a:t>
            </a:r>
            <a:r>
              <a:rPr lang="ru-RU" sz="1600" u="sng" dirty="0" smtClean="0"/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u="sng" dirty="0" smtClean="0"/>
              <a:t>согласие </a:t>
            </a:r>
            <a:r>
              <a:rPr lang="ru-RU" sz="1600" u="sng" dirty="0"/>
              <a:t>с предлагаемыми условиями </a:t>
            </a:r>
            <a:r>
              <a:rPr lang="ru-RU" sz="1600" u="sng" dirty="0" smtClean="0"/>
              <a:t>договора по форме 7.2.2. </a:t>
            </a:r>
            <a:r>
              <a:rPr lang="ru-RU" sz="1600" u="sng" dirty="0" err="1" smtClean="0"/>
              <a:t>ДоЗ</a:t>
            </a:r>
            <a:r>
              <a:rPr lang="ru-RU" sz="1600" u="sng" dirty="0" smtClean="0"/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u="sng" dirty="0" smtClean="0"/>
              <a:t>график </a:t>
            </a:r>
            <a:r>
              <a:rPr lang="ru-RU" sz="1600" u="sng" dirty="0"/>
              <a:t>привлечения рабочей силы и </a:t>
            </a:r>
            <a:r>
              <a:rPr lang="ru-RU" sz="1600" u="sng" dirty="0" smtClean="0"/>
              <a:t>механизмов по форме 7.2.3. </a:t>
            </a:r>
            <a:r>
              <a:rPr lang="ru-RU" sz="1600" u="sng" dirty="0" err="1" smtClean="0"/>
              <a:t>ДоЗ</a:t>
            </a:r>
            <a:r>
              <a:rPr lang="ru-RU" sz="1600" u="sng" dirty="0" smtClean="0"/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u="sng" dirty="0" smtClean="0"/>
              <a:t>перечень </a:t>
            </a:r>
            <a:r>
              <a:rPr lang="ru-RU" sz="1600" u="sng" dirty="0"/>
              <a:t>привлекаемых </a:t>
            </a:r>
            <a:r>
              <a:rPr lang="ru-RU" sz="1600" u="sng" dirty="0" smtClean="0"/>
              <a:t>субподрядчиков по форме 7.2.4. </a:t>
            </a:r>
            <a:r>
              <a:rPr lang="ru-RU" sz="1600" u="sng" dirty="0" err="1" smtClean="0"/>
              <a:t>ДоЗ</a:t>
            </a:r>
            <a:r>
              <a:rPr lang="ru-RU" sz="1600" u="sng" dirty="0" smtClean="0"/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u="sng" dirty="0" smtClean="0"/>
              <a:t>график </a:t>
            </a:r>
            <a:r>
              <a:rPr lang="ru-RU" sz="1600" u="sng" dirty="0"/>
              <a:t>производства </a:t>
            </a:r>
            <a:r>
              <a:rPr lang="ru-RU" sz="1600" u="sng" dirty="0" smtClean="0"/>
              <a:t>работ по форме 7.2.5. </a:t>
            </a:r>
            <a:r>
              <a:rPr lang="ru-RU" sz="1600" u="sng" dirty="0" err="1" smtClean="0"/>
              <a:t>ДоЗ</a:t>
            </a:r>
            <a:r>
              <a:rPr lang="ru-RU" sz="1600" u="sng" dirty="0" smtClean="0"/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u="sng" dirty="0"/>
              <a:t>предложение о качестве работ;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u="sng" dirty="0"/>
              <a:t>перечень сооружений, вошедших в объект строительства (форма 2.1);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u="sng" dirty="0"/>
              <a:t>ведомость объемов работ (форма 2.2);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u="sng" dirty="0"/>
              <a:t>предложения по организации, технологии и управлению качеством строительных и монтажных работ (форма 2.3).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600" u="sng" dirty="0">
              <a:solidFill>
                <a:srgbClr val="FF0000"/>
              </a:solidFill>
            </a:endParaRPr>
          </a:p>
        </p:txBody>
      </p:sp>
      <p:sp>
        <p:nvSpPr>
          <p:cNvPr id="5" name="Заголовок 28"/>
          <p:cNvSpPr txBox="1">
            <a:spLocks/>
          </p:cNvSpPr>
          <p:nvPr/>
        </p:nvSpPr>
        <p:spPr>
          <a:xfrm>
            <a:off x="473319" y="176213"/>
            <a:ext cx="7524750" cy="5969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5pPr>
            <a:lvl6pPr marL="457145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6pPr>
            <a:lvl7pPr marL="91429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7pPr>
            <a:lvl8pPr marL="1371435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8pPr>
            <a:lvl9pPr marL="1828581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kern="0" dirty="0" smtClean="0">
                <a:solidFill>
                  <a:srgbClr val="000000"/>
                </a:solidFill>
                <a:ea typeface="EuropeCondensedC"/>
              </a:rPr>
              <a:t/>
            </a:r>
            <a:br>
              <a:rPr lang="ru-RU" kern="0" dirty="0" smtClean="0">
                <a:solidFill>
                  <a:srgbClr val="000000"/>
                </a:solidFill>
                <a:ea typeface="EuropeCondensedC"/>
              </a:rPr>
            </a:br>
            <a:r>
              <a:rPr lang="ru-RU" kern="0" dirty="0" smtClean="0">
                <a:solidFill>
                  <a:srgbClr val="000000"/>
                </a:solidFill>
                <a:ea typeface="EuropeCondensedC"/>
              </a:rPr>
              <a:t>Техническая часть</a:t>
            </a:r>
            <a:endParaRPr lang="ru-RU" kern="0" dirty="0">
              <a:solidFill>
                <a:srgbClr val="000000"/>
              </a:solidFill>
              <a:ea typeface="EuropeCondensedC"/>
            </a:endParaRPr>
          </a:p>
        </p:txBody>
      </p:sp>
    </p:spTree>
    <p:extLst>
      <p:ext uri="{BB962C8B-B14F-4D97-AF65-F5344CB8AC3E}">
        <p14:creationId xmlns:p14="http://schemas.microsoft.com/office/powerpoint/2010/main" val="15294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ChangeArrowheads="1"/>
          </p:cNvSpPr>
          <p:nvPr/>
        </p:nvSpPr>
        <p:spPr bwMode="auto">
          <a:xfrm>
            <a:off x="450850" y="6237288"/>
            <a:ext cx="8308975" cy="71437"/>
          </a:xfrm>
          <a:prstGeom prst="rect">
            <a:avLst/>
          </a:prstGeom>
          <a:solidFill>
            <a:srgbClr val="FED208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718" tIns="48860" rIns="97718" bIns="4886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400">
              <a:solidFill>
                <a:srgbClr val="00000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/>
            </a:pPr>
            <a:fld id="{78233BB9-4A9C-4E3D-B6F9-C157D99263FF}" type="slidenum">
              <a:rPr lang="ru-RU" sz="1200" smtClean="0">
                <a:solidFill>
                  <a:srgbClr val="000000"/>
                </a:solidFill>
              </a:rPr>
              <a:pPr algn="r">
                <a:defRPr/>
              </a:pPr>
              <a:t>44</a:t>
            </a:fld>
            <a:endParaRPr lang="ru-RU" sz="1200" dirty="0">
              <a:solidFill>
                <a:srgbClr val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052737"/>
            <a:ext cx="835292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u="sng" dirty="0" smtClean="0"/>
              <a:t>письмо </a:t>
            </a:r>
            <a:r>
              <a:rPr lang="ru-RU" sz="1600" u="sng" dirty="0"/>
              <a:t>о подаче оферты по форме 8.1.1. </a:t>
            </a:r>
            <a:r>
              <a:rPr lang="ru-RU" sz="1600" u="sng" dirty="0" err="1"/>
              <a:t>ДоЗ</a:t>
            </a:r>
            <a:r>
              <a:rPr lang="ru-RU" sz="1600" dirty="0"/>
              <a:t>, </a:t>
            </a:r>
            <a:r>
              <a:rPr lang="ru-RU" sz="1600" i="1" dirty="0"/>
              <a:t>включающее цену договора, срок выполнения работ, форму оплаты, сроки оплаты, порядок оплаты</a:t>
            </a:r>
            <a:r>
              <a:rPr lang="ru-RU" sz="1600" dirty="0" smtClean="0"/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u="sng" dirty="0"/>
              <a:t>расчет стоимости</a:t>
            </a:r>
            <a:r>
              <a:rPr lang="ru-RU" sz="1600" dirty="0"/>
              <a:t> </a:t>
            </a:r>
            <a:r>
              <a:rPr lang="ru-RU" sz="1600" i="1" dirty="0"/>
              <a:t>в соответствии с требованиями </a:t>
            </a:r>
            <a:r>
              <a:rPr lang="ru-RU" sz="1600" i="1" dirty="0" err="1"/>
              <a:t>ДоЗ</a:t>
            </a:r>
            <a:r>
              <a:rPr lang="ru-RU" sz="1600" dirty="0" smtClean="0"/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u="sng" dirty="0"/>
              <a:t>расчет стоимости материалов поставки подрядчика для выполнения СМР</a:t>
            </a:r>
            <a:r>
              <a:rPr lang="ru-RU" sz="1600" dirty="0"/>
              <a:t> </a:t>
            </a:r>
            <a:r>
              <a:rPr lang="ru-RU" sz="1600" i="1" dirty="0"/>
              <a:t>в соответствии с требованиями </a:t>
            </a:r>
            <a:r>
              <a:rPr lang="ru-RU" sz="1600" i="1" dirty="0" err="1" smtClean="0"/>
              <a:t>ДоЗ</a:t>
            </a:r>
            <a:r>
              <a:rPr lang="ru-RU" sz="1600" dirty="0" smtClean="0"/>
              <a:t>;</a:t>
            </a:r>
            <a:endParaRPr lang="ru-RU" sz="1600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u="sng" dirty="0" smtClean="0"/>
              <a:t>форма </a:t>
            </a:r>
            <a:r>
              <a:rPr lang="ru-RU" sz="1600" u="sng" dirty="0"/>
              <a:t>индексов и затрат</a:t>
            </a:r>
            <a:r>
              <a:rPr lang="ru-RU" sz="1600" dirty="0"/>
              <a:t>  </a:t>
            </a:r>
            <a:r>
              <a:rPr lang="ru-RU" sz="1600" i="1" dirty="0"/>
              <a:t>(для закупок не обеспеченных 100% РД и смет) в соответствии с требованиями </a:t>
            </a:r>
            <a:r>
              <a:rPr lang="ru-RU" sz="1600" i="1" dirty="0" err="1" smtClean="0"/>
              <a:t>ДоЗ</a:t>
            </a:r>
            <a:r>
              <a:rPr lang="ru-RU" sz="1600" dirty="0" smtClean="0"/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u="sng" dirty="0"/>
              <a:t>расчет трудозатрат и стоимости оплаты труда и персонала, необходимого для выполнения СМР</a:t>
            </a:r>
            <a:r>
              <a:rPr lang="ru-RU" sz="1600" dirty="0"/>
              <a:t> </a:t>
            </a:r>
            <a:r>
              <a:rPr lang="ru-RU" sz="1600" i="1" dirty="0"/>
              <a:t>по форме 2.1 </a:t>
            </a:r>
            <a:r>
              <a:rPr lang="ru-RU" sz="1600" i="1" dirty="0" err="1"/>
              <a:t>ДоЗ</a:t>
            </a:r>
            <a:r>
              <a:rPr lang="ru-RU" sz="1600" dirty="0"/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u="sng" dirty="0"/>
              <a:t>расчет стоимости основных строительных машин, механизмов, оборудования и автотранспорта для выполнения СМР</a:t>
            </a:r>
            <a:r>
              <a:rPr lang="ru-RU" sz="1600" dirty="0"/>
              <a:t> </a:t>
            </a:r>
            <a:r>
              <a:rPr lang="ru-RU" sz="1600" i="1" dirty="0"/>
              <a:t>по форме 2.2 </a:t>
            </a:r>
            <a:r>
              <a:rPr lang="ru-RU" sz="1600" i="1" dirty="0" err="1" smtClean="0"/>
              <a:t>ДоЗ</a:t>
            </a:r>
            <a:r>
              <a:rPr lang="ru-RU" sz="1600" dirty="0" smtClean="0"/>
              <a:t>.</a:t>
            </a:r>
            <a:endParaRPr lang="ru-RU" sz="1600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600" dirty="0">
              <a:solidFill>
                <a:srgbClr val="00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600" dirty="0" smtClean="0">
              <a:solidFill>
                <a:srgbClr val="00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600" u="sng" dirty="0">
              <a:solidFill>
                <a:srgbClr val="FF0000"/>
              </a:solidFill>
            </a:endParaRPr>
          </a:p>
        </p:txBody>
      </p:sp>
      <p:sp>
        <p:nvSpPr>
          <p:cNvPr id="5" name="Заголовок 28"/>
          <p:cNvSpPr txBox="1">
            <a:spLocks/>
          </p:cNvSpPr>
          <p:nvPr/>
        </p:nvSpPr>
        <p:spPr>
          <a:xfrm>
            <a:off x="473319" y="176213"/>
            <a:ext cx="7524750" cy="5969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5pPr>
            <a:lvl6pPr marL="457145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6pPr>
            <a:lvl7pPr marL="91429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7pPr>
            <a:lvl8pPr marL="1371435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8pPr>
            <a:lvl9pPr marL="1828581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kern="0" dirty="0" smtClean="0">
                <a:solidFill>
                  <a:srgbClr val="000000"/>
                </a:solidFill>
                <a:ea typeface="EuropeCondensedC"/>
              </a:rPr>
              <a:t/>
            </a:r>
            <a:br>
              <a:rPr lang="ru-RU" kern="0" dirty="0" smtClean="0">
                <a:solidFill>
                  <a:srgbClr val="000000"/>
                </a:solidFill>
                <a:ea typeface="EuropeCondensedC"/>
              </a:rPr>
            </a:br>
            <a:r>
              <a:rPr lang="ru-RU" kern="0" dirty="0" smtClean="0">
                <a:solidFill>
                  <a:srgbClr val="000000"/>
                </a:solidFill>
                <a:ea typeface="EuropeCondensedC"/>
              </a:rPr>
              <a:t>Коммерческая часть</a:t>
            </a:r>
            <a:endParaRPr lang="ru-RU" kern="0" dirty="0">
              <a:solidFill>
                <a:srgbClr val="000000"/>
              </a:solidFill>
              <a:ea typeface="EuropeCondensedC"/>
            </a:endParaRPr>
          </a:p>
        </p:txBody>
      </p:sp>
    </p:spTree>
    <p:extLst>
      <p:ext uri="{BB962C8B-B14F-4D97-AF65-F5344CB8AC3E}">
        <p14:creationId xmlns:p14="http://schemas.microsoft.com/office/powerpoint/2010/main" val="106468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ChangeArrowheads="1"/>
          </p:cNvSpPr>
          <p:nvPr/>
        </p:nvSpPr>
        <p:spPr bwMode="auto">
          <a:xfrm>
            <a:off x="450850" y="6362848"/>
            <a:ext cx="8308975" cy="71437"/>
          </a:xfrm>
          <a:prstGeom prst="rect">
            <a:avLst/>
          </a:prstGeom>
          <a:solidFill>
            <a:srgbClr val="FED208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718" tIns="48860" rIns="97718" bIns="4886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/>
            </a:pPr>
            <a:fld id="{78233BB9-4A9C-4E3D-B6F9-C157D99263FF}" type="slidenum">
              <a:rPr lang="ru-RU" sz="1200" smtClean="0"/>
              <a:pPr algn="r">
                <a:defRPr/>
              </a:pPr>
              <a:t>45</a:t>
            </a:fld>
            <a:endParaRPr lang="ru-RU" sz="1200" dirty="0"/>
          </a:p>
        </p:txBody>
      </p:sp>
      <p:sp>
        <p:nvSpPr>
          <p:cNvPr id="4" name="Заголовок 28"/>
          <p:cNvSpPr txBox="1">
            <a:spLocks/>
          </p:cNvSpPr>
          <p:nvPr/>
        </p:nvSpPr>
        <p:spPr>
          <a:xfrm>
            <a:off x="473319" y="176213"/>
            <a:ext cx="7524750" cy="5969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5pPr>
            <a:lvl6pPr marL="457145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6pPr>
            <a:lvl7pPr marL="91429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7pPr>
            <a:lvl8pPr marL="1371435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8pPr>
            <a:lvl9pPr marL="1828581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kern="0" dirty="0" smtClean="0">
                <a:ea typeface="EuropeCondensedC"/>
              </a:rPr>
              <a:t/>
            </a:r>
            <a:br>
              <a:rPr lang="ru-RU" kern="0" dirty="0" smtClean="0">
                <a:ea typeface="EuropeCondensedC"/>
              </a:rPr>
            </a:br>
            <a:r>
              <a:rPr lang="ru-RU" kern="0" dirty="0" smtClean="0">
                <a:ea typeface="EuropeCondensedC"/>
              </a:rPr>
              <a:t>Общие требования к оформлению документов</a:t>
            </a:r>
            <a:endParaRPr lang="ru-RU" kern="0" dirty="0">
              <a:ea typeface="EuropeCondensedC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3319" y="944136"/>
            <a:ext cx="820313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 eaLnBrk="0" hangingPunct="0">
              <a:buFont typeface="Wingdings" panose="05000000000000000000" pitchFamily="2" charset="2"/>
              <a:buChar char="ü"/>
            </a:pPr>
            <a:r>
              <a:rPr lang="ru-RU" sz="1600" dirty="0"/>
              <a:t>Каждая часть заявки предоставляется в отдельном внутреннем конверте, который оформляется отдельно и сопровождается описью входящих в данный том документов. На внутренних конвертах с соответствующими частями заявки указываются:</a:t>
            </a:r>
          </a:p>
          <a:p>
            <a:pPr marL="273050" lvl="0" algn="just" eaLnBrk="0" hangingPunct="0"/>
            <a:r>
              <a:rPr lang="ru-RU" sz="1600" dirty="0"/>
              <a:t>- Номер закупки по данным официального сайта (сайта Заказчика);</a:t>
            </a:r>
          </a:p>
          <a:p>
            <a:pPr marL="273050" lvl="0" algn="just" eaLnBrk="0" hangingPunct="0"/>
            <a:r>
              <a:rPr lang="ru-RU" sz="1600" dirty="0"/>
              <a:t>- Предмет закупки;</a:t>
            </a:r>
          </a:p>
          <a:p>
            <a:pPr marL="273050" lvl="0" algn="just" eaLnBrk="0" hangingPunct="0"/>
            <a:r>
              <a:rPr lang="ru-RU" sz="1600" dirty="0"/>
              <a:t>- Дата извещения;</a:t>
            </a:r>
          </a:p>
          <a:p>
            <a:pPr marL="273050" lvl="0" algn="just" eaLnBrk="0" hangingPunct="0"/>
            <a:r>
              <a:rPr lang="ru-RU" sz="1600" dirty="0"/>
              <a:t>- Наименование и адрес организатора;</a:t>
            </a:r>
          </a:p>
          <a:p>
            <a:pPr marL="273050" lvl="0" algn="just" eaLnBrk="0" hangingPunct="0"/>
            <a:r>
              <a:rPr lang="ru-RU" sz="1600" dirty="0"/>
              <a:t>- Наименование и адрес участника;</a:t>
            </a:r>
          </a:p>
          <a:p>
            <a:pPr marL="558800" lvl="0" indent="-285750" algn="just" eaLnBrk="0" hangingPunct="0">
              <a:buFontTx/>
              <a:buChar char="-"/>
            </a:pPr>
            <a:r>
              <a:rPr lang="ru-RU" sz="1600" dirty="0" smtClean="0"/>
              <a:t>Наименование </a:t>
            </a:r>
            <a:r>
              <a:rPr lang="ru-RU" sz="1600" dirty="0"/>
              <a:t>части заявки (квалификационная и техническая или коммерческая часть</a:t>
            </a:r>
            <a:r>
              <a:rPr lang="ru-RU" sz="1600" dirty="0" smtClean="0"/>
              <a:t>);</a:t>
            </a:r>
          </a:p>
          <a:p>
            <a:pPr marL="285750" indent="-285750" algn="just" eaLnBrk="0" hangingPunct="0">
              <a:buFont typeface="Wingdings" panose="05000000000000000000" pitchFamily="2" charset="2"/>
              <a:buChar char="ü"/>
            </a:pPr>
            <a:r>
              <a:rPr lang="ru-RU" sz="1600" dirty="0"/>
              <a:t>Документы и информационные конверты, входящие в каждый отдельный том заявки должны быть прошиты и </a:t>
            </a:r>
            <a:r>
              <a:rPr lang="ru-RU" sz="1600" dirty="0" smtClean="0"/>
              <a:t>пронумерованы;</a:t>
            </a:r>
          </a:p>
          <a:p>
            <a:pPr marL="285750" lvl="0" indent="-285750" algn="just" eaLnBrk="0" hangingPunct="0">
              <a:buFont typeface="Wingdings" panose="05000000000000000000" pitchFamily="2" charset="2"/>
              <a:buChar char="ü"/>
            </a:pPr>
            <a:r>
              <a:rPr lang="ru-RU" sz="1600" dirty="0"/>
              <a:t>Каждый документ, входящий в заявку (за исключением нотариально заверенных копий и оригиналов документов, выданных третьими лицами), должен быть скреплен оттиском печати участника </a:t>
            </a:r>
            <a:r>
              <a:rPr lang="ru-RU" sz="1600" dirty="0" smtClean="0"/>
              <a:t>закупки;</a:t>
            </a:r>
            <a:endParaRPr lang="ru-RU" sz="1600" dirty="0"/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ru-RU" sz="1600" dirty="0" smtClean="0"/>
              <a:t>Все </a:t>
            </a:r>
            <a:r>
              <a:rPr lang="ru-RU" sz="1600" dirty="0"/>
              <a:t>документы, входящие в заявку, должны быть предоставлены на русском </a:t>
            </a:r>
            <a:r>
              <a:rPr lang="ru-RU" sz="1600" dirty="0" smtClean="0"/>
              <a:t>языке;</a:t>
            </a:r>
            <a:endParaRPr lang="ru-RU" sz="1600" dirty="0"/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ru-RU" sz="1600" dirty="0"/>
              <a:t>Никакие исправления в тексте заявки не имеют силу, за исключением тех случаев, когда эти исправления заверены рукописной надписью «исправленному верить» и собственноручной подписью уполномоченного лица на подписание заявки, расположенной рядом с каждым исправлением</a:t>
            </a:r>
            <a:r>
              <a:rPr lang="ru-RU" sz="1600" dirty="0" smtClean="0"/>
              <a:t>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76792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/>
            </a:pPr>
            <a:fld id="{78233BB9-4A9C-4E3D-B6F9-C157D99263FF}" type="slidenum">
              <a:rPr lang="ru-RU" sz="1200" smtClean="0"/>
              <a:pPr algn="r">
                <a:defRPr/>
              </a:pPr>
              <a:t>46</a:t>
            </a:fld>
            <a:endParaRPr lang="ru-RU" sz="1200" dirty="0"/>
          </a:p>
        </p:txBody>
      </p:sp>
      <p:sp>
        <p:nvSpPr>
          <p:cNvPr id="4" name="Заголовок 28"/>
          <p:cNvSpPr txBox="1">
            <a:spLocks/>
          </p:cNvSpPr>
          <p:nvPr/>
        </p:nvSpPr>
        <p:spPr>
          <a:xfrm>
            <a:off x="473319" y="176213"/>
            <a:ext cx="7524750" cy="5969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5pPr>
            <a:lvl6pPr marL="457145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6pPr>
            <a:lvl7pPr marL="91429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7pPr>
            <a:lvl8pPr marL="1371435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8pPr>
            <a:lvl9pPr marL="1828581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kern="0" dirty="0" smtClean="0">
                <a:ea typeface="EuropeCondensedC"/>
              </a:rPr>
              <a:t/>
            </a:r>
            <a:br>
              <a:rPr lang="ru-RU" kern="0" dirty="0" smtClean="0">
                <a:ea typeface="EuropeCondensedC"/>
              </a:rPr>
            </a:br>
            <a:r>
              <a:rPr lang="ru-RU" kern="0" dirty="0" smtClean="0">
                <a:ea typeface="EuropeCondensedC"/>
              </a:rPr>
              <a:t>Общие требования к оформлению документов</a:t>
            </a:r>
            <a:endParaRPr lang="ru-RU" kern="0" dirty="0">
              <a:ea typeface="EuropeCondensedC"/>
            </a:endParaRP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180" y="3861048"/>
            <a:ext cx="4151020" cy="270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043" y="1196751"/>
            <a:ext cx="4136157" cy="260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016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ChangeArrowheads="1"/>
          </p:cNvSpPr>
          <p:nvPr/>
        </p:nvSpPr>
        <p:spPr bwMode="auto">
          <a:xfrm>
            <a:off x="450850" y="6237312"/>
            <a:ext cx="8308975" cy="71437"/>
          </a:xfrm>
          <a:prstGeom prst="rect">
            <a:avLst/>
          </a:prstGeom>
          <a:solidFill>
            <a:srgbClr val="FED208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718" tIns="48860" rIns="97718" bIns="4886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/>
            </a:pPr>
            <a:fld id="{78233BB9-4A9C-4E3D-B6F9-C157D99263FF}" type="slidenum">
              <a:rPr lang="ru-RU" sz="1200" smtClean="0"/>
              <a:pPr algn="r">
                <a:defRPr/>
              </a:pPr>
              <a:t>47</a:t>
            </a:fld>
            <a:endParaRPr lang="ru-RU" sz="1200" dirty="0"/>
          </a:p>
        </p:txBody>
      </p:sp>
      <p:sp>
        <p:nvSpPr>
          <p:cNvPr id="4" name="Заголовок 28"/>
          <p:cNvSpPr txBox="1">
            <a:spLocks/>
          </p:cNvSpPr>
          <p:nvPr/>
        </p:nvSpPr>
        <p:spPr>
          <a:xfrm>
            <a:off x="473319" y="176213"/>
            <a:ext cx="7524750" cy="5969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5pPr>
            <a:lvl6pPr marL="457145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6pPr>
            <a:lvl7pPr marL="91429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7pPr>
            <a:lvl8pPr marL="1371435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8pPr>
            <a:lvl9pPr marL="1828581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kern="0" dirty="0" smtClean="0">
                <a:ea typeface="EuropeCondensedC"/>
              </a:rPr>
              <a:t/>
            </a:r>
            <a:br>
              <a:rPr lang="ru-RU" kern="0" dirty="0" smtClean="0">
                <a:ea typeface="EuropeCondensedC"/>
              </a:rPr>
            </a:br>
            <a:r>
              <a:rPr lang="ru-RU" kern="0" dirty="0" smtClean="0">
                <a:ea typeface="EuropeCondensedC"/>
              </a:rPr>
              <a:t>Общие требования к оформлению документов</a:t>
            </a:r>
            <a:endParaRPr lang="ru-RU" kern="0" dirty="0">
              <a:ea typeface="EuropeCondensedC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974333"/>
            <a:ext cx="8364289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ru-RU" sz="1600" dirty="0" smtClean="0"/>
              <a:t>В </a:t>
            </a:r>
            <a:r>
              <a:rPr lang="ru-RU" sz="1600" dirty="0"/>
              <a:t>составе заявки, подаваемой в письменной форме, участник должен предоставить электронную копию документов заявки </a:t>
            </a:r>
            <a:r>
              <a:rPr lang="ru-RU" sz="1600" dirty="0" smtClean="0"/>
              <a:t>отдельно на </a:t>
            </a:r>
            <a:r>
              <a:rPr lang="ru-RU" sz="1600" dirty="0"/>
              <a:t>нескольких </a:t>
            </a:r>
            <a:r>
              <a:rPr lang="en-US" sz="1600" dirty="0"/>
              <a:t>CD</a:t>
            </a:r>
            <a:r>
              <a:rPr lang="ru-RU" sz="1600" dirty="0"/>
              <a:t>/</a:t>
            </a:r>
            <a:r>
              <a:rPr lang="en-US" sz="1600" dirty="0"/>
              <a:t>DVD</a:t>
            </a:r>
            <a:r>
              <a:rPr lang="ru-RU" sz="1600" dirty="0" smtClean="0"/>
              <a:t>/носителях</a:t>
            </a:r>
            <a:r>
              <a:rPr lang="ru-RU" sz="1600" dirty="0"/>
              <a:t>, </a:t>
            </a:r>
            <a:r>
              <a:rPr lang="en-US" sz="1600" dirty="0"/>
              <a:t>USB</a:t>
            </a:r>
            <a:r>
              <a:rPr lang="ru-RU" sz="1600" dirty="0" smtClean="0"/>
              <a:t>-накопителях (квалификационная, техническая, коммерческая части);</a:t>
            </a:r>
            <a:endParaRPr lang="ru-RU" sz="1600" dirty="0"/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ru-RU" sz="1600" dirty="0"/>
              <a:t>В состав электронной копии заявки должны быть включены как отсканированные варианты документов (в форме, доступной для визуального восприятия), подготовленных на бумажном носителе, и предпочтительнее в формате </a:t>
            </a:r>
            <a:r>
              <a:rPr lang="ru-RU" sz="1600" dirty="0" err="1"/>
              <a:t>Portable</a:t>
            </a:r>
            <a:r>
              <a:rPr lang="ru-RU" sz="1600" dirty="0"/>
              <a:t> </a:t>
            </a:r>
            <a:r>
              <a:rPr lang="ru-RU" sz="1600" dirty="0" err="1"/>
              <a:t>Document</a:t>
            </a:r>
            <a:r>
              <a:rPr lang="ru-RU" sz="1600" dirty="0"/>
              <a:t> </a:t>
            </a:r>
            <a:r>
              <a:rPr lang="ru-RU" sz="1600" dirty="0" err="1"/>
              <a:t>Format</a:t>
            </a:r>
            <a:r>
              <a:rPr lang="ru-RU" sz="1600" dirty="0"/>
              <a:t> (*.</a:t>
            </a:r>
            <a:r>
              <a:rPr lang="ru-RU" sz="1600" dirty="0" err="1"/>
              <a:t>pdf</a:t>
            </a:r>
            <a:r>
              <a:rPr lang="ru-RU" sz="1600" dirty="0"/>
              <a:t>), так и документы в редактируемом формате (*.</a:t>
            </a:r>
            <a:r>
              <a:rPr lang="en-US" sz="1600" dirty="0"/>
              <a:t>doc</a:t>
            </a:r>
            <a:r>
              <a:rPr lang="ru-RU" sz="1600" dirty="0"/>
              <a:t>, *.</a:t>
            </a:r>
            <a:r>
              <a:rPr lang="en-US" sz="1600" dirty="0" err="1"/>
              <a:t>xls</a:t>
            </a:r>
            <a:r>
              <a:rPr lang="ru-RU" sz="1600" dirty="0"/>
              <a:t>) по принципу: один файл – один </a:t>
            </a:r>
            <a:r>
              <a:rPr lang="ru-RU" sz="1600" dirty="0" smtClean="0"/>
              <a:t>документ;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/>
              <a:t>Содержание электронных версий документов, входящих в электронную копию заявки, должно полностью соответствовать содержанию оригинала заявки. </a:t>
            </a:r>
            <a:r>
              <a:rPr lang="ru-RU" sz="1600" u="sng" dirty="0"/>
              <a:t>В случае выявления несоответствий заявка такого участника может быть </a:t>
            </a:r>
            <a:r>
              <a:rPr lang="ru-RU" sz="1600" u="sng" dirty="0" smtClean="0"/>
              <a:t>отклонена</a:t>
            </a:r>
            <a:r>
              <a:rPr lang="ru-RU" sz="1600" dirty="0" smtClean="0"/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/>
              <a:t>Заявка </a:t>
            </a:r>
            <a:r>
              <a:rPr lang="ru-RU" sz="1600" dirty="0"/>
              <a:t>участника должна быть предоставлена в адрес организатора проведения закупочных процедур строго в соответствии установленным сроком приема заявок. Заявка участника, поступившая после срока окончания приема заявок, не </a:t>
            </a:r>
            <a:r>
              <a:rPr lang="ru-RU" sz="1600" dirty="0" smtClean="0"/>
              <a:t>рассматривается.</a:t>
            </a:r>
            <a:endParaRPr lang="ru-RU" sz="1600" dirty="0"/>
          </a:p>
          <a:p>
            <a:pPr lvl="0" algn="just"/>
            <a:endParaRPr lang="ru-RU" sz="1600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600" dirty="0"/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2523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ChangeArrowheads="1"/>
          </p:cNvSpPr>
          <p:nvPr/>
        </p:nvSpPr>
        <p:spPr bwMode="auto">
          <a:xfrm>
            <a:off x="450850" y="6237288"/>
            <a:ext cx="8308975" cy="71437"/>
          </a:xfrm>
          <a:prstGeom prst="rect">
            <a:avLst/>
          </a:prstGeom>
          <a:solidFill>
            <a:srgbClr val="FED208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718" tIns="48860" rIns="97718" bIns="4886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/>
            </a:pPr>
            <a:fld id="{78233BB9-4A9C-4E3D-B6F9-C157D99263FF}" type="slidenum">
              <a:rPr lang="ru-RU" sz="1200" smtClean="0"/>
              <a:pPr algn="r">
                <a:defRPr/>
              </a:pPr>
              <a:t>48</a:t>
            </a:fld>
            <a:endParaRPr lang="ru-RU" sz="1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50849" y="1052736"/>
            <a:ext cx="830897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ru-RU" sz="1600" dirty="0"/>
              <a:t>Цена заявки не должна превышать начальную (максимальную) цену договора (цену лота), указанную в документации о закупке.  </a:t>
            </a:r>
            <a:r>
              <a:rPr lang="ru-RU" sz="1600" u="sng" dirty="0"/>
              <a:t>Превышение начальной (максимальной) цены договора (цены лота) может служить основанием для отклонения заявки</a:t>
            </a:r>
            <a:r>
              <a:rPr lang="ru-RU" sz="1600" dirty="0"/>
              <a:t>;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ru-RU" sz="1600" dirty="0"/>
              <a:t>Участники, не имеющие аккредитации в ЗАО «Ванкорнефть</a:t>
            </a:r>
            <a:r>
              <a:rPr lang="ru-RU" sz="1600" dirty="0" smtClean="0"/>
              <a:t>»/ОАО «НК «Роснефть» </a:t>
            </a:r>
            <a:r>
              <a:rPr lang="ru-RU" sz="1600" dirty="0"/>
              <a:t>должны одновременно с участием в процедуре закупки подготовить отдельный (внутренний) конверт с документами на аккредитацию, обозначив его «Для прохождения аккредитации</a:t>
            </a:r>
            <a:r>
              <a:rPr lang="ru-RU" sz="1600" dirty="0" smtClean="0"/>
              <a:t>»;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ru-RU" sz="1600" dirty="0"/>
              <a:t>Информация о производственных, технических, кадровых и прочих ресурсах должна в быть изложена по формам в соответствии с требованиями закупочной документации и подтверждаться приложением копий соответствующих документов: ПТС, паспортов оборудования, сертификатов, договоров аренды и пр. и в точности соответствовать пороговым (минимальным) требованиям. </a:t>
            </a:r>
            <a:r>
              <a:rPr lang="ru-RU" sz="1600" u="sng" dirty="0"/>
              <a:t>Заявки с  ресурсами ниже указанных в закупочной документации, а также заявки с отсутствующими подтверждающими документами </a:t>
            </a:r>
            <a:r>
              <a:rPr lang="ru-RU" sz="1600" u="sng" dirty="0" smtClean="0"/>
              <a:t>отклоняются</a:t>
            </a:r>
            <a:endParaRPr lang="ru-RU" sz="1600" u="sng" dirty="0"/>
          </a:p>
          <a:p>
            <a:r>
              <a:rPr lang="ru-RU" sz="1600" dirty="0"/>
              <a:t> </a:t>
            </a:r>
          </a:p>
          <a:p>
            <a:r>
              <a:rPr lang="ru-RU" sz="1600" i="1" dirty="0"/>
              <a:t>Неисполнение указанных требований приводит к увеличению сроков проведения закупочных процедур и может являться причиной отклонения заявки участника.</a:t>
            </a:r>
            <a:endParaRPr lang="ru-RU" sz="1600" dirty="0"/>
          </a:p>
        </p:txBody>
      </p:sp>
      <p:sp>
        <p:nvSpPr>
          <p:cNvPr id="5" name="Заголовок 28"/>
          <p:cNvSpPr txBox="1">
            <a:spLocks/>
          </p:cNvSpPr>
          <p:nvPr/>
        </p:nvSpPr>
        <p:spPr>
          <a:xfrm>
            <a:off x="473319" y="176213"/>
            <a:ext cx="7524750" cy="5969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5pPr>
            <a:lvl6pPr marL="457145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6pPr>
            <a:lvl7pPr marL="91429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7pPr>
            <a:lvl8pPr marL="1371435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8pPr>
            <a:lvl9pPr marL="1828581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kern="0" dirty="0" smtClean="0">
                <a:ea typeface="EuropeCondensedC"/>
              </a:rPr>
              <a:t/>
            </a:r>
            <a:br>
              <a:rPr lang="ru-RU" kern="0" dirty="0" smtClean="0">
                <a:ea typeface="EuropeCondensedC"/>
              </a:rPr>
            </a:br>
            <a:r>
              <a:rPr lang="ru-RU" kern="0" dirty="0" smtClean="0">
                <a:ea typeface="EuropeCondensedC"/>
              </a:rPr>
              <a:t>Общие требования к оформлению документов</a:t>
            </a:r>
            <a:endParaRPr lang="ru-RU" kern="0" dirty="0">
              <a:ea typeface="EuropeCondensedC"/>
            </a:endParaRPr>
          </a:p>
        </p:txBody>
      </p:sp>
    </p:spTree>
    <p:extLst>
      <p:ext uri="{BB962C8B-B14F-4D97-AF65-F5344CB8AC3E}">
        <p14:creationId xmlns:p14="http://schemas.microsoft.com/office/powerpoint/2010/main" val="305976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ChangeArrowheads="1"/>
          </p:cNvSpPr>
          <p:nvPr/>
        </p:nvSpPr>
        <p:spPr bwMode="auto">
          <a:xfrm>
            <a:off x="450850" y="6237288"/>
            <a:ext cx="8308975" cy="71437"/>
          </a:xfrm>
          <a:prstGeom prst="rect">
            <a:avLst/>
          </a:prstGeom>
          <a:solidFill>
            <a:srgbClr val="FED208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718" tIns="48860" rIns="97718" bIns="4886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/>
            </a:pPr>
            <a:fld id="{78233BB9-4A9C-4E3D-B6F9-C157D99263FF}" type="slidenum">
              <a:rPr lang="ru-RU" sz="1200" smtClean="0"/>
              <a:pPr algn="r">
                <a:defRPr/>
              </a:pPr>
              <a:t>49</a:t>
            </a:fld>
            <a:endParaRPr lang="ru-RU" sz="1200" dirty="0"/>
          </a:p>
        </p:txBody>
      </p:sp>
      <p:sp>
        <p:nvSpPr>
          <p:cNvPr id="4" name="Заголовок 28"/>
          <p:cNvSpPr txBox="1">
            <a:spLocks/>
          </p:cNvSpPr>
          <p:nvPr/>
        </p:nvSpPr>
        <p:spPr>
          <a:xfrm>
            <a:off x="473319" y="176213"/>
            <a:ext cx="7524750" cy="5969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5pPr>
            <a:lvl6pPr marL="457145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6pPr>
            <a:lvl7pPr marL="91429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7pPr>
            <a:lvl8pPr marL="1371435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8pPr>
            <a:lvl9pPr marL="1828581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kern="0" dirty="0" smtClean="0">
                <a:ea typeface="EuropeCondensedC"/>
              </a:rPr>
              <a:t>Наиболее часто встречающиеся замечания к оформлению заявки на закупку</a:t>
            </a:r>
            <a:endParaRPr lang="ru-RU" kern="0" dirty="0">
              <a:ea typeface="EuropeCondensedC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3319" y="1124744"/>
            <a:ext cx="8286505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1. Отсутствие сертифицированной системы менеджмента качества. Необходимо предоставление копии свидетельства СМК ISO 9001 или ГОСТ </a:t>
            </a:r>
            <a:r>
              <a:rPr lang="ru-RU" sz="1600" dirty="0" smtClean="0"/>
              <a:t>ИСО </a:t>
            </a:r>
            <a:r>
              <a:rPr lang="ru-RU" sz="1600" dirty="0"/>
              <a:t>9001.</a:t>
            </a:r>
          </a:p>
          <a:p>
            <a:pPr algn="just"/>
            <a:r>
              <a:rPr lang="ru-RU" sz="1600" dirty="0"/>
              <a:t>2. Отсутствие сертифицированной системы управления охраной труда. Необходимо предоставление копии свидетельства ISO 14001:2004 и OHSAS 18001:2007.</a:t>
            </a:r>
          </a:p>
          <a:p>
            <a:pPr algn="just"/>
            <a:r>
              <a:rPr lang="ru-RU" sz="1600" dirty="0"/>
              <a:t>3. Заявка должна быть подписана уполномоченным лицом, либо представлена доверенность, подтверждающая полномочия подписанта.</a:t>
            </a:r>
          </a:p>
          <a:p>
            <a:pPr algn="just"/>
            <a:r>
              <a:rPr lang="ru-RU" sz="1600" dirty="0"/>
              <a:t>4. Все представленные копии документов должны быть читаемы.</a:t>
            </a:r>
          </a:p>
          <a:p>
            <a:pPr algn="just"/>
            <a:r>
              <a:rPr lang="ru-RU" sz="1600" dirty="0"/>
              <a:t>5. Названия документов в электронной копии не должны быть длинными (максимально допустимое название – 25 символов).</a:t>
            </a:r>
          </a:p>
          <a:p>
            <a:pPr algn="just"/>
            <a:r>
              <a:rPr lang="ru-RU" sz="1600" dirty="0"/>
              <a:t>6. Каждая электронная версия отдельной части заявки должна записываться на отдельный диск (</a:t>
            </a:r>
            <a:r>
              <a:rPr lang="en-US" sz="1600" dirty="0"/>
              <a:t>Flash </a:t>
            </a:r>
            <a:r>
              <a:rPr lang="ru-RU" sz="1600" dirty="0"/>
              <a:t>накопитель).</a:t>
            </a:r>
          </a:p>
          <a:p>
            <a:pPr algn="just"/>
            <a:r>
              <a:rPr lang="ru-RU" sz="1600" dirty="0"/>
              <a:t>7. Отзыв заявки после окончания срока подачи предложений </a:t>
            </a:r>
            <a:r>
              <a:rPr lang="ru-RU" sz="1600" dirty="0" smtClean="0"/>
              <a:t>НЕВОЗМОЖЕН (основание – п. 2.7.1 </a:t>
            </a:r>
            <a:r>
              <a:rPr lang="ru-RU" sz="1600" dirty="0" err="1" smtClean="0"/>
              <a:t>ДоЗП</a:t>
            </a:r>
            <a:r>
              <a:rPr lang="ru-RU" sz="1600" dirty="0" smtClean="0"/>
              <a:t> «Участник</a:t>
            </a:r>
            <a:r>
              <a:rPr lang="ru-RU" sz="1600" dirty="0"/>
              <a:t>, подавший заявку, вправе изменить или отозвать ее в любое время до момента окончания срока подачи </a:t>
            </a:r>
            <a:r>
              <a:rPr lang="ru-RU" sz="1600" dirty="0" smtClean="0"/>
              <a:t>заявок»).</a:t>
            </a:r>
            <a:endParaRPr lang="ru-RU" sz="1600" dirty="0"/>
          </a:p>
          <a:p>
            <a:pPr algn="just"/>
            <a:r>
              <a:rPr lang="ru-RU" sz="1600" dirty="0"/>
              <a:t>8. Документы в составе заявки должны быть прошиты и пронумерованы</a:t>
            </a:r>
            <a:r>
              <a:rPr lang="ru-RU" sz="1600" dirty="0" smtClean="0"/>
              <a:t>.</a:t>
            </a:r>
          </a:p>
          <a:p>
            <a:pPr algn="just"/>
            <a:endParaRPr lang="ru-RU" sz="1600" dirty="0"/>
          </a:p>
          <a:p>
            <a:pPr algn="just"/>
            <a:r>
              <a:rPr lang="ru-RU" sz="1600" i="1" dirty="0" smtClean="0"/>
              <a:t>При возникновении каких-либо вопросов, участник закупки вправе обратиться к ответственным лицам по техническим и процедурным вопросам, указанным в извещении о проведении закупочных процедур.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296603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4427539" y="3816351"/>
            <a:ext cx="4608512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996" tIns="35996" rIns="35996" bIns="35996"/>
          <a:lstStyle>
            <a:lvl1pPr marL="342900" indent="-342900" eaLnBrk="0" hangingPunct="0">
              <a:spcBef>
                <a:spcPct val="20000"/>
              </a:spcBef>
              <a:buBlip>
                <a:blip r:embed="rId3"/>
              </a:buBlip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177800" indent="-177800" eaLnBrk="0" hangingPunct="0">
              <a:spcBef>
                <a:spcPts val="1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>
              <a:spcBef>
                <a:spcPts val="200"/>
              </a:spcBef>
              <a:buClr>
                <a:srgbClr val="97999B"/>
              </a:buClr>
              <a:buFontTx/>
              <a:buBlip>
                <a:blip r:embed="rId3"/>
              </a:buBlip>
              <a:defRPr/>
            </a:pPr>
            <a:r>
              <a:rPr lang="ru-RU" altLang="ru-RU" sz="900" b="1" dirty="0">
                <a:cs typeface="Arial" pitchFamily="34" charset="0"/>
              </a:rPr>
              <a:t>2013</a:t>
            </a:r>
          </a:p>
          <a:p>
            <a:pPr marL="0" lvl="1" indent="0">
              <a:spcBef>
                <a:spcPts val="200"/>
              </a:spcBef>
              <a:buClr>
                <a:srgbClr val="97999B"/>
              </a:buClr>
              <a:defRPr/>
            </a:pPr>
            <a:r>
              <a:rPr lang="ru-RU" altLang="ru-RU" sz="900" dirty="0" err="1" smtClean="0">
                <a:cs typeface="Arial" pitchFamily="34" charset="0"/>
              </a:rPr>
              <a:t>Доразведка</a:t>
            </a:r>
            <a:r>
              <a:rPr lang="ru-RU" altLang="ru-RU" sz="900" dirty="0" smtClean="0">
                <a:cs typeface="Arial" pitchFamily="34" charset="0"/>
              </a:rPr>
              <a:t> </a:t>
            </a:r>
            <a:r>
              <a:rPr lang="ru-RU" altLang="ru-RU" sz="900" dirty="0">
                <a:cs typeface="Arial" pitchFamily="34" charset="0"/>
              </a:rPr>
              <a:t>северной части м/р. </a:t>
            </a:r>
          </a:p>
          <a:p>
            <a:pPr marL="0" lvl="1" indent="0">
              <a:spcBef>
                <a:spcPts val="200"/>
              </a:spcBef>
              <a:buClr>
                <a:srgbClr val="97999B"/>
              </a:buClr>
              <a:defRPr/>
            </a:pPr>
            <a:r>
              <a:rPr lang="ru-RU" altLang="ru-RU" sz="900" dirty="0" smtClean="0">
                <a:cs typeface="Arial" pitchFamily="34" charset="0"/>
              </a:rPr>
              <a:t>Разработка  </a:t>
            </a:r>
            <a:r>
              <a:rPr lang="ru-RU" altLang="ru-RU" sz="900" dirty="0">
                <a:cs typeface="Arial" pitchFamily="34" charset="0"/>
              </a:rPr>
              <a:t>проектной документации (ПД) по объектам обустройства (установка подготовки нефти (УПН), малая генерация, внешний транспорт нефти, обустройство кустовых площадок (КП) с инженерными коммуникациями). </a:t>
            </a:r>
          </a:p>
          <a:p>
            <a:pPr marL="0" lvl="1" indent="0">
              <a:spcBef>
                <a:spcPts val="200"/>
              </a:spcBef>
              <a:buClr>
                <a:srgbClr val="97999B"/>
              </a:buClr>
              <a:defRPr/>
            </a:pPr>
            <a:r>
              <a:rPr lang="ru-RU" altLang="ru-RU" sz="900" dirty="0" smtClean="0">
                <a:cs typeface="Arial" pitchFamily="34" charset="0"/>
              </a:rPr>
              <a:t>Проведение </a:t>
            </a:r>
            <a:r>
              <a:rPr lang="ru-RU" altLang="ru-RU" sz="900" dirty="0">
                <a:cs typeface="Arial" pitchFamily="34" charset="0"/>
              </a:rPr>
              <a:t>закупок на поставку оборудования УПН и н/п Сузун-</a:t>
            </a:r>
            <a:r>
              <a:rPr lang="ru-RU" altLang="ru-RU" sz="900" dirty="0" err="1">
                <a:cs typeface="Arial" pitchFamily="34" charset="0"/>
              </a:rPr>
              <a:t>Ванкор</a:t>
            </a:r>
            <a:endParaRPr lang="ru-RU" altLang="ru-RU" sz="900" dirty="0">
              <a:cs typeface="Arial" pitchFamily="34" charset="0"/>
            </a:endParaRPr>
          </a:p>
          <a:p>
            <a:pPr lvl="1">
              <a:spcBef>
                <a:spcPts val="200"/>
              </a:spcBef>
              <a:buClr>
                <a:srgbClr val="97999B"/>
              </a:buClr>
              <a:buFontTx/>
              <a:buBlip>
                <a:blip r:embed="rId3"/>
              </a:buBlip>
              <a:defRPr/>
            </a:pPr>
            <a:r>
              <a:rPr lang="ru-RU" altLang="ru-RU" sz="900" b="1" dirty="0">
                <a:cs typeface="Arial" pitchFamily="34" charset="0"/>
              </a:rPr>
              <a:t>2014</a:t>
            </a:r>
          </a:p>
          <a:p>
            <a:pPr marL="0" lvl="1" indent="0">
              <a:spcBef>
                <a:spcPts val="200"/>
              </a:spcBef>
              <a:buClr>
                <a:srgbClr val="97999B"/>
              </a:buClr>
              <a:defRPr/>
            </a:pPr>
            <a:r>
              <a:rPr lang="ru-RU" altLang="ru-RU" sz="900" dirty="0" smtClean="0">
                <a:cs typeface="Arial" pitchFamily="34" charset="0"/>
              </a:rPr>
              <a:t>Начало </a:t>
            </a:r>
            <a:r>
              <a:rPr lang="ru-RU" altLang="ru-RU" sz="900" dirty="0">
                <a:cs typeface="Arial" pitchFamily="34" charset="0"/>
              </a:rPr>
              <a:t>эксплуатационного бурения (ЭБ)</a:t>
            </a:r>
          </a:p>
          <a:p>
            <a:pPr marL="0" lvl="1" indent="0">
              <a:spcBef>
                <a:spcPts val="200"/>
              </a:spcBef>
              <a:buClr>
                <a:srgbClr val="97999B"/>
              </a:buClr>
              <a:defRPr/>
            </a:pPr>
            <a:r>
              <a:rPr lang="ru-RU" altLang="ru-RU" sz="900" dirty="0" smtClean="0">
                <a:cs typeface="Arial" pitchFamily="34" charset="0"/>
              </a:rPr>
              <a:t>Начало </a:t>
            </a:r>
            <a:r>
              <a:rPr lang="ru-RU" altLang="ru-RU" sz="900" dirty="0">
                <a:cs typeface="Arial" pitchFamily="34" charset="0"/>
              </a:rPr>
              <a:t>поставок МТР, Разработка ОТР и ПД по объектам «Газовой программы»</a:t>
            </a:r>
          </a:p>
          <a:p>
            <a:pPr marL="0" lvl="1" indent="0">
              <a:spcBef>
                <a:spcPts val="200"/>
              </a:spcBef>
              <a:buClr>
                <a:srgbClr val="97999B"/>
              </a:buClr>
              <a:defRPr/>
            </a:pPr>
            <a:r>
              <a:rPr lang="ru-RU" altLang="ru-RU" sz="900" dirty="0" smtClean="0">
                <a:cs typeface="Arial" pitchFamily="34" charset="0"/>
              </a:rPr>
              <a:t>Начало </a:t>
            </a:r>
            <a:r>
              <a:rPr lang="ru-RU" altLang="ru-RU" sz="900" dirty="0">
                <a:cs typeface="Arial" pitchFamily="34" charset="0"/>
              </a:rPr>
              <a:t>СМР НП «Сузун-</a:t>
            </a:r>
            <a:r>
              <a:rPr lang="ru-RU" altLang="ru-RU" sz="900" dirty="0" err="1">
                <a:cs typeface="Arial" pitchFamily="34" charset="0"/>
              </a:rPr>
              <a:t>Ванкор</a:t>
            </a:r>
            <a:r>
              <a:rPr lang="ru-RU" altLang="ru-RU" sz="900" dirty="0">
                <a:cs typeface="Arial" pitchFamily="34" charset="0"/>
              </a:rPr>
              <a:t>»,   инженерная подготовка площадки УПН и малой генерации</a:t>
            </a:r>
            <a:r>
              <a:rPr lang="ru-RU" altLang="ru-RU" sz="900" dirty="0" smtClean="0">
                <a:cs typeface="Arial" pitchFamily="34" charset="0"/>
              </a:rPr>
              <a:t>.</a:t>
            </a:r>
            <a:endParaRPr lang="ru-RU" altLang="ru-RU" sz="900" dirty="0">
              <a:cs typeface="Arial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gray">
          <a:xfrm>
            <a:off x="49214" y="981076"/>
            <a:ext cx="4306887" cy="215900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2080" tIns="51039" rIns="102080" bIns="51039" anchor="ctr"/>
          <a:lstStyle/>
          <a:p>
            <a:pPr defTabSz="1014291" eaLnBrk="0" hangingPunct="0">
              <a:defRPr/>
            </a:pPr>
            <a:r>
              <a:rPr lang="ru-RU" sz="1200" b="1" dirty="0">
                <a:latin typeface="Calibri" pitchFamily="34" charset="0"/>
              </a:rPr>
              <a:t>Описание актива</a:t>
            </a:r>
            <a:endParaRPr lang="en-GB" sz="1200" b="1" dirty="0">
              <a:latin typeface="Calibri" pitchFamily="34" charset="0"/>
            </a:endParaRPr>
          </a:p>
        </p:txBody>
      </p:sp>
      <p:sp>
        <p:nvSpPr>
          <p:cNvPr id="5" name="AutoShape 53"/>
          <p:cNvSpPr>
            <a:spLocks noChangeAspect="1" noChangeArrowheads="1"/>
          </p:cNvSpPr>
          <p:nvPr/>
        </p:nvSpPr>
        <p:spPr bwMode="auto">
          <a:xfrm>
            <a:off x="-30163" y="4510088"/>
            <a:ext cx="38496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/>
          <a:lstStyle>
            <a:lvl1pPr eaLnBrk="0" hangingPunct="0">
              <a:spcBef>
                <a:spcPct val="20000"/>
              </a:spcBef>
              <a:buBlip>
                <a:blip r:embed="rId3"/>
              </a:buBlip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ts val="1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900" b="1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gray">
          <a:xfrm>
            <a:off x="49214" y="3573463"/>
            <a:ext cx="4378325" cy="215900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2080" tIns="51039" rIns="102080" bIns="51039" anchor="ctr"/>
          <a:lstStyle/>
          <a:p>
            <a:pPr defTabSz="1014291" eaLnBrk="0" hangingPunct="0">
              <a:defRPr/>
            </a:pPr>
            <a:r>
              <a:rPr lang="ru-RU" sz="900" b="1" dirty="0">
                <a:latin typeface="Calibri" pitchFamily="34" charset="0"/>
              </a:rPr>
              <a:t>Общий обзор</a:t>
            </a:r>
          </a:p>
        </p:txBody>
      </p:sp>
      <p:sp>
        <p:nvSpPr>
          <p:cNvPr id="7" name="Line 25"/>
          <p:cNvSpPr>
            <a:spLocks noChangeShapeType="1"/>
          </p:cNvSpPr>
          <p:nvPr/>
        </p:nvSpPr>
        <p:spPr bwMode="auto">
          <a:xfrm flipH="1">
            <a:off x="179388" y="3500438"/>
            <a:ext cx="4176712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9" tIns="45715" rIns="91429" bIns="45715"/>
          <a:lstStyle/>
          <a:p>
            <a:endParaRPr lang="ru-RU"/>
          </a:p>
        </p:txBody>
      </p:sp>
      <p:sp>
        <p:nvSpPr>
          <p:cNvPr id="8" name="Line 25"/>
          <p:cNvSpPr>
            <a:spLocks noChangeShapeType="1"/>
          </p:cNvSpPr>
          <p:nvPr/>
        </p:nvSpPr>
        <p:spPr bwMode="auto">
          <a:xfrm>
            <a:off x="4427539" y="996951"/>
            <a:ext cx="0" cy="55292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9" tIns="45715" rIns="91429" bIns="45715"/>
          <a:lstStyle/>
          <a:p>
            <a:endParaRPr lang="ru-RU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gray">
          <a:xfrm>
            <a:off x="4500563" y="3573463"/>
            <a:ext cx="4392612" cy="215900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2080" tIns="51039" rIns="102080" bIns="51039" anchor="ctr"/>
          <a:lstStyle/>
          <a:p>
            <a:pPr defTabSz="1014291" eaLnBrk="0" hangingPunct="0">
              <a:defRPr/>
            </a:pPr>
            <a:r>
              <a:rPr lang="ru-RU" sz="900" b="1" dirty="0">
                <a:latin typeface="Calibri" pitchFamily="34" charset="0"/>
              </a:rPr>
              <a:t>Достигнутые результаты за прошлые периоды</a:t>
            </a:r>
            <a:endParaRPr lang="en-GB" sz="900" b="1" dirty="0">
              <a:latin typeface="Calibri" pitchFamily="34" charset="0"/>
            </a:endParaRPr>
          </a:p>
        </p:txBody>
      </p:sp>
      <p:sp>
        <p:nvSpPr>
          <p:cNvPr id="10" name="Line 25"/>
          <p:cNvSpPr>
            <a:spLocks noChangeShapeType="1"/>
          </p:cNvSpPr>
          <p:nvPr/>
        </p:nvSpPr>
        <p:spPr bwMode="auto">
          <a:xfrm flipH="1" flipV="1">
            <a:off x="4511675" y="3500439"/>
            <a:ext cx="4319588" cy="793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9" tIns="45715" rIns="91429" bIns="45715"/>
          <a:lstStyle/>
          <a:p>
            <a:endParaRPr lang="ru-RU"/>
          </a:p>
        </p:txBody>
      </p:sp>
      <p:sp>
        <p:nvSpPr>
          <p:cNvPr id="11" name="AutoShape 84"/>
          <p:cNvSpPr>
            <a:spLocks noChangeAspect="1" noChangeArrowheads="1"/>
          </p:cNvSpPr>
          <p:nvPr/>
        </p:nvSpPr>
        <p:spPr bwMode="auto">
          <a:xfrm>
            <a:off x="4824414" y="4110038"/>
            <a:ext cx="45085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/>
          <a:lstStyle>
            <a:lvl1pPr eaLnBrk="0" hangingPunct="0">
              <a:spcBef>
                <a:spcPct val="20000"/>
              </a:spcBef>
              <a:buBlip>
                <a:blip r:embed="rId3"/>
              </a:buBlip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ts val="1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90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60326" y="3859214"/>
            <a:ext cx="4295775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996" tIns="35996" rIns="35996" bIns="35996"/>
          <a:lstStyle>
            <a:lvl1pPr marL="342900" indent="-342900" eaLnBrk="0" hangingPunct="0">
              <a:spcBef>
                <a:spcPct val="20000"/>
              </a:spcBef>
              <a:buBlip>
                <a:blip r:embed="rId3"/>
              </a:buBlip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177800" indent="-177800" eaLnBrk="0" hangingPunct="0">
              <a:spcBef>
                <a:spcPts val="1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>
              <a:spcBef>
                <a:spcPts val="200"/>
              </a:spcBef>
              <a:buClr>
                <a:srgbClr val="97999B"/>
              </a:buClr>
              <a:buFontTx/>
              <a:buBlip>
                <a:blip r:embed="rId3"/>
              </a:buBlip>
              <a:defRPr/>
            </a:pPr>
            <a:r>
              <a:rPr lang="ru-RU" altLang="ru-RU" sz="900" dirty="0" smtClean="0">
                <a:cs typeface="Arial" pitchFamily="34" charset="0"/>
              </a:rPr>
              <a:t>Реализация  проекта предполагает ввод месторождения в разработку в  2 этапа:</a:t>
            </a:r>
          </a:p>
          <a:p>
            <a:pPr marL="0" lvl="1" indent="0">
              <a:spcBef>
                <a:spcPts val="200"/>
              </a:spcBef>
              <a:buClr>
                <a:srgbClr val="97999B"/>
              </a:buClr>
              <a:defRPr/>
            </a:pPr>
            <a:r>
              <a:rPr lang="ru-RU" altLang="ru-RU" sz="900" dirty="0" smtClean="0">
                <a:cs typeface="Arial" pitchFamily="34" charset="0"/>
              </a:rPr>
              <a:t>      1-этап.  Ввод основных объектов подготовки и  транспорта нефти  и  объектов малой генерации в 3 кв. 2016 года.</a:t>
            </a:r>
          </a:p>
          <a:p>
            <a:pPr marL="0" lvl="1" indent="0">
              <a:spcBef>
                <a:spcPts val="200"/>
              </a:spcBef>
              <a:buClr>
                <a:srgbClr val="97999B"/>
              </a:buClr>
              <a:defRPr/>
            </a:pPr>
            <a:r>
              <a:rPr lang="ru-RU" altLang="ru-RU" sz="900" dirty="0" smtClean="0">
                <a:cs typeface="Arial" pitchFamily="34" charset="0"/>
              </a:rPr>
              <a:t>     2-этап.  Ввод основных  газовых объектов  (включая  транспорт на </a:t>
            </a:r>
            <a:r>
              <a:rPr lang="ru-RU" altLang="ru-RU" sz="900" dirty="0" err="1" smtClean="0">
                <a:cs typeface="Arial" pitchFamily="34" charset="0"/>
              </a:rPr>
              <a:t>Ванкорское</a:t>
            </a:r>
            <a:r>
              <a:rPr lang="ru-RU" altLang="ru-RU" sz="900" dirty="0" smtClean="0">
                <a:cs typeface="Arial" pitchFamily="34" charset="0"/>
              </a:rPr>
              <a:t> месторождение, а также объектов внешнего электроснабжения и вспомогательных объектов   во 2-м кв. 2018 г.  </a:t>
            </a:r>
          </a:p>
          <a:p>
            <a:pPr lvl="1">
              <a:spcBef>
                <a:spcPts val="200"/>
              </a:spcBef>
              <a:buClr>
                <a:srgbClr val="97999B"/>
              </a:buClr>
              <a:buFontTx/>
              <a:buBlip>
                <a:blip r:embed="rId3"/>
              </a:buBlip>
              <a:defRPr/>
            </a:pPr>
            <a:r>
              <a:rPr lang="ru-RU" altLang="ru-RU" sz="900" dirty="0" smtClean="0">
                <a:cs typeface="Arial" pitchFamily="34" charset="0"/>
              </a:rPr>
              <a:t>Выработка электроэнергии на</a:t>
            </a:r>
            <a:r>
              <a:rPr lang="en-US" altLang="ru-RU" sz="900" dirty="0" smtClean="0">
                <a:cs typeface="Arial" pitchFamily="34" charset="0"/>
              </a:rPr>
              <a:t> </a:t>
            </a:r>
            <a:r>
              <a:rPr lang="ru-RU" altLang="ru-RU" sz="900" dirty="0" smtClean="0">
                <a:cs typeface="Arial" pitchFamily="34" charset="0"/>
              </a:rPr>
              <a:t>едином </a:t>
            </a:r>
            <a:r>
              <a:rPr lang="ru-RU" altLang="ru-RU" sz="900" dirty="0" err="1" smtClean="0">
                <a:cs typeface="Arial" pitchFamily="34" charset="0"/>
              </a:rPr>
              <a:t>энергоцентре</a:t>
            </a:r>
            <a:r>
              <a:rPr lang="ru-RU" altLang="ru-RU" sz="900" dirty="0" smtClean="0">
                <a:cs typeface="Arial" pitchFamily="34" charset="0"/>
              </a:rPr>
              <a:t> Ванкорского м/р.</a:t>
            </a:r>
          </a:p>
          <a:p>
            <a:pPr lvl="1">
              <a:spcBef>
                <a:spcPts val="200"/>
              </a:spcBef>
              <a:buClr>
                <a:srgbClr val="97999B"/>
              </a:buClr>
              <a:buFontTx/>
              <a:buBlip>
                <a:blip r:embed="rId3"/>
              </a:buBlip>
              <a:defRPr/>
            </a:pPr>
            <a:r>
              <a:rPr lang="ru-RU" altLang="ru-RU" sz="900" dirty="0" smtClean="0">
                <a:cs typeface="Arial" pitchFamily="34" charset="0"/>
              </a:rPr>
              <a:t>Транспорт нефти Сузунского месторождения через ЦПС Ванкорского месторождения по МН «</a:t>
            </a:r>
            <a:r>
              <a:rPr lang="ru-RU" altLang="ru-RU" sz="900" dirty="0" err="1" smtClean="0">
                <a:cs typeface="Arial" pitchFamily="34" charset="0"/>
              </a:rPr>
              <a:t>Ванкор</a:t>
            </a:r>
            <a:r>
              <a:rPr lang="ru-RU" altLang="ru-RU" sz="900" dirty="0" smtClean="0">
                <a:cs typeface="Arial" pitchFamily="34" charset="0"/>
              </a:rPr>
              <a:t> - </a:t>
            </a:r>
            <a:r>
              <a:rPr lang="ru-RU" altLang="ru-RU" sz="900" dirty="0" err="1" smtClean="0">
                <a:cs typeface="Arial" pitchFamily="34" charset="0"/>
              </a:rPr>
              <a:t>Пурпе</a:t>
            </a:r>
            <a:r>
              <a:rPr lang="ru-RU" altLang="ru-RU" sz="900" dirty="0" smtClean="0">
                <a:cs typeface="Arial" pitchFamily="34" charset="0"/>
              </a:rPr>
              <a:t>» в  систему АК </a:t>
            </a:r>
            <a:r>
              <a:rPr lang="ru-RU" altLang="ru-RU" sz="900" dirty="0" err="1" smtClean="0">
                <a:cs typeface="Arial" pitchFamily="34" charset="0"/>
              </a:rPr>
              <a:t>Транснефть</a:t>
            </a:r>
            <a:r>
              <a:rPr lang="ru-RU" altLang="ru-RU" sz="900" dirty="0" smtClean="0">
                <a:cs typeface="Arial" pitchFamily="34" charset="0"/>
              </a:rPr>
              <a:t>.</a:t>
            </a:r>
          </a:p>
          <a:p>
            <a:pPr lvl="1">
              <a:spcBef>
                <a:spcPts val="200"/>
              </a:spcBef>
              <a:buClr>
                <a:srgbClr val="97999B"/>
              </a:buClr>
              <a:buFontTx/>
              <a:buBlip>
                <a:blip r:embed="rId3"/>
              </a:buBlip>
              <a:defRPr/>
            </a:pPr>
            <a:r>
              <a:rPr lang="ru-RU" altLang="ru-RU" sz="900" dirty="0" smtClean="0">
                <a:cs typeface="Arial" pitchFamily="34" charset="0"/>
              </a:rPr>
              <a:t>Проект находиться на этапе «Реализация»</a:t>
            </a:r>
          </a:p>
          <a:p>
            <a:pPr marL="0" lvl="1" indent="0">
              <a:spcBef>
                <a:spcPts val="200"/>
              </a:spcBef>
              <a:buClr>
                <a:srgbClr val="97999B"/>
              </a:buClr>
              <a:defRPr/>
            </a:pPr>
            <a:endParaRPr lang="ru-RU" altLang="ru-RU" sz="900" dirty="0" smtClean="0">
              <a:cs typeface="Arial" pitchFamily="34" charset="0"/>
            </a:endParaRPr>
          </a:p>
          <a:p>
            <a:pPr lvl="1">
              <a:spcBef>
                <a:spcPts val="200"/>
              </a:spcBef>
              <a:buClr>
                <a:srgbClr val="97999B"/>
              </a:buClr>
              <a:defRPr/>
            </a:pPr>
            <a:endParaRPr lang="ru-RU" altLang="ru-RU" sz="900" dirty="0" smtClean="0">
              <a:cs typeface="Arial" pitchFamily="34" charset="0"/>
            </a:endParaRPr>
          </a:p>
          <a:p>
            <a:pPr lvl="1">
              <a:spcBef>
                <a:spcPts val="200"/>
              </a:spcBef>
              <a:buClr>
                <a:srgbClr val="97999B"/>
              </a:buClr>
              <a:buFontTx/>
              <a:buBlip>
                <a:blip r:embed="rId3"/>
              </a:buBlip>
              <a:defRPr/>
            </a:pPr>
            <a:endParaRPr lang="en-US" altLang="ru-RU" sz="900" dirty="0" smtClean="0">
              <a:cs typeface="Arial" pitchFamily="34" charset="0"/>
            </a:endParaRPr>
          </a:p>
          <a:p>
            <a:pPr lvl="1">
              <a:spcBef>
                <a:spcPts val="200"/>
              </a:spcBef>
              <a:buClr>
                <a:srgbClr val="97999B"/>
              </a:buClr>
              <a:defRPr/>
            </a:pPr>
            <a:endParaRPr lang="en-US" altLang="ru-RU" sz="900" dirty="0" smtClean="0">
              <a:cs typeface="Arial" pitchFamily="34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60325" y="1222376"/>
            <a:ext cx="4224339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996" tIns="35996" rIns="35996" bIns="35996"/>
          <a:lstStyle>
            <a:lvl1pPr marL="342900" indent="-342900" eaLnBrk="0" hangingPunct="0">
              <a:spcBef>
                <a:spcPct val="20000"/>
              </a:spcBef>
              <a:buBlip>
                <a:blip r:embed="rId3"/>
              </a:buBlip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177800" indent="-177800" eaLnBrk="0" hangingPunct="0">
              <a:spcBef>
                <a:spcPts val="1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>
              <a:spcBef>
                <a:spcPts val="200"/>
              </a:spcBef>
              <a:buClr>
                <a:srgbClr val="97999B"/>
              </a:buClr>
              <a:buFontTx/>
              <a:buBlip>
                <a:blip r:embed="rId3"/>
              </a:buBlip>
              <a:defRPr/>
            </a:pPr>
            <a:r>
              <a:rPr lang="ru-RU" altLang="ru-RU" sz="900" dirty="0" err="1">
                <a:cs typeface="Arial" pitchFamily="34" charset="0"/>
              </a:rPr>
              <a:t>Сузунское</a:t>
            </a:r>
            <a:r>
              <a:rPr lang="ru-RU" altLang="ru-RU" sz="900" dirty="0">
                <a:cs typeface="Arial" pitchFamily="34" charset="0"/>
              </a:rPr>
              <a:t> месторождение расположено в Таймырском автономном округе Красноярского </a:t>
            </a:r>
            <a:r>
              <a:rPr lang="ru-RU" altLang="ru-RU" sz="900" dirty="0" smtClean="0">
                <a:cs typeface="Arial" pitchFamily="34" charset="0"/>
              </a:rPr>
              <a:t>края. </a:t>
            </a:r>
          </a:p>
          <a:p>
            <a:pPr lvl="1">
              <a:spcBef>
                <a:spcPts val="200"/>
              </a:spcBef>
              <a:buClr>
                <a:srgbClr val="97999B"/>
              </a:buClr>
              <a:buFontTx/>
              <a:buBlip>
                <a:blip r:embed="rId3"/>
              </a:buBlip>
              <a:defRPr/>
            </a:pPr>
            <a:r>
              <a:rPr lang="ru-RU" altLang="ru-RU" sz="900" dirty="0" smtClean="0">
                <a:cs typeface="Arial" pitchFamily="34" charset="0"/>
              </a:rPr>
              <a:t>В </a:t>
            </a:r>
            <a:r>
              <a:rPr lang="ru-RU" altLang="ru-RU" sz="900" dirty="0">
                <a:cs typeface="Arial" pitchFamily="34" charset="0"/>
              </a:rPr>
              <a:t>2008 году на месторождении начались опытно-промышленные работы с целью определения добычных возможностей пластов и оптимальной системы </a:t>
            </a:r>
            <a:r>
              <a:rPr lang="ru-RU" altLang="ru-RU" sz="900" dirty="0" smtClean="0">
                <a:cs typeface="Arial" pitchFamily="34" charset="0"/>
              </a:rPr>
              <a:t>разработки. </a:t>
            </a:r>
          </a:p>
          <a:p>
            <a:pPr lvl="1">
              <a:spcBef>
                <a:spcPts val="200"/>
              </a:spcBef>
              <a:buClr>
                <a:srgbClr val="97999B"/>
              </a:buClr>
              <a:buFontTx/>
              <a:buBlip>
                <a:blip r:embed="rId3"/>
              </a:buBlip>
              <a:defRPr/>
            </a:pPr>
            <a:r>
              <a:rPr lang="ru-RU" altLang="ru-RU" sz="900" dirty="0" smtClean="0">
                <a:cs typeface="Arial" pitchFamily="34" charset="0"/>
              </a:rPr>
              <a:t>В </a:t>
            </a:r>
            <a:r>
              <a:rPr lang="ru-RU" altLang="ru-RU" sz="900" dirty="0">
                <a:cs typeface="Arial" pitchFamily="34" charset="0"/>
              </a:rPr>
              <a:t>2012 году утверждена Технологическая схема разработки. </a:t>
            </a:r>
            <a:endParaRPr lang="ru-RU" altLang="ru-RU" sz="900" dirty="0" smtClean="0">
              <a:cs typeface="Arial" pitchFamily="34" charset="0"/>
            </a:endParaRPr>
          </a:p>
          <a:p>
            <a:pPr lvl="1">
              <a:spcBef>
                <a:spcPts val="200"/>
              </a:spcBef>
              <a:buClr>
                <a:srgbClr val="97999B"/>
              </a:buClr>
              <a:buFontTx/>
              <a:buBlip>
                <a:blip r:embed="rId3"/>
              </a:buBlip>
              <a:defRPr/>
            </a:pPr>
            <a:r>
              <a:rPr lang="ru-RU" altLang="ru-RU" sz="900" dirty="0" smtClean="0">
                <a:cs typeface="Arial" pitchFamily="34" charset="0"/>
              </a:rPr>
              <a:t>Лицензией  на  право  пользования  недрами Сузунского месторождения  владеет ОАО «Сузун», (лицензия  ДУД № 00086НЭ от 01.09.1997 г.) </a:t>
            </a:r>
          </a:p>
          <a:p>
            <a:pPr lvl="1">
              <a:spcBef>
                <a:spcPts val="200"/>
              </a:spcBef>
              <a:buClr>
                <a:srgbClr val="97999B"/>
              </a:buClr>
              <a:buFontTx/>
              <a:buBlip>
                <a:blip r:embed="rId3"/>
              </a:buBlip>
              <a:defRPr/>
            </a:pPr>
            <a:r>
              <a:rPr lang="ru-RU" altLang="ru-RU" sz="900" dirty="0" smtClean="0">
                <a:cs typeface="Arial" pitchFamily="34" charset="0"/>
              </a:rPr>
              <a:t>Суммарные запасы нефти АВС1+С2 геол./извлек. 150/56 </a:t>
            </a:r>
            <a:r>
              <a:rPr lang="ru-RU" altLang="ru-RU" sz="900" dirty="0" err="1" smtClean="0">
                <a:cs typeface="Arial" pitchFamily="34" charset="0"/>
              </a:rPr>
              <a:t>млн.т</a:t>
            </a:r>
            <a:r>
              <a:rPr lang="ru-RU" altLang="ru-RU" sz="900" dirty="0" smtClean="0">
                <a:cs typeface="Arial" pitchFamily="34" charset="0"/>
              </a:rPr>
              <a:t>. (Северный участок 75% суммарных запасов месторождения; Южный - 10% и Центральный </a:t>
            </a:r>
          </a:p>
          <a:p>
            <a:pPr lvl="1">
              <a:spcBef>
                <a:spcPts val="200"/>
              </a:spcBef>
              <a:buClr>
                <a:srgbClr val="97999B"/>
              </a:buClr>
              <a:buFontTx/>
              <a:buBlip>
                <a:blip r:embed="rId3"/>
              </a:buBlip>
              <a:defRPr/>
            </a:pPr>
            <a:r>
              <a:rPr lang="ru-RU" altLang="ru-RU" sz="900" dirty="0" smtClean="0">
                <a:cs typeface="Arial" pitchFamily="34" charset="0"/>
              </a:rPr>
              <a:t>Возможность  использования общей инфраструктуры  </a:t>
            </a:r>
            <a:r>
              <a:rPr lang="ru-RU" altLang="ru-RU" sz="900" dirty="0" err="1" smtClean="0">
                <a:cs typeface="Arial" pitchFamily="34" charset="0"/>
              </a:rPr>
              <a:t>Сузунского</a:t>
            </a:r>
            <a:r>
              <a:rPr lang="ru-RU" altLang="ru-RU" sz="900" dirty="0" smtClean="0">
                <a:cs typeface="Arial" pitchFamily="34" charset="0"/>
              </a:rPr>
              <a:t> м/р. с учётом расширения ресурсной базы за счёт </a:t>
            </a:r>
            <a:r>
              <a:rPr lang="ru-RU" altLang="ru-RU" sz="900" dirty="0" err="1" smtClean="0">
                <a:cs typeface="Arial" pitchFamily="34" charset="0"/>
              </a:rPr>
              <a:t>Околосузунскийх</a:t>
            </a:r>
            <a:r>
              <a:rPr lang="ru-RU" altLang="ru-RU" sz="900" dirty="0" smtClean="0">
                <a:cs typeface="Arial" pitchFamily="34" charset="0"/>
              </a:rPr>
              <a:t> участков. 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gray">
          <a:xfrm>
            <a:off x="4500563" y="981076"/>
            <a:ext cx="4400551" cy="215900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2080" tIns="51039" rIns="102080" bIns="51039" anchor="ctr"/>
          <a:lstStyle/>
          <a:p>
            <a:pPr defTabSz="1014291" eaLnBrk="0" hangingPunct="0">
              <a:defRPr/>
            </a:pPr>
            <a:r>
              <a:rPr lang="ru-RU" sz="1200" b="1" dirty="0">
                <a:latin typeface="Calibri" pitchFamily="34" charset="0"/>
              </a:rPr>
              <a:t>Карта</a:t>
            </a:r>
            <a:endParaRPr lang="en-GB" sz="1200" b="1" dirty="0">
              <a:latin typeface="Calibri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581" y="1222375"/>
            <a:ext cx="1920127" cy="2278064"/>
          </a:xfrm>
          <a:prstGeom prst="rect">
            <a:avLst/>
          </a:prstGeom>
        </p:spPr>
      </p:pic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1" y="1"/>
            <a:ext cx="9135207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 marL="361950" eaLnBrk="0" hangingPunct="0">
              <a:spcBef>
                <a:spcPct val="20000"/>
              </a:spcBef>
              <a:buBlip>
                <a:blip r:embed="rId3"/>
              </a:buBlip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ts val="1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+mj-lt"/>
                <a:ea typeface="+mj-ea"/>
                <a:cs typeface="Arial" pitchFamily="34" charset="0"/>
              </a:rPr>
              <a:t>Описание </a:t>
            </a:r>
            <a:r>
              <a:rPr lang="ru-RU" altLang="ru-RU" sz="1800" b="1" dirty="0" smtClean="0">
                <a:latin typeface="+mj-lt"/>
                <a:ea typeface="+mj-ea"/>
                <a:cs typeface="Arial" pitchFamily="34" charset="0"/>
              </a:rPr>
              <a:t>Сузунского </a:t>
            </a:r>
            <a:r>
              <a:rPr lang="ru-RU" altLang="ru-RU" sz="1800" b="1" dirty="0">
                <a:latin typeface="+mj-lt"/>
                <a:ea typeface="+mj-ea"/>
                <a:cs typeface="Arial" pitchFamily="34" charset="0"/>
              </a:rPr>
              <a:t>проекта</a:t>
            </a:r>
          </a:p>
        </p:txBody>
      </p:sp>
      <p:sp>
        <p:nvSpPr>
          <p:cNvPr id="23" name="Номер слайда 3"/>
          <p:cNvSpPr txBox="1">
            <a:spLocks/>
          </p:cNvSpPr>
          <p:nvPr/>
        </p:nvSpPr>
        <p:spPr bwMode="auto">
          <a:xfrm>
            <a:off x="7010400" y="6581039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FE27D3EF-C9AD-4347-9914-7E1DECDFBEAC}" type="slidenum">
              <a:rPr lang="ru-RU" smtClean="0"/>
              <a:pPr algn="r">
                <a:defRPr/>
              </a:pPr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23263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ChangeArrowheads="1"/>
          </p:cNvSpPr>
          <p:nvPr/>
        </p:nvSpPr>
        <p:spPr bwMode="auto">
          <a:xfrm>
            <a:off x="450850" y="6237288"/>
            <a:ext cx="8308975" cy="71437"/>
          </a:xfrm>
          <a:prstGeom prst="rect">
            <a:avLst/>
          </a:prstGeom>
          <a:solidFill>
            <a:srgbClr val="FED208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718" tIns="48860" rIns="97718" bIns="4886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/>
            </a:pPr>
            <a:fld id="{78233BB9-4A9C-4E3D-B6F9-C157D99263FF}" type="slidenum">
              <a:rPr lang="ru-RU" sz="1200" smtClean="0"/>
              <a:pPr algn="r">
                <a:defRPr/>
              </a:pPr>
              <a:t>50</a:t>
            </a:fld>
            <a:endParaRPr lang="ru-RU" sz="1200" dirty="0"/>
          </a:p>
        </p:txBody>
      </p:sp>
      <p:sp>
        <p:nvSpPr>
          <p:cNvPr id="4" name="Заголовок 28"/>
          <p:cNvSpPr txBox="1">
            <a:spLocks/>
          </p:cNvSpPr>
          <p:nvPr/>
        </p:nvSpPr>
        <p:spPr>
          <a:xfrm>
            <a:off x="473319" y="176213"/>
            <a:ext cx="7524750" cy="5969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5pPr>
            <a:lvl6pPr marL="457145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6pPr>
            <a:lvl7pPr marL="91429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7pPr>
            <a:lvl8pPr marL="1371435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8pPr>
            <a:lvl9pPr marL="1828581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kern="0" dirty="0" smtClean="0">
                <a:ea typeface="EuropeCondensedC"/>
              </a:rPr>
              <a:t>Извещение о проведении запроса предложений</a:t>
            </a:r>
            <a:endParaRPr lang="ru-RU" kern="0" dirty="0">
              <a:ea typeface="EuropeCondensedC"/>
            </a:endParaRP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3629119" cy="513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711" y="1052736"/>
            <a:ext cx="3629119" cy="513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37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ChangeArrowheads="1"/>
          </p:cNvSpPr>
          <p:nvPr/>
        </p:nvSpPr>
        <p:spPr bwMode="auto">
          <a:xfrm>
            <a:off x="450850" y="6237288"/>
            <a:ext cx="8308975" cy="71437"/>
          </a:xfrm>
          <a:prstGeom prst="rect">
            <a:avLst/>
          </a:prstGeom>
          <a:solidFill>
            <a:srgbClr val="FED208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718" tIns="48860" rIns="97718" bIns="4886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/>
            </a:pPr>
            <a:fld id="{78233BB9-4A9C-4E3D-B6F9-C157D99263FF}" type="slidenum">
              <a:rPr lang="ru-RU" sz="1200" smtClean="0"/>
              <a:pPr algn="r">
                <a:defRPr/>
              </a:pPr>
              <a:t>51</a:t>
            </a:fld>
            <a:endParaRPr lang="ru-RU" sz="1200" dirty="0"/>
          </a:p>
        </p:txBody>
      </p:sp>
      <p:sp>
        <p:nvSpPr>
          <p:cNvPr id="4" name="Заголовок 28"/>
          <p:cNvSpPr txBox="1">
            <a:spLocks/>
          </p:cNvSpPr>
          <p:nvPr/>
        </p:nvSpPr>
        <p:spPr>
          <a:xfrm>
            <a:off x="473319" y="176213"/>
            <a:ext cx="7524750" cy="5969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5pPr>
            <a:lvl6pPr marL="457145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6pPr>
            <a:lvl7pPr marL="91429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7pPr>
            <a:lvl8pPr marL="1371435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8pPr>
            <a:lvl9pPr marL="1828581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kern="0" dirty="0" smtClean="0">
                <a:ea typeface="EuropeCondensedC"/>
              </a:rPr>
              <a:t>Статистика разыгранных лотов за период 2013 – 2015 гг.</a:t>
            </a:r>
            <a:endParaRPr lang="ru-RU" kern="0" dirty="0">
              <a:ea typeface="EuropeCondensedC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5544232"/>
              </p:ext>
            </p:extLst>
          </p:nvPr>
        </p:nvGraphicFramePr>
        <p:xfrm>
          <a:off x="971600" y="1556792"/>
          <a:ext cx="7560840" cy="30603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90210"/>
                <a:gridCol w="1890210"/>
                <a:gridCol w="1890210"/>
                <a:gridCol w="1890210"/>
              </a:tblGrid>
              <a:tr h="108012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Период</a:t>
                      </a: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Всего разыграно </a:t>
                      </a: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лотов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Кол-во лотов</a:t>
                      </a:r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организаций- </a:t>
                      </a: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победителей </a:t>
                      </a: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из </a:t>
                      </a: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Красноярского края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от общего кол-ва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</a:tr>
              <a:tr h="66007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2013 год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1553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0">
                          <a:srgbClr val="C8E9D4"/>
                        </a:gs>
                        <a:gs pos="0">
                          <a:srgbClr val="FFFF00"/>
                        </a:gs>
                        <a:gs pos="19000">
                          <a:srgbClr val="FFFF99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558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rgbClr val="FFFF00"/>
                        </a:gs>
                        <a:gs pos="19000">
                          <a:srgbClr val="FFFF99"/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rgbClr val="FFFF00"/>
                        </a:gs>
                        <a:gs pos="19000">
                          <a:srgbClr val="FFFF99"/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66007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2014 год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1026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rgbClr val="FFFF00"/>
                        </a:gs>
                        <a:gs pos="19000">
                          <a:srgbClr val="FFFF99"/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342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rgbClr val="FFFF00"/>
                        </a:gs>
                        <a:gs pos="19000">
                          <a:srgbClr val="FFFF99"/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rgbClr val="FFFF00"/>
                        </a:gs>
                        <a:gs pos="19000">
                          <a:srgbClr val="FFFF99"/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66007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2015 год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96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rgbClr val="FFFF00"/>
                        </a:gs>
                        <a:gs pos="19000">
                          <a:srgbClr val="FFFF99"/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rgbClr val="FFFF00"/>
                        </a:gs>
                        <a:gs pos="19000">
                          <a:srgbClr val="FFFF99"/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9525" marR="9525" marT="9525" marB="0" anchor="ctr">
                    <a:gradFill>
                      <a:gsLst>
                        <a:gs pos="0">
                          <a:srgbClr val="FFFF00"/>
                        </a:gs>
                        <a:gs pos="19000">
                          <a:srgbClr val="FFFF99"/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314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1. Распространение аккредитации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4459" y="1124744"/>
            <a:ext cx="8331789" cy="5544616"/>
          </a:xfrm>
        </p:spPr>
        <p:txBody>
          <a:bodyPr>
            <a:normAutofit fontScale="92500" lnSpcReduction="20000"/>
          </a:bodyPr>
          <a:lstStyle/>
          <a:p>
            <a:pPr marL="342900" lvl="0" indent="-342900" eaLnBrk="0" hangingPunct="0">
              <a:buFontTx/>
              <a:buChar char="•"/>
              <a:defRPr/>
            </a:pPr>
            <a:r>
              <a:rPr lang="ru-RU" b="1" kern="0" spc="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                                    – </a:t>
            </a:r>
            <a:r>
              <a:rPr lang="ru-RU" b="1" u="sng" kern="0" spc="0" dirty="0">
                <a:solidFill>
                  <a:srgbClr val="000000"/>
                </a:solidFill>
                <a:latin typeface="Arial"/>
                <a:cs typeface="Arial" pitchFamily="34" charset="0"/>
              </a:rPr>
              <a:t>заблаговременное прохождение упрощает участие в закупке</a:t>
            </a:r>
            <a:r>
              <a:rPr lang="ru-RU" b="1" kern="0" spc="0" dirty="0">
                <a:solidFill>
                  <a:srgbClr val="000000"/>
                </a:solidFill>
                <a:latin typeface="Arial"/>
                <a:cs typeface="Arial" pitchFamily="34" charset="0"/>
              </a:rPr>
              <a:t>.</a:t>
            </a:r>
          </a:p>
          <a:p>
            <a:pPr marL="342900" lvl="0" indent="-342900" eaLnBrk="0" hangingPunct="0">
              <a:buFontTx/>
              <a:buChar char="•"/>
              <a:defRPr/>
            </a:pPr>
            <a:endParaRPr lang="ru-RU" b="1" kern="0" spc="0" dirty="0" smtClean="0">
              <a:solidFill>
                <a:srgbClr val="000000"/>
              </a:solidFill>
              <a:latin typeface="Arial"/>
              <a:cs typeface="+mn-cs"/>
            </a:endParaRPr>
          </a:p>
          <a:p>
            <a:pPr marL="0" lvl="0" indent="0" eaLnBrk="0" hangingPunct="0">
              <a:buNone/>
              <a:defRPr/>
            </a:pPr>
            <a:endParaRPr lang="ru-RU" kern="0" spc="0" dirty="0" smtClean="0">
              <a:solidFill>
                <a:srgbClr val="000000"/>
              </a:solidFill>
              <a:latin typeface="Arial"/>
              <a:cs typeface="+mn-cs"/>
            </a:endParaRPr>
          </a:p>
          <a:p>
            <a:pPr marL="0" lvl="0" indent="0" eaLnBrk="0" hangingPunct="0">
              <a:buNone/>
              <a:defRPr/>
            </a:pPr>
            <a:endParaRPr lang="ru-RU" kern="0" spc="0" dirty="0">
              <a:solidFill>
                <a:srgbClr val="000000"/>
              </a:solidFill>
              <a:latin typeface="Arial"/>
              <a:cs typeface="+mn-cs"/>
            </a:endParaRPr>
          </a:p>
          <a:p>
            <a:pPr marL="0" lvl="0" indent="0" eaLnBrk="0" hangingPunct="0">
              <a:buNone/>
              <a:defRPr/>
            </a:pPr>
            <a:endParaRPr lang="ru-RU" kern="0" spc="0" dirty="0" smtClean="0">
              <a:solidFill>
                <a:srgbClr val="000000"/>
              </a:solidFill>
              <a:latin typeface="Arial"/>
              <a:cs typeface="+mn-cs"/>
            </a:endParaRPr>
          </a:p>
          <a:p>
            <a:pPr marL="0" lvl="0" indent="0" eaLnBrk="0" hangingPunct="0">
              <a:buNone/>
              <a:defRPr/>
            </a:pPr>
            <a:endParaRPr lang="ru-RU" kern="0" spc="0" dirty="0">
              <a:solidFill>
                <a:srgbClr val="000000"/>
              </a:solidFill>
              <a:latin typeface="Arial"/>
              <a:cs typeface="+mn-cs"/>
            </a:endParaRPr>
          </a:p>
          <a:p>
            <a:pPr marL="0" lvl="0" indent="0" eaLnBrk="0" hangingPunct="0">
              <a:buNone/>
              <a:defRPr/>
            </a:pPr>
            <a:endParaRPr lang="ru-RU" kern="0" spc="0" dirty="0" smtClean="0">
              <a:solidFill>
                <a:srgbClr val="000000"/>
              </a:solidFill>
              <a:latin typeface="Arial"/>
              <a:cs typeface="+mn-cs"/>
            </a:endParaRPr>
          </a:p>
          <a:p>
            <a:pPr marL="0" lvl="0" indent="0" eaLnBrk="0" hangingPunct="0">
              <a:buNone/>
              <a:defRPr/>
            </a:pPr>
            <a:endParaRPr lang="ru-RU" kern="0" spc="0" dirty="0" smtClean="0">
              <a:solidFill>
                <a:srgbClr val="000000"/>
              </a:solidFill>
              <a:latin typeface="Arial"/>
              <a:cs typeface="+mn-cs"/>
            </a:endParaRPr>
          </a:p>
          <a:p>
            <a:pPr marL="0" lvl="0" indent="0" eaLnBrk="0" hangingPunct="0">
              <a:buNone/>
              <a:defRPr/>
            </a:pPr>
            <a:endParaRPr lang="ru-RU" kern="0" spc="0" dirty="0">
              <a:solidFill>
                <a:srgbClr val="000000"/>
              </a:solidFill>
              <a:latin typeface="Arial"/>
              <a:cs typeface="+mn-cs"/>
            </a:endParaRPr>
          </a:p>
          <a:p>
            <a:pPr marL="0" lvl="0" indent="0" eaLnBrk="0" hangingPunct="0">
              <a:buNone/>
              <a:defRPr/>
            </a:pPr>
            <a:endParaRPr lang="ru-RU" kern="0" spc="0" dirty="0" smtClean="0">
              <a:solidFill>
                <a:srgbClr val="000000"/>
              </a:solidFill>
              <a:latin typeface="Arial"/>
              <a:cs typeface="+mn-cs"/>
            </a:endParaRPr>
          </a:p>
          <a:p>
            <a:pPr marL="0" lvl="0" indent="0" eaLnBrk="0" hangingPunct="0">
              <a:buNone/>
              <a:defRPr/>
            </a:pPr>
            <a:endParaRPr lang="ru-RU" kern="0" spc="0" dirty="0">
              <a:solidFill>
                <a:srgbClr val="000000"/>
              </a:solidFill>
              <a:latin typeface="Arial"/>
              <a:cs typeface="+mn-cs"/>
            </a:endParaRPr>
          </a:p>
          <a:p>
            <a:pPr marL="0" lvl="0" indent="0" eaLnBrk="0" hangingPunct="0">
              <a:buNone/>
              <a:defRPr/>
            </a:pPr>
            <a:endParaRPr lang="ru-RU" kern="0" spc="0" dirty="0">
              <a:solidFill>
                <a:srgbClr val="000000"/>
              </a:solidFill>
              <a:latin typeface="Arial"/>
              <a:cs typeface="+mn-cs"/>
            </a:endParaRPr>
          </a:p>
          <a:p>
            <a:pPr marL="342900" lvl="0" indent="-342900" eaLnBrk="0" hangingPunct="0">
              <a:buFontTx/>
              <a:buChar char="•"/>
              <a:defRPr/>
            </a:pPr>
            <a:endParaRPr lang="ru-RU" b="1" kern="0" spc="0" dirty="0" smtClean="0">
              <a:solidFill>
                <a:srgbClr val="000000"/>
              </a:solidFill>
              <a:latin typeface="Arial"/>
              <a:cs typeface="+mn-cs"/>
            </a:endParaRPr>
          </a:p>
          <a:p>
            <a:pPr marL="342900" lvl="0" indent="-342900" eaLnBrk="0" hangingPunct="0">
              <a:buFontTx/>
              <a:buChar char="•"/>
              <a:defRPr/>
            </a:pPr>
            <a:endParaRPr lang="ru-RU" b="1" kern="0" spc="0" dirty="0">
              <a:solidFill>
                <a:srgbClr val="000000"/>
              </a:solidFill>
              <a:latin typeface="Arial"/>
              <a:cs typeface="+mn-cs"/>
            </a:endParaRPr>
          </a:p>
          <a:p>
            <a:pPr marL="342900" lvl="0" indent="-342900" eaLnBrk="0" hangingPunct="0">
              <a:buFontTx/>
              <a:buChar char="•"/>
              <a:defRPr/>
            </a:pPr>
            <a:endParaRPr lang="ru-RU" b="1" kern="0" spc="0" dirty="0" smtClean="0">
              <a:solidFill>
                <a:srgbClr val="000000"/>
              </a:solidFill>
              <a:latin typeface="Arial"/>
              <a:cs typeface="+mn-cs"/>
            </a:endParaRPr>
          </a:p>
          <a:p>
            <a:pPr marL="342900" lvl="0" indent="-342900" eaLnBrk="0" hangingPunct="0">
              <a:buFontTx/>
              <a:buChar char="•"/>
              <a:defRPr/>
            </a:pPr>
            <a:endParaRPr lang="ru-RU" b="1" kern="0" spc="0" dirty="0">
              <a:solidFill>
                <a:srgbClr val="000000"/>
              </a:solidFill>
              <a:latin typeface="Arial"/>
              <a:cs typeface="+mn-cs"/>
            </a:endParaRPr>
          </a:p>
          <a:p>
            <a:pPr marL="342900" lvl="0" indent="-342900" eaLnBrk="0" hangingPunct="0">
              <a:buFontTx/>
              <a:buChar char="•"/>
              <a:defRPr/>
            </a:pPr>
            <a:endParaRPr lang="ru-RU" b="1" kern="0" spc="0" dirty="0" smtClean="0">
              <a:solidFill>
                <a:srgbClr val="000000"/>
              </a:solidFill>
              <a:latin typeface="Arial"/>
              <a:cs typeface="+mn-cs"/>
            </a:endParaRPr>
          </a:p>
          <a:p>
            <a:pPr marL="342900" lvl="0" indent="-342900" eaLnBrk="0" hangingPunct="0">
              <a:buFontTx/>
              <a:buChar char="•"/>
              <a:defRPr/>
            </a:pPr>
            <a:endParaRPr lang="ru-RU" b="1" kern="0" spc="0" dirty="0" smtClean="0">
              <a:solidFill>
                <a:srgbClr val="000000"/>
              </a:solidFill>
              <a:latin typeface="Arial"/>
              <a:cs typeface="+mn-cs"/>
            </a:endParaRPr>
          </a:p>
          <a:p>
            <a:pPr marL="342900" lvl="0" indent="-342900" eaLnBrk="0" hangingPunct="0">
              <a:buFontTx/>
              <a:buChar char="•"/>
              <a:defRPr/>
            </a:pPr>
            <a:endParaRPr lang="ru-RU" b="1" kern="0" spc="0" dirty="0">
              <a:solidFill>
                <a:srgbClr val="000000"/>
              </a:solidFill>
              <a:latin typeface="Arial"/>
              <a:cs typeface="+mn-cs"/>
            </a:endParaRPr>
          </a:p>
          <a:p>
            <a:pPr marL="342900" lvl="0" indent="-342900" eaLnBrk="0" hangingPunct="0">
              <a:buFontTx/>
              <a:buChar char="•"/>
              <a:defRPr/>
            </a:pPr>
            <a:endParaRPr lang="ru-RU" b="1" kern="0" spc="0" dirty="0" smtClean="0">
              <a:solidFill>
                <a:srgbClr val="000000"/>
              </a:solidFill>
              <a:latin typeface="Arial"/>
              <a:cs typeface="+mn-cs"/>
            </a:endParaRPr>
          </a:p>
          <a:p>
            <a:pPr marL="0" lvl="0" indent="0" eaLnBrk="0" hangingPunct="0">
              <a:buNone/>
              <a:defRPr/>
            </a:pPr>
            <a:endParaRPr lang="ru-RU" sz="1300" b="1" kern="0" spc="0" dirty="0" smtClean="0">
              <a:solidFill>
                <a:srgbClr val="000000"/>
              </a:solidFill>
              <a:latin typeface="Arial"/>
              <a:cs typeface="+mn-cs"/>
            </a:endParaRPr>
          </a:p>
          <a:p>
            <a:pPr marL="0" lvl="0" indent="0" eaLnBrk="0" hangingPunct="0">
              <a:buNone/>
              <a:defRPr/>
            </a:pPr>
            <a:endParaRPr lang="ru-RU" sz="1300" b="1" kern="0" spc="0" dirty="0">
              <a:solidFill>
                <a:srgbClr val="000000"/>
              </a:solidFill>
              <a:latin typeface="Arial"/>
              <a:cs typeface="+mn-cs"/>
            </a:endParaRPr>
          </a:p>
          <a:p>
            <a:pPr marL="0" lvl="0" indent="0" eaLnBrk="0" hangingPunct="0">
              <a:buNone/>
              <a:defRPr/>
            </a:pPr>
            <a:r>
              <a:rPr lang="ru-RU" sz="1300" b="1" kern="0" spc="0" dirty="0" smtClean="0">
                <a:solidFill>
                  <a:srgbClr val="000000"/>
                </a:solidFill>
                <a:latin typeface="Arial"/>
                <a:cs typeface="+mn-cs"/>
              </a:rPr>
              <a:t>Аккредитация </a:t>
            </a:r>
            <a:r>
              <a:rPr lang="ru-RU" sz="1300" b="1" u="sng" kern="0" spc="0" dirty="0">
                <a:solidFill>
                  <a:srgbClr val="FF0000"/>
                </a:solidFill>
                <a:latin typeface="Arial"/>
                <a:cs typeface="+mn-cs"/>
              </a:rPr>
              <a:t>не проводится </a:t>
            </a:r>
            <a:r>
              <a:rPr lang="ru-RU" sz="1300" b="1" kern="0" spc="0" dirty="0">
                <a:solidFill>
                  <a:srgbClr val="000000"/>
                </a:solidFill>
                <a:latin typeface="Arial"/>
                <a:cs typeface="+mn-cs"/>
              </a:rPr>
              <a:t>для следующих категорий поставщиков:</a:t>
            </a:r>
          </a:p>
          <a:p>
            <a:pPr marL="342900" lvl="0" indent="-180000" eaLnBrk="0" hangingPunct="0">
              <a:buFontTx/>
              <a:buChar char="•"/>
              <a:defRPr/>
            </a:pPr>
            <a:r>
              <a:rPr lang="ru-RU" sz="1300" kern="0" spc="0" dirty="0">
                <a:solidFill>
                  <a:srgbClr val="000000"/>
                </a:solidFill>
                <a:latin typeface="Arial"/>
                <a:cs typeface="+mn-cs"/>
              </a:rPr>
              <a:t>являющихся Обществами Группы ОАО «НК «Роснефть»;</a:t>
            </a:r>
          </a:p>
          <a:p>
            <a:pPr marL="342900" lvl="0" indent="-180000" eaLnBrk="0" hangingPunct="0">
              <a:buFontTx/>
              <a:buChar char="•"/>
              <a:defRPr/>
            </a:pPr>
            <a:r>
              <a:rPr lang="ru-RU" sz="1300" kern="0" spc="0" dirty="0">
                <a:solidFill>
                  <a:srgbClr val="000000"/>
                </a:solidFill>
                <a:latin typeface="Arial"/>
                <a:cs typeface="+mn-cs"/>
              </a:rPr>
              <a:t>включенных в реестр естественных монополий в соответствии с Федеральным законом от 17.08.1995 № 147-ФЗ «О естественных монополиях» (при наличии письменного подтверждения СБ факта включения поставщика в Реестр субъектов естественных монополий);</a:t>
            </a:r>
          </a:p>
          <a:p>
            <a:pPr marL="342900" lvl="0" indent="-180000" eaLnBrk="0" hangingPunct="0">
              <a:buFontTx/>
              <a:buChar char="•"/>
              <a:defRPr/>
            </a:pPr>
            <a:r>
              <a:rPr lang="ru-RU" sz="1300" kern="0" spc="0" dirty="0">
                <a:solidFill>
                  <a:srgbClr val="000000"/>
                </a:solidFill>
                <a:latin typeface="Arial"/>
                <a:cs typeface="+mn-cs"/>
              </a:rPr>
              <a:t>государственных органов и органов местного самоуправления.</a:t>
            </a:r>
          </a:p>
          <a:p>
            <a:pPr marL="0" lvl="0" indent="0" eaLnBrk="0" hangingPunct="0">
              <a:buNone/>
              <a:defRPr/>
            </a:pPr>
            <a:endParaRPr lang="ru-RU" kern="0" spc="0" dirty="0">
              <a:solidFill>
                <a:srgbClr val="000000"/>
              </a:solidFill>
              <a:latin typeface="Arial"/>
              <a:cs typeface="+mn-cs"/>
            </a:endParaRPr>
          </a:p>
          <a:p>
            <a:pPr marL="0" lvl="0" indent="0" eaLnBrk="0" hangingPunct="0">
              <a:buNone/>
              <a:defRPr/>
            </a:pPr>
            <a:r>
              <a:rPr lang="ru-RU" sz="1000" b="1" i="1" kern="0" spc="0" dirty="0">
                <a:solidFill>
                  <a:srgbClr val="000000"/>
                </a:solidFill>
                <a:latin typeface="Arial"/>
                <a:cs typeface="+mn-cs"/>
              </a:rPr>
              <a:t>Результат аккредитации несет информативный характер и не может быть препятствием для допуска / не допуска поставщика к участию в закупочных процедурах. Допуск до конкретных закупочных процедур будет осуществляться заказчиком (организатором закупки) на основании утвержденных критериев в рамках каждой конкретной закупки при условии соответствия минимальным требованиям, предъявляемым заказчиком к поставщикам.  </a:t>
            </a:r>
          </a:p>
          <a:p>
            <a:pPr marL="0" lvl="0" indent="0" eaLnBrk="0" hangingPunct="0">
              <a:buNone/>
              <a:defRPr/>
            </a:pPr>
            <a:endParaRPr lang="ru-RU" kern="0" spc="0" dirty="0">
              <a:solidFill>
                <a:srgbClr val="000000"/>
              </a:solidFill>
              <a:latin typeface="Arial"/>
              <a:cs typeface="+mn-cs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7BE8D95-DAAA-475F-A68B-D0BE6C93D1D2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52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Скругленный прямоугольник 5"/>
          <p:cNvSpPr>
            <a:spLocks noChangeArrowheads="1"/>
          </p:cNvSpPr>
          <p:nvPr/>
        </p:nvSpPr>
        <p:spPr bwMode="auto">
          <a:xfrm>
            <a:off x="704419" y="1056579"/>
            <a:ext cx="1491318" cy="360040"/>
          </a:xfrm>
          <a:prstGeom prst="roundRect">
            <a:avLst>
              <a:gd name="adj" fmla="val 16667"/>
            </a:avLst>
          </a:prstGeom>
          <a:solidFill>
            <a:srgbClr val="FFD200"/>
          </a:solidFill>
          <a:ln w="25400" algn="ctr">
            <a:solidFill>
              <a:srgbClr val="FCAF17"/>
            </a:solidFill>
            <a:round/>
            <a:headEnd/>
            <a:tailEnd/>
          </a:ln>
        </p:spPr>
        <p:txBody>
          <a:bodyPr lIns="97696" tIns="48848" rIns="97696" bIns="48848" anchor="ctr"/>
          <a:lstStyle/>
          <a:p>
            <a:pPr algn="ctr" defTabSz="977677"/>
            <a:r>
              <a:rPr lang="ru-RU" sz="1400" b="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Аккредитация</a:t>
            </a:r>
            <a:endParaRPr lang="ru-RU" sz="1400" dirty="0">
              <a:solidFill>
                <a:srgbClr val="3D464A"/>
              </a:solidFill>
              <a:latin typeface="Europe" pitchFamily="2" charset="0"/>
              <a:cs typeface="Arial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9252106"/>
              </p:ext>
            </p:extLst>
          </p:nvPr>
        </p:nvGraphicFramePr>
        <p:xfrm>
          <a:off x="703216" y="1628800"/>
          <a:ext cx="8045248" cy="2739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5255"/>
                <a:gridCol w="4009993"/>
              </a:tblGrid>
              <a:tr h="1368152">
                <a:tc>
                  <a:txBody>
                    <a:bodyPr/>
                    <a:lstStyle/>
                    <a:p>
                      <a:endParaRPr lang="ru-RU" sz="1400" b="0" u="none" kern="0" spc="0" dirty="0" smtClean="0">
                        <a:solidFill>
                          <a:srgbClr val="000000"/>
                        </a:solidFill>
                        <a:latin typeface="+mn-lt"/>
                        <a:cs typeface="+mn-cs"/>
                      </a:endParaRPr>
                    </a:p>
                    <a:p>
                      <a:endParaRPr lang="ru-RU" sz="1400" b="0" u="none" kern="0" spc="0" dirty="0" smtClean="0">
                        <a:solidFill>
                          <a:srgbClr val="000000"/>
                        </a:solidFill>
                        <a:latin typeface="+mn-lt"/>
                        <a:cs typeface="+mn-cs"/>
                      </a:endParaRPr>
                    </a:p>
                    <a:p>
                      <a:r>
                        <a:rPr lang="ru-RU" sz="1400" b="0" u="none" kern="0" spc="0" dirty="0" smtClean="0">
                          <a:solidFill>
                            <a:srgbClr val="000000"/>
                          </a:solidFill>
                          <a:latin typeface="+mn-lt"/>
                          <a:cs typeface="+mn-cs"/>
                        </a:rPr>
                        <a:t>Участие в Закупочных процедурах </a:t>
                      </a:r>
                    </a:p>
                    <a:p>
                      <a:r>
                        <a:rPr lang="ru-RU" sz="1400" b="0" u="none" kern="0" spc="0" dirty="0" smtClean="0">
                          <a:solidFill>
                            <a:srgbClr val="000000"/>
                          </a:solidFill>
                          <a:latin typeface="+mn-lt"/>
                          <a:cs typeface="+mn-cs"/>
                        </a:rPr>
                        <a:t>ОАО «НК «Роснефть» </a:t>
                      </a:r>
                      <a:endParaRPr lang="ru-RU" sz="1400" b="0" u="none" dirty="0"/>
                    </a:p>
                  </a:txBody>
                  <a:tcPr marL="84406" marR="84406">
                    <a:solidFill>
                      <a:srgbClr val="FFCD2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kern="0" spc="0" dirty="0" smtClean="0">
                          <a:solidFill>
                            <a:srgbClr val="000000"/>
                          </a:solidFill>
                          <a:latin typeface="+mn-lt"/>
                          <a:cs typeface="+mn-cs"/>
                        </a:rPr>
                        <a:t>– прохождение аккредитации </a:t>
                      </a:r>
                      <a:r>
                        <a:rPr lang="ru-RU" sz="1400" b="1" u="sng" kern="0" spc="0" dirty="0" smtClean="0">
                          <a:solidFill>
                            <a:srgbClr val="000000"/>
                          </a:solidFill>
                          <a:latin typeface="+mn-lt"/>
                          <a:cs typeface="+mn-cs"/>
                        </a:rPr>
                        <a:t>только </a:t>
                      </a:r>
                      <a:r>
                        <a:rPr lang="ru-RU" sz="1400" b="0" u="none" kern="0" spc="0" dirty="0" smtClean="0">
                          <a:solidFill>
                            <a:srgbClr val="000000"/>
                          </a:solidFill>
                          <a:latin typeface="+mn-lt"/>
                          <a:cs typeface="+mn-cs"/>
                        </a:rPr>
                        <a:t>в ОАО «НК «Роснефть»; аккредитация</a:t>
                      </a:r>
                      <a:r>
                        <a:rPr lang="ru-RU" sz="1400" b="0" u="none" kern="0" spc="0" baseline="0" dirty="0" smtClean="0">
                          <a:solidFill>
                            <a:srgbClr val="000000"/>
                          </a:solidFill>
                          <a:latin typeface="+mn-lt"/>
                          <a:cs typeface="+mn-cs"/>
                        </a:rPr>
                        <a:t> </a:t>
                      </a:r>
                      <a:r>
                        <a:rPr lang="ru-RU" sz="1400" b="0" u="none" kern="0" spc="0" dirty="0" smtClean="0">
                          <a:solidFill>
                            <a:srgbClr val="000000"/>
                          </a:solidFill>
                          <a:latin typeface="+mn-lt"/>
                          <a:cs typeface="+mn-cs"/>
                        </a:rPr>
                        <a:t>проведенная в</a:t>
                      </a:r>
                      <a:r>
                        <a:rPr lang="ru-RU" sz="1400" b="0" u="none" kern="0" spc="0" baseline="0" dirty="0" smtClean="0">
                          <a:solidFill>
                            <a:srgbClr val="000000"/>
                          </a:solidFill>
                          <a:latin typeface="+mn-lt"/>
                          <a:cs typeface="+mn-cs"/>
                        </a:rPr>
                        <a:t> одном из Дочерних Обществ </a:t>
                      </a:r>
                      <a:r>
                        <a:rPr lang="ru-RU" sz="1400" b="0" u="none" kern="0" spc="0" dirty="0" smtClean="0">
                          <a:solidFill>
                            <a:srgbClr val="000000"/>
                          </a:solidFill>
                          <a:latin typeface="+mn-lt"/>
                          <a:cs typeface="+mn-cs"/>
                        </a:rPr>
                        <a:t>(далее ДО)</a:t>
                      </a:r>
                      <a:r>
                        <a:rPr lang="ru-RU" sz="1400" b="0" u="none" kern="0" spc="0" baseline="0" dirty="0" smtClean="0">
                          <a:solidFill>
                            <a:srgbClr val="000000"/>
                          </a:solidFill>
                          <a:latin typeface="+mn-lt"/>
                          <a:cs typeface="+mn-cs"/>
                        </a:rPr>
                        <a:t> ОАО «НК «Роснефть»</a:t>
                      </a:r>
                      <a:r>
                        <a:rPr lang="ru-RU" sz="1400" b="0" u="none" kern="0" spc="0" dirty="0" smtClean="0">
                          <a:solidFill>
                            <a:srgbClr val="000000"/>
                          </a:solidFill>
                          <a:latin typeface="+mn-lt"/>
                          <a:cs typeface="+mn-cs"/>
                        </a:rPr>
                        <a:t>, </a:t>
                      </a:r>
                      <a:r>
                        <a:rPr lang="ru-RU" sz="1400" b="0" i="1" u="none" kern="0" spc="0" dirty="0" smtClean="0">
                          <a:solidFill>
                            <a:srgbClr val="FF0000"/>
                          </a:solidFill>
                          <a:latin typeface="+mn-lt"/>
                          <a:cs typeface="+mn-cs"/>
                        </a:rPr>
                        <a:t>не действует </a:t>
                      </a:r>
                      <a:r>
                        <a:rPr lang="ru-RU" sz="1400" b="0" u="none" kern="0" spc="0" dirty="0" smtClean="0">
                          <a:solidFill>
                            <a:srgbClr val="000000"/>
                          </a:solidFill>
                          <a:latin typeface="+mn-lt"/>
                          <a:cs typeface="+mn-cs"/>
                        </a:rPr>
                        <a:t>для закупок ОАО «НК «Роснефть» и других ДО.</a:t>
                      </a:r>
                    </a:p>
                  </a:txBody>
                  <a:tcPr marL="84406" marR="84406">
                    <a:solidFill>
                      <a:srgbClr val="FFCD2D"/>
                    </a:solidFill>
                  </a:tcPr>
                </a:tc>
              </a:tr>
              <a:tr h="1360951">
                <a:tc>
                  <a:txBody>
                    <a:bodyPr/>
                    <a:lstStyle/>
                    <a:p>
                      <a:endParaRPr lang="ru-RU" sz="1400" b="0" u="none" kern="0" spc="0" dirty="0" smtClean="0">
                        <a:solidFill>
                          <a:srgbClr val="000000"/>
                        </a:solidFill>
                        <a:latin typeface="+mn-lt"/>
                        <a:cs typeface="+mn-cs"/>
                      </a:endParaRPr>
                    </a:p>
                    <a:p>
                      <a:r>
                        <a:rPr lang="ru-RU" sz="1400" b="0" u="none" kern="0" spc="0" dirty="0" smtClean="0">
                          <a:solidFill>
                            <a:srgbClr val="000000"/>
                          </a:solidFill>
                          <a:latin typeface="+mn-lt"/>
                          <a:cs typeface="+mn-cs"/>
                        </a:rPr>
                        <a:t>Участие в закупочных процедурах ЗАО «Ванкорнефть», ОАО «Сузун», ООО «</a:t>
                      </a:r>
                      <a:r>
                        <a:rPr lang="ru-RU" sz="1400" b="0" u="none" kern="0" spc="0" dirty="0" err="1" smtClean="0">
                          <a:solidFill>
                            <a:srgbClr val="000000"/>
                          </a:solidFill>
                          <a:latin typeface="+mn-lt"/>
                          <a:cs typeface="+mn-cs"/>
                        </a:rPr>
                        <a:t>Тагульское</a:t>
                      </a:r>
                      <a:r>
                        <a:rPr lang="ru-RU" sz="1400" b="0" u="none" kern="0" spc="0" dirty="0" smtClean="0">
                          <a:solidFill>
                            <a:srgbClr val="000000"/>
                          </a:solidFill>
                          <a:latin typeface="+mn-lt"/>
                          <a:cs typeface="+mn-cs"/>
                        </a:rPr>
                        <a:t>»,  ООО «ГРК» и ОАО «Самотлорнефтегаз» (только в части Обустройства Лодочного месторождения)</a:t>
                      </a:r>
                      <a:endParaRPr lang="ru-RU" sz="1400" b="0" u="none" dirty="0"/>
                    </a:p>
                  </a:txBody>
                  <a:tcPr marL="84406" marR="84406">
                    <a:solidFill>
                      <a:srgbClr val="FFCD2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b="0" u="none" dirty="0" smtClean="0"/>
                    </a:p>
                    <a:p>
                      <a:endParaRPr lang="ru-RU" sz="1400" b="0" u="none" dirty="0" smtClean="0"/>
                    </a:p>
                    <a:p>
                      <a:r>
                        <a:rPr lang="ru-RU" sz="1400" b="0" u="none" dirty="0" smtClean="0"/>
                        <a:t>-прохождение аккредитации в ЗАО «Ванкорнефть».</a:t>
                      </a:r>
                      <a:endParaRPr lang="ru-RU" sz="1400" b="0" u="none" dirty="0"/>
                    </a:p>
                  </a:txBody>
                  <a:tcPr marL="84406" marR="84406">
                    <a:solidFill>
                      <a:srgbClr val="FFCD2D"/>
                    </a:solidFill>
                  </a:tcPr>
                </a:tc>
              </a:tr>
            </a:tbl>
          </a:graphicData>
        </a:graphic>
      </p:graphicFrame>
      <p:sp>
        <p:nvSpPr>
          <p:cNvPr id="8" name="AutoShape 12"/>
          <p:cNvSpPr>
            <a:spLocks noChangeArrowheads="1"/>
          </p:cNvSpPr>
          <p:nvPr/>
        </p:nvSpPr>
        <p:spPr bwMode="auto">
          <a:xfrm>
            <a:off x="4439062" y="1551745"/>
            <a:ext cx="465282" cy="216024"/>
          </a:xfrm>
          <a:custGeom>
            <a:avLst/>
            <a:gdLst>
              <a:gd name="G0" fmla="+- 0 0 0"/>
              <a:gd name="G1" fmla="+- -11796480 0 0"/>
              <a:gd name="G2" fmla="+- 0 0 -1179648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1179648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0799 w 21600"/>
              <a:gd name="T5" fmla="*/ 0 h 21600"/>
              <a:gd name="T6" fmla="*/ 2700 w 21600"/>
              <a:gd name="T7" fmla="*/ 10800 h 21600"/>
              <a:gd name="T8" fmla="*/ 10799 w 21600"/>
              <a:gd name="T9" fmla="*/ 5400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sz="85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4504706" y="2812182"/>
            <a:ext cx="465282" cy="216024"/>
          </a:xfrm>
          <a:custGeom>
            <a:avLst/>
            <a:gdLst>
              <a:gd name="G0" fmla="+- 0 0 0"/>
              <a:gd name="G1" fmla="+- -11796480 0 0"/>
              <a:gd name="G2" fmla="+- 0 0 -1179648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1179648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0799 w 21600"/>
              <a:gd name="T5" fmla="*/ 0 h 21600"/>
              <a:gd name="T6" fmla="*/ 2700 w 21600"/>
              <a:gd name="T7" fmla="*/ 10800 h 21600"/>
              <a:gd name="T8" fmla="*/ 10799 w 21600"/>
              <a:gd name="T9" fmla="*/ 5400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sz="85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79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2. Размещение пакета документов на аккредитацию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5051" y="1052736"/>
            <a:ext cx="8840366" cy="5688632"/>
          </a:xfrm>
        </p:spPr>
        <p:txBody>
          <a:bodyPr/>
          <a:lstStyle/>
          <a:p>
            <a:r>
              <a:rPr lang="en-US" dirty="0">
                <a:hlinkClick r:id="rId3"/>
              </a:rPr>
              <a:t>www.rosneft.ru</a:t>
            </a:r>
            <a:r>
              <a:rPr lang="en-US" dirty="0"/>
              <a:t> </a:t>
            </a:r>
            <a:endParaRPr lang="ru-RU" dirty="0"/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7BE8D95-DAAA-475F-A68B-D0BE6C93D1D2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53</a:t>
            </a:fld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86018" name="Picture 2" descr="C:\Documents and Settings\absosnina\Рабочий стол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46" y="1340768"/>
            <a:ext cx="8500766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 bwMode="auto">
          <a:xfrm>
            <a:off x="6173948" y="4869161"/>
            <a:ext cx="1056810" cy="18562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718" tIns="48860" rIns="97718" bIns="48860" numCol="1" rtlCol="0" anchor="ctr" anchorCtr="0" compatLnSpc="1">
            <a:prstTxWarp prst="textNoShape">
              <a:avLst/>
            </a:prstTxWarp>
          </a:bodyPr>
          <a:lstStyle/>
          <a:p>
            <a:endParaRPr lang="ru-RU" sz="8000" smtClean="0">
              <a:solidFill>
                <a:srgbClr val="000000"/>
              </a:solidFill>
              <a:cs typeface="Arial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 bwMode="auto">
          <a:xfrm flipH="1">
            <a:off x="7363695" y="4797152"/>
            <a:ext cx="598220" cy="8066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Прямая со стрелкой 11"/>
          <p:cNvCxnSpPr/>
          <p:nvPr/>
        </p:nvCxnSpPr>
        <p:spPr bwMode="auto">
          <a:xfrm flipH="1">
            <a:off x="2112651" y="1068575"/>
            <a:ext cx="636825" cy="11233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73797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2.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Размещение пакета документов на аккредитацию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5053" y="1124747"/>
            <a:ext cx="8773897" cy="547260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7BE8D95-DAAA-475F-A68B-D0BE6C93D1D2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54</a:t>
            </a:fld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87042" name="Picture 2" descr="C:\Documents and Settings\absosnina\Рабочий стол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53" y="1916833"/>
            <a:ext cx="8707429" cy="341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 bwMode="auto">
          <a:xfrm>
            <a:off x="317989" y="3861048"/>
            <a:ext cx="1129972" cy="18562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718" tIns="48860" rIns="97718" bIns="48860" numCol="1" rtlCol="0" anchor="ctr" anchorCtr="0" compatLnSpc="1">
            <a:prstTxWarp prst="textNoShape">
              <a:avLst/>
            </a:prstTxWarp>
          </a:bodyPr>
          <a:lstStyle/>
          <a:p>
            <a:endParaRPr lang="ru-RU" sz="8000" smtClean="0">
              <a:solidFill>
                <a:srgbClr val="000000"/>
              </a:solidFill>
              <a:cs typeface="Arial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 bwMode="auto">
          <a:xfrm flipH="1">
            <a:off x="1514430" y="3429000"/>
            <a:ext cx="299110" cy="368692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73822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2.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Размещение пакета документов на аккредитацию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124747"/>
            <a:ext cx="8707428" cy="5472607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7BE8D95-DAAA-475F-A68B-D0BE6C93D1D2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55</a:t>
            </a:fld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88066" name="Picture 2" descr="C:\Documents and Settings\absosnina\Рабочий стол\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871817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 bwMode="auto">
          <a:xfrm>
            <a:off x="2203147" y="4653136"/>
            <a:ext cx="1661723" cy="2880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718" tIns="48860" rIns="97718" bIns="48860" numCol="1" rtlCol="0" anchor="ctr" anchorCtr="0" compatLnSpc="1">
            <a:prstTxWarp prst="textNoShape">
              <a:avLst/>
            </a:prstTxWarp>
          </a:bodyPr>
          <a:lstStyle/>
          <a:p>
            <a:endParaRPr lang="ru-RU" sz="8000" smtClean="0">
              <a:solidFill>
                <a:srgbClr val="000000"/>
              </a:solidFill>
              <a:cs typeface="Arial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 bwMode="auto">
          <a:xfrm flipH="1">
            <a:off x="3973781" y="4725144"/>
            <a:ext cx="636825" cy="11233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17073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 Размещение пакета документов на аккредитацию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5052" y="1304764"/>
            <a:ext cx="8620036" cy="540063"/>
          </a:xfrm>
          <a:ln w="15875">
            <a:solidFill>
              <a:srgbClr val="FFCD2D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1400" b="1" u="sng" kern="0" spc="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Пакет документов на участие в аккредитации ОАО «НК «Роснефть» идентичен пакету документов ЗАО «Ванкорнефть». </a:t>
            </a:r>
            <a:endParaRPr lang="ru-RU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7BE8D95-DAAA-475F-A68B-D0BE6C93D1D2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56</a:t>
            </a:fld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89090" name="Picture 2" descr="C:\Documents and Settings\absosnina\Рабочий стол\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37" y="1916834"/>
            <a:ext cx="8515888" cy="380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19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76260"/>
            <a:ext cx="8640960" cy="732461"/>
          </a:xfrm>
        </p:spPr>
        <p:txBody>
          <a:bodyPr>
            <a:noAutofit/>
          </a:bodyPr>
          <a:lstStyle/>
          <a:p>
            <a:pPr algn="ctr"/>
            <a:r>
              <a:rPr lang="ru-RU" dirty="0" smtClean="0"/>
              <a:t>3. </a:t>
            </a:r>
            <a:r>
              <a:rPr lang="ru-RU" dirty="0"/>
              <a:t>Подача документов на аккредитацию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1" y="1268761"/>
            <a:ext cx="8553567" cy="4912303"/>
          </a:xfrm>
        </p:spPr>
        <p:txBody>
          <a:bodyPr>
            <a:normAutofit lnSpcReduction="10000"/>
          </a:bodyPr>
          <a:lstStyle/>
          <a:p>
            <a:pPr marL="0" lvl="0" indent="0" eaLnBrk="0" hangingPunct="0">
              <a:buNone/>
            </a:pPr>
            <a:r>
              <a:rPr lang="ru-RU" altLang="ru-RU" b="1" kern="0" spc="0" dirty="0" smtClean="0">
                <a:solidFill>
                  <a:srgbClr val="000000"/>
                </a:solidFill>
                <a:latin typeface="Arial"/>
                <a:cs typeface="+mn-cs"/>
              </a:rPr>
              <a:t>Представление </a:t>
            </a:r>
            <a:r>
              <a:rPr lang="ru-RU" altLang="ru-RU" b="1" kern="0" spc="0" dirty="0">
                <a:solidFill>
                  <a:srgbClr val="000000"/>
                </a:solidFill>
                <a:latin typeface="Arial"/>
                <a:cs typeface="+mn-cs"/>
              </a:rPr>
              <a:t>документов на прохождение аккредитации согласно Инструкции «Прохождение аккредитации лицами, претендующими на участие в закупочных процедурах ЗАО «Ванкорнефть»:</a:t>
            </a:r>
          </a:p>
          <a:p>
            <a:pPr marL="0" lvl="0" indent="0" eaLnBrk="0" hangingPunct="0">
              <a:buNone/>
            </a:pPr>
            <a:endParaRPr lang="ru-RU" altLang="ru-RU" b="1" kern="0" spc="0" dirty="0">
              <a:solidFill>
                <a:srgbClr val="000000"/>
              </a:solidFill>
              <a:latin typeface="Arial"/>
              <a:cs typeface="+mn-cs"/>
            </a:endParaRPr>
          </a:p>
          <a:p>
            <a:pPr marL="0" lvl="0" indent="0" eaLnBrk="0" hangingPunct="0">
              <a:buNone/>
            </a:pPr>
            <a:r>
              <a:rPr lang="ru-RU" altLang="ru-RU" sz="1400" b="1" kern="0" spc="0" dirty="0">
                <a:solidFill>
                  <a:srgbClr val="0000FF"/>
                </a:solidFill>
                <a:latin typeface="Arial"/>
                <a:cs typeface="+mn-cs"/>
              </a:rPr>
              <a:t>-Анкета-заявка (Приложение № 1 </a:t>
            </a:r>
            <a:r>
              <a:rPr lang="ru-RU" altLang="ru-RU" sz="1400" b="1" kern="0" spc="0" dirty="0" smtClean="0">
                <a:solidFill>
                  <a:srgbClr val="0000FF"/>
                </a:solidFill>
                <a:latin typeface="Arial"/>
                <a:cs typeface="+mn-cs"/>
              </a:rPr>
              <a:t>к Инструкции</a:t>
            </a:r>
            <a:r>
              <a:rPr lang="ru-RU" altLang="ru-RU" sz="1400" b="1" kern="0" spc="0" dirty="0">
                <a:solidFill>
                  <a:srgbClr val="0000FF"/>
                </a:solidFill>
                <a:latin typeface="Arial"/>
                <a:cs typeface="+mn-cs"/>
              </a:rPr>
              <a:t>), подписанная руководителем организации и заверенная печатью;</a:t>
            </a:r>
          </a:p>
          <a:p>
            <a:pPr marL="0" lvl="0" indent="0" eaLnBrk="0" hangingPunct="0">
              <a:buNone/>
            </a:pPr>
            <a:endParaRPr lang="ru-RU" altLang="ru-RU" sz="1400" b="1" kern="0" spc="0" dirty="0">
              <a:solidFill>
                <a:srgbClr val="0000FF"/>
              </a:solidFill>
              <a:latin typeface="Arial"/>
              <a:cs typeface="+mn-cs"/>
            </a:endParaRPr>
          </a:p>
          <a:p>
            <a:pPr marL="0" lvl="0" indent="0" eaLnBrk="0" hangingPunct="0">
              <a:buNone/>
            </a:pPr>
            <a:r>
              <a:rPr lang="ru-RU" altLang="ru-RU" sz="1400" b="1" kern="0" spc="0" dirty="0">
                <a:solidFill>
                  <a:srgbClr val="FF6600"/>
                </a:solidFill>
                <a:latin typeface="Arial"/>
                <a:cs typeface="+mn-cs"/>
              </a:rPr>
              <a:t>-Сведения о цепочке собственников, включая конечных бенефициаров по форме </a:t>
            </a:r>
            <a:r>
              <a:rPr lang="ru-RU" altLang="ru-RU" sz="1400" b="1" kern="0" spc="0" dirty="0" smtClean="0">
                <a:solidFill>
                  <a:srgbClr val="FF6600"/>
                </a:solidFill>
                <a:latin typeface="Arial"/>
                <a:cs typeface="+mn-cs"/>
              </a:rPr>
              <a:t>(Приложения </a:t>
            </a:r>
            <a:r>
              <a:rPr lang="ru-RU" altLang="ru-RU" sz="1400" b="1" kern="0" spc="0" dirty="0">
                <a:solidFill>
                  <a:srgbClr val="FF6600"/>
                </a:solidFill>
                <a:latin typeface="Arial"/>
                <a:cs typeface="+mn-cs"/>
              </a:rPr>
              <a:t>№ 2 к </a:t>
            </a:r>
            <a:r>
              <a:rPr lang="ru-RU" altLang="ru-RU" sz="1400" b="1" kern="0" spc="0" dirty="0" smtClean="0">
                <a:solidFill>
                  <a:srgbClr val="FF6600"/>
                </a:solidFill>
                <a:latin typeface="Arial"/>
                <a:cs typeface="+mn-cs"/>
              </a:rPr>
              <a:t>Инструкции), подписанные </a:t>
            </a:r>
            <a:r>
              <a:rPr lang="ru-RU" altLang="ru-RU" sz="1400" b="1" kern="0" spc="0" dirty="0">
                <a:solidFill>
                  <a:srgbClr val="FF6600"/>
                </a:solidFill>
                <a:latin typeface="Arial"/>
                <a:cs typeface="+mn-cs"/>
              </a:rPr>
              <a:t>руководителем организации и </a:t>
            </a:r>
            <a:r>
              <a:rPr lang="ru-RU" altLang="ru-RU" sz="1400" b="1" kern="0" spc="0" dirty="0" smtClean="0">
                <a:solidFill>
                  <a:srgbClr val="FF6600"/>
                </a:solidFill>
                <a:latin typeface="Arial"/>
                <a:cs typeface="+mn-cs"/>
              </a:rPr>
              <a:t>заверенные </a:t>
            </a:r>
            <a:r>
              <a:rPr lang="ru-RU" altLang="ru-RU" sz="1400" b="1" kern="0" spc="0" dirty="0">
                <a:solidFill>
                  <a:srgbClr val="FF6600"/>
                </a:solidFill>
                <a:latin typeface="Arial"/>
                <a:cs typeface="+mn-cs"/>
              </a:rPr>
              <a:t>печатью;</a:t>
            </a:r>
          </a:p>
          <a:p>
            <a:pPr marL="0" lvl="0" indent="0" eaLnBrk="0" hangingPunct="0">
              <a:buNone/>
            </a:pPr>
            <a:endParaRPr lang="ru-RU" altLang="ru-RU" sz="1400" b="1" kern="0" spc="0" dirty="0">
              <a:solidFill>
                <a:srgbClr val="FF6600"/>
              </a:solidFill>
              <a:latin typeface="Arial"/>
              <a:cs typeface="+mn-cs"/>
            </a:endParaRPr>
          </a:p>
          <a:p>
            <a:pPr marL="0" lvl="0" indent="0" eaLnBrk="0" hangingPunct="0">
              <a:buNone/>
            </a:pPr>
            <a:r>
              <a:rPr lang="ru-RU" altLang="ru-RU" sz="1400" b="1" kern="0" spc="0" dirty="0">
                <a:solidFill>
                  <a:srgbClr val="00B050"/>
                </a:solidFill>
                <a:latin typeface="Arial"/>
                <a:cs typeface="+mn-cs"/>
              </a:rPr>
              <a:t>-Формуляр для загрузки данных (Приложение № </a:t>
            </a:r>
            <a:r>
              <a:rPr lang="ru-RU" altLang="ru-RU" sz="1400" b="1" kern="0" spc="0" dirty="0" smtClean="0">
                <a:solidFill>
                  <a:srgbClr val="00B050"/>
                </a:solidFill>
                <a:latin typeface="Arial"/>
                <a:cs typeface="+mn-cs"/>
              </a:rPr>
              <a:t>3 к </a:t>
            </a:r>
            <a:r>
              <a:rPr lang="ru-RU" altLang="ru-RU" sz="1400" b="1" kern="0" spc="0" dirty="0">
                <a:solidFill>
                  <a:srgbClr val="00B050"/>
                </a:solidFill>
                <a:latin typeface="Arial"/>
                <a:cs typeface="+mn-cs"/>
              </a:rPr>
              <a:t>Инструкции) в формате </a:t>
            </a:r>
            <a:r>
              <a:rPr lang="en-US" altLang="ru-RU" sz="1400" b="1" kern="0" spc="0" dirty="0">
                <a:solidFill>
                  <a:srgbClr val="00B050"/>
                </a:solidFill>
                <a:latin typeface="Arial"/>
                <a:cs typeface="+mn-cs"/>
              </a:rPr>
              <a:t>Excel</a:t>
            </a:r>
            <a:r>
              <a:rPr lang="ru-RU" altLang="ru-RU" sz="1400" b="1" kern="0" spc="0" dirty="0" smtClean="0">
                <a:solidFill>
                  <a:srgbClr val="00B050"/>
                </a:solidFill>
                <a:latin typeface="Arial"/>
                <a:cs typeface="+mn-cs"/>
              </a:rPr>
              <a:t>;</a:t>
            </a:r>
          </a:p>
          <a:p>
            <a:pPr marL="0" indent="0" eaLnBrk="0" hangingPunct="0">
              <a:buNone/>
            </a:pPr>
            <a:endParaRPr lang="ru-RU" altLang="ru-RU" sz="1400" b="1" kern="0" spc="0" dirty="0" smtClean="0">
              <a:solidFill>
                <a:srgbClr val="00B050"/>
              </a:solidFill>
              <a:latin typeface="Arial"/>
              <a:cs typeface="+mn-cs"/>
            </a:endParaRPr>
          </a:p>
          <a:p>
            <a:pPr marL="0" lvl="0" indent="0" eaLnBrk="0" hangingPunct="0">
              <a:buNone/>
            </a:pPr>
            <a:r>
              <a:rPr lang="ru-RU" altLang="ru-RU" sz="1400" b="1" kern="0" spc="0" dirty="0" smtClean="0">
                <a:solidFill>
                  <a:srgbClr val="0099FF"/>
                </a:solidFill>
                <a:latin typeface="Arial"/>
                <a:cs typeface="+mn-cs"/>
              </a:rPr>
              <a:t>-</a:t>
            </a:r>
            <a:r>
              <a:rPr lang="ru-RU" altLang="ru-RU" sz="1400" b="1" kern="0" spc="0" dirty="0">
                <a:solidFill>
                  <a:srgbClr val="0099FF"/>
                </a:solidFill>
                <a:latin typeface="Arial"/>
                <a:cs typeface="+mn-cs"/>
              </a:rPr>
              <a:t>Справка ФНС «Сведения о среднесписочной численности работников за предшествующий календарный год» (Код по КНД 1110018);</a:t>
            </a:r>
          </a:p>
          <a:p>
            <a:pPr marL="0" lvl="0" indent="0" eaLnBrk="0" hangingPunct="0">
              <a:buNone/>
            </a:pPr>
            <a:endParaRPr lang="ru-RU" altLang="ru-RU" sz="1400" b="1" kern="0" spc="0" dirty="0">
              <a:solidFill>
                <a:srgbClr val="000000"/>
              </a:solidFill>
              <a:latin typeface="Arial"/>
              <a:cs typeface="+mn-cs"/>
            </a:endParaRPr>
          </a:p>
          <a:p>
            <a:pPr marL="0" lvl="0" indent="0" eaLnBrk="0" hangingPunct="0">
              <a:buNone/>
            </a:pPr>
            <a:r>
              <a:rPr lang="ru-RU" altLang="ru-RU" sz="1400" b="1" kern="0" spc="0" dirty="0" smtClean="0">
                <a:solidFill>
                  <a:srgbClr val="008000"/>
                </a:solidFill>
                <a:latin typeface="Arial"/>
                <a:cs typeface="+mn-cs"/>
              </a:rPr>
              <a:t>-</a:t>
            </a:r>
            <a:r>
              <a:rPr lang="ru-RU" altLang="ru-RU" sz="1400" b="1" kern="0" spc="0" dirty="0">
                <a:solidFill>
                  <a:srgbClr val="008000"/>
                </a:solidFill>
                <a:latin typeface="Arial"/>
                <a:cs typeface="+mn-cs"/>
              </a:rPr>
              <a:t>электронный носитель информации </a:t>
            </a:r>
            <a:r>
              <a:rPr lang="ru-RU" altLang="ru-RU" sz="1400" b="1" u="sng" kern="0" spc="0" dirty="0">
                <a:solidFill>
                  <a:srgbClr val="008000"/>
                </a:solidFill>
                <a:latin typeface="Arial"/>
                <a:cs typeface="+mn-cs"/>
              </a:rPr>
              <a:t>(</a:t>
            </a:r>
            <a:r>
              <a:rPr lang="en-US" altLang="ru-RU" sz="1400" b="1" u="sng" kern="0" spc="0" dirty="0">
                <a:solidFill>
                  <a:srgbClr val="008000"/>
                </a:solidFill>
                <a:latin typeface="Arial"/>
                <a:cs typeface="+mn-cs"/>
              </a:rPr>
              <a:t>CD</a:t>
            </a:r>
            <a:r>
              <a:rPr lang="ru-RU" altLang="ru-RU" sz="1400" b="1" u="sng" kern="0" spc="0" dirty="0">
                <a:solidFill>
                  <a:srgbClr val="008000"/>
                </a:solidFill>
                <a:latin typeface="Arial"/>
                <a:cs typeface="+mn-cs"/>
              </a:rPr>
              <a:t>-диск или </a:t>
            </a:r>
            <a:r>
              <a:rPr lang="en-US" altLang="ru-RU" sz="1400" b="1" u="sng" kern="0" spc="0" dirty="0">
                <a:solidFill>
                  <a:srgbClr val="008000"/>
                </a:solidFill>
                <a:latin typeface="Arial"/>
                <a:cs typeface="+mn-cs"/>
              </a:rPr>
              <a:t>Flash</a:t>
            </a:r>
            <a:r>
              <a:rPr lang="ru-RU" altLang="ru-RU" sz="1400" b="1" u="sng" kern="0" spc="0" dirty="0">
                <a:solidFill>
                  <a:srgbClr val="008000"/>
                </a:solidFill>
                <a:latin typeface="Arial"/>
                <a:cs typeface="+mn-cs"/>
              </a:rPr>
              <a:t>-накопитель), </a:t>
            </a:r>
            <a:r>
              <a:rPr lang="ru-RU" altLang="ru-RU" sz="1400" b="1" kern="0" spc="0" dirty="0">
                <a:solidFill>
                  <a:srgbClr val="008000"/>
                </a:solidFill>
                <a:latin typeface="Arial"/>
                <a:cs typeface="+mn-cs"/>
              </a:rPr>
              <a:t>содержащий полную электронную версию всей представленной документации в формате *.</a:t>
            </a:r>
            <a:r>
              <a:rPr lang="en-US" altLang="ru-RU" sz="1400" b="1" kern="0" spc="0" dirty="0">
                <a:solidFill>
                  <a:srgbClr val="008000"/>
                </a:solidFill>
                <a:latin typeface="Arial"/>
                <a:cs typeface="+mn-cs"/>
              </a:rPr>
              <a:t>doc</a:t>
            </a:r>
            <a:r>
              <a:rPr lang="ru-RU" altLang="ru-RU" sz="1400" b="1" kern="0" spc="0" dirty="0">
                <a:solidFill>
                  <a:srgbClr val="008000"/>
                </a:solidFill>
                <a:latin typeface="Arial"/>
                <a:cs typeface="+mn-cs"/>
              </a:rPr>
              <a:t>, *.</a:t>
            </a:r>
            <a:r>
              <a:rPr lang="en-US" altLang="ru-RU" sz="1400" b="1" kern="0" spc="0" dirty="0">
                <a:solidFill>
                  <a:srgbClr val="008000"/>
                </a:solidFill>
                <a:latin typeface="Arial"/>
                <a:cs typeface="+mn-cs"/>
              </a:rPr>
              <a:t>pdf</a:t>
            </a:r>
            <a:r>
              <a:rPr lang="ru-RU" altLang="ru-RU" sz="1400" b="1" kern="0" spc="0" dirty="0">
                <a:solidFill>
                  <a:srgbClr val="008000"/>
                </a:solidFill>
                <a:latin typeface="Arial"/>
                <a:cs typeface="+mn-cs"/>
              </a:rPr>
              <a:t>  или в графическом формате *.</a:t>
            </a:r>
            <a:r>
              <a:rPr lang="en-US" altLang="ru-RU" sz="1400" b="1" kern="0" spc="0" dirty="0" err="1">
                <a:solidFill>
                  <a:srgbClr val="008000"/>
                </a:solidFill>
                <a:latin typeface="Arial"/>
                <a:cs typeface="+mn-cs"/>
              </a:rPr>
              <a:t>tif</a:t>
            </a:r>
            <a:r>
              <a:rPr lang="ru-RU" altLang="ru-RU" sz="1400" b="1" kern="0" spc="0" dirty="0">
                <a:solidFill>
                  <a:srgbClr val="008000"/>
                </a:solidFill>
                <a:latin typeface="Arial"/>
                <a:cs typeface="+mn-cs"/>
              </a:rPr>
              <a:t> или *.</a:t>
            </a:r>
            <a:r>
              <a:rPr lang="en-US" altLang="ru-RU" sz="1400" b="1" kern="0" spc="0" dirty="0">
                <a:solidFill>
                  <a:srgbClr val="008000"/>
                </a:solidFill>
                <a:latin typeface="Arial"/>
                <a:cs typeface="+mn-cs"/>
              </a:rPr>
              <a:t>jpg</a:t>
            </a:r>
            <a:r>
              <a:rPr lang="ru-RU" altLang="ru-RU" sz="1400" b="1" kern="0" spc="0" dirty="0">
                <a:solidFill>
                  <a:srgbClr val="008000"/>
                </a:solidFill>
                <a:latin typeface="Arial"/>
                <a:cs typeface="+mn-cs"/>
              </a:rPr>
              <a:t> в качестве, пригодном для чтения.</a:t>
            </a:r>
          </a:p>
          <a:p>
            <a:pPr marL="0" lvl="0" indent="0" eaLnBrk="0" hangingPunct="0">
              <a:buNone/>
            </a:pPr>
            <a:r>
              <a:rPr lang="ru-RU" altLang="ru-RU" sz="1400" b="1" kern="0" spc="0" dirty="0">
                <a:solidFill>
                  <a:srgbClr val="008000"/>
                </a:solidFill>
                <a:latin typeface="Arial"/>
                <a:cs typeface="+mn-cs"/>
              </a:rPr>
              <a:t>Размер электронной версии документов не должен превышать 30 Мбайт; </a:t>
            </a:r>
            <a:endParaRPr lang="ru-RU" altLang="ru-RU" sz="1400" b="1" kern="0" spc="0" dirty="0" smtClean="0">
              <a:solidFill>
                <a:srgbClr val="008000"/>
              </a:solidFill>
              <a:latin typeface="Arial"/>
              <a:cs typeface="+mn-cs"/>
            </a:endParaRPr>
          </a:p>
          <a:p>
            <a:pPr marL="0" lvl="0" indent="0" eaLnBrk="0" hangingPunct="0">
              <a:buNone/>
            </a:pPr>
            <a:endParaRPr lang="ru-RU" altLang="ru-RU" sz="1400" b="1" kern="0" spc="0" dirty="0">
              <a:solidFill>
                <a:srgbClr val="008000"/>
              </a:solidFill>
              <a:latin typeface="Arial"/>
              <a:cs typeface="+mn-cs"/>
            </a:endParaRPr>
          </a:p>
          <a:p>
            <a:pPr marL="0" lvl="0" indent="0">
              <a:buNone/>
            </a:pPr>
            <a:r>
              <a:rPr lang="ru-RU" altLang="ru-RU" sz="1400" b="1" kern="0" spc="0" dirty="0">
                <a:solidFill>
                  <a:srgbClr val="3366FF"/>
                </a:solidFill>
                <a:latin typeface="Arial"/>
                <a:cs typeface="+mn-cs"/>
              </a:rPr>
              <a:t>-Прочие документы поставщика, характеризующие его  деятельность (свидетельства, отзывы, рекомендации и т.д.);</a:t>
            </a:r>
          </a:p>
          <a:p>
            <a:pPr marL="0" indent="0">
              <a:buNone/>
            </a:pPr>
            <a:endParaRPr lang="ru-RU" sz="10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/>
            </a:pPr>
            <a:fld id="{E7BE8D95-DAAA-475F-A68B-D0BE6C93D1D2}" type="slidenum">
              <a:rPr lang="ru-RU" smtClean="0">
                <a:solidFill>
                  <a:srgbClr val="000000"/>
                </a:solidFill>
              </a:rPr>
              <a:pPr algn="r">
                <a:defRPr/>
              </a:pPr>
              <a:t>57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8" name="Содержимое 4"/>
          <p:cNvSpPr txBox="1">
            <a:spLocks/>
          </p:cNvSpPr>
          <p:nvPr/>
        </p:nvSpPr>
        <p:spPr>
          <a:xfrm>
            <a:off x="916209" y="2420888"/>
            <a:ext cx="4121073" cy="4104456"/>
          </a:xfrm>
          <a:prstGeom prst="rect">
            <a:avLst/>
          </a:prstGeom>
        </p:spPr>
        <p:txBody>
          <a:bodyPr lIns="0" tIns="0" rIns="0" bIns="0" rtlCol="0">
            <a:noAutofit/>
          </a:bodyPr>
          <a:lstStyle/>
          <a:p>
            <a:pPr marL="180975" indent="-180975">
              <a:spcBef>
                <a:spcPts val="1800"/>
              </a:spcBef>
            </a:pPr>
            <a:endParaRPr lang="ru-RU" sz="1600" dirty="0" smtClean="0">
              <a:solidFill>
                <a:srgbClr val="000000"/>
              </a:solidFill>
              <a:latin typeface="Arial Narrow" panose="020B0606020202030204" pitchFamily="34" charset="0"/>
              <a:cs typeface="EuropeCondensedC"/>
            </a:endParaRPr>
          </a:p>
        </p:txBody>
      </p:sp>
    </p:spTree>
    <p:extLst>
      <p:ext uri="{BB962C8B-B14F-4D97-AF65-F5344CB8AC3E}">
        <p14:creationId xmlns:p14="http://schemas.microsoft.com/office/powerpoint/2010/main" val="313341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dirty="0" smtClean="0"/>
              <a:t>3.1. </a:t>
            </a:r>
            <a:r>
              <a:rPr lang="ru-RU" dirty="0"/>
              <a:t>Подача документов на </a:t>
            </a:r>
            <a:r>
              <a:rPr lang="ru-RU" dirty="0" smtClean="0"/>
              <a:t>аккредитацию- </a:t>
            </a:r>
            <a:br>
              <a:rPr lang="ru-RU" dirty="0" smtClean="0"/>
            </a:br>
            <a:r>
              <a:rPr lang="ru-RU" dirty="0" smtClean="0"/>
              <a:t>копии документов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0179" y="1052736"/>
            <a:ext cx="8594910" cy="5328592"/>
          </a:xfrm>
        </p:spPr>
        <p:txBody>
          <a:bodyPr/>
          <a:lstStyle/>
          <a:p>
            <a:pPr marL="0" indent="0">
              <a:buNone/>
            </a:pPr>
            <a:r>
              <a:rPr lang="ru-RU" spc="0" dirty="0" smtClean="0"/>
              <a:t> </a:t>
            </a:r>
            <a:endParaRPr lang="ru-RU" spc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6699006" y="6376246"/>
            <a:ext cx="2133600" cy="365125"/>
          </a:xfrm>
        </p:spPr>
        <p:txBody>
          <a:bodyPr/>
          <a:lstStyle/>
          <a:p>
            <a:pPr algn="r">
              <a:defRPr/>
            </a:pPr>
            <a:fld id="{E7BE8D95-DAAA-475F-A68B-D0BE6C93D1D2}" type="slidenum">
              <a:rPr lang="ru-RU" smtClean="0">
                <a:solidFill>
                  <a:srgbClr val="000000"/>
                </a:solidFill>
              </a:rPr>
              <a:pPr algn="r">
                <a:defRPr/>
              </a:pPr>
              <a:t>58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Объект 6"/>
          <p:cNvSpPr txBox="1">
            <a:spLocks/>
          </p:cNvSpPr>
          <p:nvPr/>
        </p:nvSpPr>
        <p:spPr bwMode="auto">
          <a:xfrm>
            <a:off x="210179" y="2168832"/>
            <a:ext cx="3614030" cy="4212496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6713" indent="-366713" algn="l" defTabSz="97790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3750" indent="-304800" algn="l" defTabSz="97790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000">
                <a:solidFill>
                  <a:schemeClr val="tx1"/>
                </a:solidFill>
                <a:latin typeface="+mn-lt"/>
              </a:defRPr>
            </a:lvl2pPr>
            <a:lvl3pPr marL="1220788" indent="-242888" algn="l" defTabSz="97790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</a:defRPr>
            </a:lvl3pPr>
            <a:lvl4pPr marL="1709738" indent="-244475" algn="l" defTabSz="97790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98688" indent="-244475" algn="l" defTabSz="97790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655888" indent="-244475" algn="l" defTabSz="9779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113088" indent="-244475" algn="l" defTabSz="9779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570288" indent="-244475" algn="l" defTabSz="9779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4027488" indent="-244475" algn="l" defTabSz="9779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endParaRPr lang="ru-RU" altLang="ru-RU" sz="1200" b="1" i="1" u="sng" kern="0" smtClean="0">
              <a:solidFill>
                <a:srgbClr val="000000"/>
              </a:solidFill>
            </a:endParaRPr>
          </a:p>
          <a:p>
            <a:pPr marL="0" indent="0" algn="ctr">
              <a:buFontTx/>
              <a:buNone/>
            </a:pPr>
            <a:endParaRPr lang="ru-RU" altLang="ru-RU" sz="1200" b="1" kern="0" smtClean="0">
              <a:solidFill>
                <a:srgbClr val="000000"/>
              </a:solidFill>
            </a:endParaRPr>
          </a:p>
          <a:p>
            <a:pPr marL="0" indent="0" algn="ctr">
              <a:buFontTx/>
              <a:buNone/>
            </a:pPr>
            <a:endParaRPr lang="ru-RU" altLang="ru-RU" sz="1200" b="1" kern="0" smtClean="0">
              <a:solidFill>
                <a:srgbClr val="000000"/>
              </a:solidFill>
            </a:endParaRPr>
          </a:p>
          <a:p>
            <a:pPr marL="0" indent="0" algn="ctr">
              <a:buFontTx/>
              <a:buNone/>
            </a:pPr>
            <a:endParaRPr lang="ru-RU" altLang="ru-RU" sz="1200" kern="0" smtClean="0">
              <a:solidFill>
                <a:srgbClr val="000000"/>
              </a:solidFill>
            </a:endParaRPr>
          </a:p>
          <a:p>
            <a:pPr marL="0" indent="0" algn="ctr">
              <a:buFontTx/>
              <a:buNone/>
            </a:pPr>
            <a:endParaRPr lang="ru-RU" altLang="ru-RU" sz="1200" kern="0" smtClean="0">
              <a:solidFill>
                <a:srgbClr val="000000"/>
              </a:solidFill>
            </a:endParaRPr>
          </a:p>
          <a:p>
            <a:pPr marL="0" indent="0" algn="ctr">
              <a:buFontTx/>
              <a:buNone/>
            </a:pPr>
            <a:endParaRPr lang="ru-RU" altLang="ru-RU" sz="1200" kern="0" dirty="0" smtClean="0">
              <a:solidFill>
                <a:srgbClr val="000000"/>
              </a:solidFill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210178" y="2174875"/>
            <a:ext cx="1661760" cy="4206453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ru-RU" sz="1100" b="1" u="sng" kern="0" dirty="0" smtClean="0">
                <a:solidFill>
                  <a:srgbClr val="CC00FF"/>
                </a:solidFill>
              </a:rPr>
              <a:t>Нотариально-заверенные:</a:t>
            </a:r>
          </a:p>
          <a:p>
            <a:pPr marL="0" indent="0">
              <a:buFontTx/>
              <a:buNone/>
              <a:defRPr/>
            </a:pPr>
            <a:r>
              <a:rPr lang="ru-RU" sz="1000" b="1" dirty="0" smtClean="0">
                <a:solidFill>
                  <a:srgbClr val="000000"/>
                </a:solidFill>
              </a:rPr>
              <a:t>-Действующая  редакция Устава</a:t>
            </a:r>
            <a:r>
              <a:rPr lang="ru-RU" sz="1000" b="1" dirty="0">
                <a:solidFill>
                  <a:srgbClr val="000000"/>
                </a:solidFill>
              </a:rPr>
              <a:t>; </a:t>
            </a:r>
            <a:endParaRPr lang="ru-RU" sz="1000" b="1" dirty="0" smtClean="0">
              <a:solidFill>
                <a:srgbClr val="000000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ru-RU" sz="1000" b="1" dirty="0" smtClean="0">
                <a:solidFill>
                  <a:srgbClr val="000000"/>
                </a:solidFill>
              </a:rPr>
              <a:t>-Свидетельство </a:t>
            </a:r>
            <a:r>
              <a:rPr lang="ru-RU" sz="1000" b="1" dirty="0">
                <a:solidFill>
                  <a:srgbClr val="000000"/>
                </a:solidFill>
              </a:rPr>
              <a:t>о государственной регистрации юридического лица; </a:t>
            </a:r>
            <a:endParaRPr lang="ru-RU" sz="1000" b="1" dirty="0" smtClean="0">
              <a:solidFill>
                <a:srgbClr val="000000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ru-RU" sz="1000" b="1" dirty="0" smtClean="0">
                <a:solidFill>
                  <a:srgbClr val="000000"/>
                </a:solidFill>
              </a:rPr>
              <a:t>-Свидетельство </a:t>
            </a:r>
            <a:r>
              <a:rPr lang="ru-RU" sz="1000" b="1" dirty="0">
                <a:solidFill>
                  <a:srgbClr val="000000"/>
                </a:solidFill>
              </a:rPr>
              <a:t>о постановке на учет в налоговом органе (присвоение ОГРН</a:t>
            </a:r>
            <a:r>
              <a:rPr lang="ru-RU" sz="1000" b="1" dirty="0" smtClean="0">
                <a:solidFill>
                  <a:srgbClr val="000000"/>
                </a:solidFill>
              </a:rPr>
              <a:t>),</a:t>
            </a:r>
          </a:p>
          <a:p>
            <a:pPr marL="0" indent="0">
              <a:buFontTx/>
              <a:buNone/>
              <a:defRPr/>
            </a:pPr>
            <a:r>
              <a:rPr lang="ru-RU" sz="1000" b="1" dirty="0" smtClean="0">
                <a:solidFill>
                  <a:srgbClr val="000000"/>
                </a:solidFill>
              </a:rPr>
              <a:t>-Свидетельство </a:t>
            </a:r>
            <a:r>
              <a:rPr lang="ru-RU" sz="1000" b="1" dirty="0">
                <a:solidFill>
                  <a:srgbClr val="000000"/>
                </a:solidFill>
              </a:rPr>
              <a:t>о внесении записи  в единый </a:t>
            </a:r>
            <a:r>
              <a:rPr lang="ru-RU" sz="1000" b="1" dirty="0" smtClean="0">
                <a:solidFill>
                  <a:srgbClr val="000000"/>
                </a:solidFill>
              </a:rPr>
              <a:t>-Государственный </a:t>
            </a:r>
            <a:r>
              <a:rPr lang="ru-RU" sz="1000" b="1" dirty="0">
                <a:solidFill>
                  <a:srgbClr val="000000"/>
                </a:solidFill>
              </a:rPr>
              <a:t>реестр юридических </a:t>
            </a:r>
            <a:r>
              <a:rPr lang="ru-RU" sz="1000" b="1" dirty="0" smtClean="0">
                <a:solidFill>
                  <a:srgbClr val="000000"/>
                </a:solidFill>
              </a:rPr>
              <a:t>лиц;</a:t>
            </a:r>
          </a:p>
          <a:p>
            <a:pPr marL="0" indent="0">
              <a:buFontTx/>
              <a:buNone/>
              <a:defRPr/>
            </a:pPr>
            <a:r>
              <a:rPr lang="ru-RU" sz="1000" b="1" dirty="0" smtClean="0">
                <a:solidFill>
                  <a:srgbClr val="000000"/>
                </a:solidFill>
              </a:rPr>
              <a:t>-Информационное </a:t>
            </a:r>
            <a:r>
              <a:rPr lang="ru-RU" sz="1000" b="1" dirty="0">
                <a:solidFill>
                  <a:srgbClr val="000000"/>
                </a:solidFill>
              </a:rPr>
              <a:t>письмо </a:t>
            </a:r>
            <a:r>
              <a:rPr lang="ru-RU" sz="1000" b="1" dirty="0" smtClean="0">
                <a:solidFill>
                  <a:srgbClr val="000000"/>
                </a:solidFill>
              </a:rPr>
              <a:t>об учете в </a:t>
            </a:r>
            <a:r>
              <a:rPr lang="ru-RU" sz="1000" b="1" dirty="0" err="1" smtClean="0">
                <a:solidFill>
                  <a:srgbClr val="000000"/>
                </a:solidFill>
              </a:rPr>
              <a:t>Статрегистре</a:t>
            </a:r>
            <a:r>
              <a:rPr lang="ru-RU" sz="1000" b="1" dirty="0" smtClean="0">
                <a:solidFill>
                  <a:srgbClr val="000000"/>
                </a:solidFill>
              </a:rPr>
              <a:t> Росстата. </a:t>
            </a:r>
            <a:endParaRPr lang="ru-RU" sz="1000" b="1" dirty="0">
              <a:solidFill>
                <a:srgbClr val="000000"/>
              </a:solidFill>
            </a:endParaRPr>
          </a:p>
          <a:p>
            <a:pPr marL="0" indent="0">
              <a:buFontTx/>
              <a:buNone/>
              <a:defRPr/>
            </a:pPr>
            <a:endParaRPr lang="ru-RU" sz="1000" dirty="0" smtClean="0">
              <a:solidFill>
                <a:srgbClr val="000000"/>
              </a:solidFill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 bwMode="auto">
          <a:xfrm>
            <a:off x="3798084" y="998678"/>
            <a:ext cx="1827335" cy="3603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ru-RU" altLang="ru-RU" sz="1400" b="1" dirty="0" smtClean="0">
                <a:solidFill>
                  <a:srgbClr val="CC00FF"/>
                </a:solidFill>
                <a:cs typeface="Times New Roman" panose="02020603050405020304" pitchFamily="18" charset="0"/>
              </a:rPr>
              <a:t>Копии документов:</a:t>
            </a:r>
            <a:endParaRPr lang="ru-RU" altLang="ru-RU" sz="1400" b="1" dirty="0">
              <a:solidFill>
                <a:srgbClr val="CC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Текст 5"/>
          <p:cNvSpPr txBox="1">
            <a:spLocks/>
          </p:cNvSpPr>
          <p:nvPr/>
        </p:nvSpPr>
        <p:spPr>
          <a:xfrm>
            <a:off x="210179" y="1535113"/>
            <a:ext cx="3614030" cy="639762"/>
          </a:xfrm>
          <a:prstGeom prst="rect">
            <a:avLst/>
          </a:prstGeom>
          <a:solidFill>
            <a:srgbClr val="E1C44B"/>
          </a:solidFill>
          <a:ln w="12700">
            <a:solidFill>
              <a:schemeClr val="tx1"/>
            </a:solidFill>
          </a:ln>
        </p:spPr>
        <p:txBody>
          <a:bodyPr rtlCol="0">
            <a:normAutofit/>
          </a:bodyPr>
          <a:lstStyle>
            <a:lvl1pPr marL="342900" indent="-3429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lang="ru-RU" sz="3200" b="0" kern="1200" spc="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7790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defTabSz="97790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97790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defTabSz="97790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defTabSz="9779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defTabSz="9779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defTabSz="9779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defTabSz="9779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  <a:defRPr/>
            </a:pPr>
            <a:endParaRPr sz="1200" b="1" i="1" u="sng" kern="0" dirty="0" smtClean="0">
              <a:solidFill>
                <a:srgbClr val="000000"/>
              </a:solidFill>
            </a:endParaRPr>
          </a:p>
          <a:p>
            <a:pPr marL="0" indent="0" algn="ctr">
              <a:buFontTx/>
              <a:buNone/>
              <a:defRPr/>
            </a:pPr>
            <a:r>
              <a:rPr sz="1200" b="1" i="1" u="sng" kern="0" dirty="0" smtClean="0">
                <a:solidFill>
                  <a:srgbClr val="000000"/>
                </a:solidFill>
              </a:rPr>
              <a:t>Резиденты РФ</a:t>
            </a:r>
            <a:endParaRPr sz="1200" b="1" i="1" u="sng" kern="0" dirty="0">
              <a:solidFill>
                <a:srgbClr val="000000"/>
              </a:solidFill>
            </a:endParaRPr>
          </a:p>
        </p:txBody>
      </p:sp>
      <p:sp>
        <p:nvSpPr>
          <p:cNvPr id="11" name="Текст 6"/>
          <p:cNvSpPr txBox="1">
            <a:spLocks/>
          </p:cNvSpPr>
          <p:nvPr/>
        </p:nvSpPr>
        <p:spPr bwMode="auto">
          <a:xfrm>
            <a:off x="3824654" y="1535113"/>
            <a:ext cx="2076450" cy="639762"/>
          </a:xfrm>
          <a:prstGeom prst="rect">
            <a:avLst/>
          </a:prstGeom>
          <a:solidFill>
            <a:srgbClr val="E1C44B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marL="366713" indent="-366713" algn="l" defTabSz="97790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3750" indent="-304800" algn="l" defTabSz="97790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000">
                <a:solidFill>
                  <a:schemeClr val="tx1"/>
                </a:solidFill>
                <a:latin typeface="+mn-lt"/>
              </a:defRPr>
            </a:lvl2pPr>
            <a:lvl3pPr marL="1220788" indent="-242888" algn="l" defTabSz="97790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</a:defRPr>
            </a:lvl3pPr>
            <a:lvl4pPr marL="1709738" indent="-244475" algn="l" defTabSz="97790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98688" indent="-244475" algn="l" defTabSz="97790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655888" indent="-244475" algn="l" defTabSz="9779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113088" indent="-244475" algn="l" defTabSz="9779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570288" indent="-244475" algn="l" defTabSz="9779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4027488" indent="-244475" algn="l" defTabSz="9779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ru-RU" altLang="ru-RU" sz="1200" b="1" i="1" u="sng" kern="0" dirty="0" smtClean="0">
                <a:solidFill>
                  <a:srgbClr val="000000"/>
                </a:solidFill>
              </a:rPr>
              <a:t>Индивидуальные предприниматели</a:t>
            </a:r>
          </a:p>
        </p:txBody>
      </p:sp>
      <p:sp>
        <p:nvSpPr>
          <p:cNvPr id="12" name="Текст 8"/>
          <p:cNvSpPr txBox="1">
            <a:spLocks/>
          </p:cNvSpPr>
          <p:nvPr/>
        </p:nvSpPr>
        <p:spPr bwMode="auto">
          <a:xfrm>
            <a:off x="5901408" y="1538748"/>
            <a:ext cx="2991168" cy="630084"/>
          </a:xfrm>
          <a:prstGeom prst="rect">
            <a:avLst/>
          </a:prstGeom>
          <a:solidFill>
            <a:srgbClr val="E1C44B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ru-RU" altLang="ru-RU" sz="1200" i="1" u="sng" kern="0" dirty="0" smtClean="0">
                <a:solidFill>
                  <a:srgbClr val="000000"/>
                </a:solidFill>
              </a:rPr>
              <a:t>Нерезиденты РФ</a:t>
            </a:r>
          </a:p>
        </p:txBody>
      </p:sp>
      <p:sp>
        <p:nvSpPr>
          <p:cNvPr id="13" name="Объект 9"/>
          <p:cNvSpPr txBox="1">
            <a:spLocks/>
          </p:cNvSpPr>
          <p:nvPr/>
        </p:nvSpPr>
        <p:spPr>
          <a:xfrm>
            <a:off x="5901408" y="2168832"/>
            <a:ext cx="2991168" cy="4212496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/>
          <a:lstStyle>
            <a:lvl1pPr marL="366713" indent="-366713" algn="l" defTabSz="97790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3750" indent="-304800" algn="l" defTabSz="97790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000">
                <a:solidFill>
                  <a:schemeClr val="tx1"/>
                </a:solidFill>
                <a:latin typeface="+mn-lt"/>
              </a:defRPr>
            </a:lvl2pPr>
            <a:lvl3pPr marL="1220788" indent="-242888" algn="l" defTabSz="97790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</a:defRPr>
            </a:lvl3pPr>
            <a:lvl4pPr marL="1709738" indent="-244475" algn="l" defTabSz="97790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98688" indent="-244475" algn="l" defTabSz="97790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655888" indent="-244475" algn="l" defTabSz="9779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113088" indent="-244475" algn="l" defTabSz="9779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570288" indent="-244475" algn="l" defTabSz="9779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4027488" indent="-244475" algn="l" defTabSz="9779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ru-RU" sz="1100" b="1" kern="0" dirty="0" smtClean="0">
                <a:solidFill>
                  <a:srgbClr val="CC00FF"/>
                </a:solidFill>
              </a:rPr>
              <a:t>Копии документов:</a:t>
            </a:r>
          </a:p>
          <a:p>
            <a:pPr marL="0" indent="0">
              <a:buFontTx/>
              <a:buNone/>
              <a:defRPr/>
            </a:pPr>
            <a:endParaRPr lang="ru-RU" sz="900" b="1" kern="0" dirty="0" smtClean="0">
              <a:solidFill>
                <a:srgbClr val="000000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ru-RU" sz="900" b="1" kern="0" dirty="0" smtClean="0">
                <a:solidFill>
                  <a:srgbClr val="000000"/>
                </a:solidFill>
              </a:rPr>
              <a:t>-Информацию о регистрации поставщика, а также данные об учредителях и акционерах потенциального поставщика в виде выписки из торгового реестра, с приложением </a:t>
            </a:r>
            <a:r>
              <a:rPr lang="ru-RU" sz="900" b="1" kern="0" dirty="0" err="1" smtClean="0">
                <a:solidFill>
                  <a:srgbClr val="000000"/>
                </a:solidFill>
              </a:rPr>
              <a:t>апостилированного</a:t>
            </a:r>
            <a:r>
              <a:rPr lang="ru-RU" sz="900" b="1" kern="0" dirty="0" smtClean="0">
                <a:solidFill>
                  <a:srgbClr val="000000"/>
                </a:solidFill>
              </a:rPr>
              <a:t> перевода на русский язык;</a:t>
            </a:r>
          </a:p>
          <a:p>
            <a:pPr marL="0" indent="0">
              <a:buFontTx/>
              <a:buNone/>
              <a:defRPr/>
            </a:pPr>
            <a:r>
              <a:rPr lang="ru-RU" sz="900" b="1" kern="0" dirty="0" smtClean="0">
                <a:solidFill>
                  <a:srgbClr val="000000"/>
                </a:solidFill>
              </a:rPr>
              <a:t>-Справку из обслуживающего банка с переводом на русский язык, подтверждающую платежеспособность потенциального поставщика; </a:t>
            </a:r>
          </a:p>
          <a:p>
            <a:pPr marL="0" indent="0">
              <a:buFontTx/>
              <a:buNone/>
              <a:defRPr/>
            </a:pPr>
            <a:r>
              <a:rPr lang="ru-RU" sz="900" b="1" kern="0" dirty="0" smtClean="0">
                <a:solidFill>
                  <a:srgbClr val="000000"/>
                </a:solidFill>
              </a:rPr>
              <a:t>-В случае если документы на аккредитацию подписываются по доверенности, представляется также копия доверенности на лицо, подписывающее такие документы, с приложением </a:t>
            </a:r>
            <a:r>
              <a:rPr lang="ru-RU" sz="900" b="1" kern="0" dirty="0" err="1" smtClean="0">
                <a:solidFill>
                  <a:srgbClr val="000000"/>
                </a:solidFill>
              </a:rPr>
              <a:t>апостилированного</a:t>
            </a:r>
            <a:r>
              <a:rPr lang="ru-RU" sz="900" b="1" kern="0" dirty="0" smtClean="0">
                <a:solidFill>
                  <a:srgbClr val="000000"/>
                </a:solidFill>
              </a:rPr>
              <a:t> перевода на русский язык;</a:t>
            </a:r>
          </a:p>
          <a:p>
            <a:pPr marL="0" indent="0">
              <a:buFontTx/>
              <a:buNone/>
              <a:defRPr/>
            </a:pPr>
            <a:r>
              <a:rPr lang="ru-RU" sz="900" b="1" kern="0" dirty="0" smtClean="0">
                <a:solidFill>
                  <a:srgbClr val="000000"/>
                </a:solidFill>
              </a:rPr>
              <a:t>-В случае, если в соответствии с законодательством страны потенциального поставщика представление тех или иных документов невозможно – поставщик обязан представить справку с объяснением таких причин, а также (насколько это возможно) аналогичный документ, близкий по содержанию к запрашиваемому;</a:t>
            </a:r>
          </a:p>
          <a:p>
            <a:pPr marL="0" indent="0">
              <a:buFontTx/>
              <a:buNone/>
              <a:defRPr/>
            </a:pPr>
            <a:r>
              <a:rPr lang="ru-RU" sz="900" b="1" kern="0" dirty="0" smtClean="0">
                <a:solidFill>
                  <a:srgbClr val="000000"/>
                </a:solidFill>
              </a:rPr>
              <a:t>-Сведения о цепочке собственников, включая конечных бенефициаров по форме Приложения № 2 к Инструкции.</a:t>
            </a:r>
          </a:p>
          <a:p>
            <a:pPr>
              <a:defRPr/>
            </a:pPr>
            <a:endParaRPr lang="ru-RU" sz="900" kern="0" dirty="0">
              <a:solidFill>
                <a:srgbClr val="000000"/>
              </a:solidFill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1871938" y="2174875"/>
            <a:ext cx="1952270" cy="4206453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ru-RU" sz="1100" b="1" u="sng" kern="0" dirty="0" smtClean="0">
                <a:solidFill>
                  <a:srgbClr val="CC00FF"/>
                </a:solidFill>
              </a:rPr>
              <a:t>Заверенные печатью и подписью Руководителя организации:</a:t>
            </a:r>
          </a:p>
          <a:p>
            <a:pPr marL="0" indent="0" algn="ctr">
              <a:buFontTx/>
              <a:buNone/>
              <a:defRPr/>
            </a:pPr>
            <a:endParaRPr lang="ru-RU" sz="1000" b="1" u="sng" kern="0" dirty="0" smtClean="0">
              <a:solidFill>
                <a:srgbClr val="CC00FF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ru-RU" sz="1000" b="1" dirty="0" smtClean="0">
                <a:solidFill>
                  <a:srgbClr val="000000"/>
                </a:solidFill>
              </a:rPr>
              <a:t>-Выписка из </a:t>
            </a:r>
            <a:r>
              <a:rPr lang="ru-RU" sz="1000" b="1" dirty="0">
                <a:solidFill>
                  <a:srgbClr val="000000"/>
                </a:solidFill>
              </a:rPr>
              <a:t>ЕГРЮЛ не позднее 1 (одного) месяца от даты подачи документов; </a:t>
            </a:r>
            <a:endParaRPr lang="ru-RU" sz="1000" b="1" dirty="0" smtClean="0">
              <a:solidFill>
                <a:srgbClr val="000000"/>
              </a:solidFill>
            </a:endParaRPr>
          </a:p>
          <a:p>
            <a:pPr marL="0" indent="0">
              <a:buFontTx/>
              <a:buNone/>
              <a:defRPr/>
            </a:pPr>
            <a:endParaRPr lang="ru-RU" sz="1000" b="1" dirty="0" smtClean="0">
              <a:solidFill>
                <a:srgbClr val="000000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ru-RU" sz="1000" b="1" dirty="0" smtClean="0">
                <a:solidFill>
                  <a:srgbClr val="000000"/>
                </a:solidFill>
              </a:rPr>
              <a:t>-Приказ </a:t>
            </a:r>
            <a:r>
              <a:rPr lang="ru-RU" sz="1000" b="1" dirty="0">
                <a:solidFill>
                  <a:srgbClr val="000000"/>
                </a:solidFill>
              </a:rPr>
              <a:t>о назначении генерального </a:t>
            </a:r>
            <a:r>
              <a:rPr lang="ru-RU" sz="1000" b="1" dirty="0" smtClean="0">
                <a:solidFill>
                  <a:srgbClr val="000000"/>
                </a:solidFill>
              </a:rPr>
              <a:t>директора/копия протокола, подтверждающего полномочия единоличного органа.</a:t>
            </a:r>
            <a:endParaRPr lang="ru-RU" sz="1000" b="1" kern="0" dirty="0">
              <a:solidFill>
                <a:srgbClr val="000000"/>
              </a:solidFill>
            </a:endParaRPr>
          </a:p>
        </p:txBody>
      </p:sp>
      <p:sp>
        <p:nvSpPr>
          <p:cNvPr id="15" name="Объект 7"/>
          <p:cNvSpPr txBox="1">
            <a:spLocks/>
          </p:cNvSpPr>
          <p:nvPr/>
        </p:nvSpPr>
        <p:spPr>
          <a:xfrm>
            <a:off x="3824208" y="2168832"/>
            <a:ext cx="2077200" cy="4212496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/>
          <a:lstStyle>
            <a:lvl1pPr marL="366713" indent="-366713" algn="l" defTabSz="97790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3750" indent="-304800" algn="l" defTabSz="97790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000">
                <a:solidFill>
                  <a:schemeClr val="tx1"/>
                </a:solidFill>
                <a:latin typeface="+mn-lt"/>
              </a:defRPr>
            </a:lvl2pPr>
            <a:lvl3pPr marL="1220788" indent="-242888" algn="l" defTabSz="97790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</a:defRPr>
            </a:lvl3pPr>
            <a:lvl4pPr marL="1709738" indent="-244475" algn="l" defTabSz="97790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98688" indent="-244475" algn="l" defTabSz="97790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655888" indent="-244475" algn="l" defTabSz="9779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113088" indent="-244475" algn="l" defTabSz="9779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570288" indent="-244475" algn="l" defTabSz="9779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4027488" indent="-244475" algn="l" defTabSz="9779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ru-RU" sz="1100" b="1" kern="0" dirty="0" smtClean="0">
                <a:solidFill>
                  <a:srgbClr val="CC00FF"/>
                </a:solidFill>
              </a:rPr>
              <a:t>Копии документов:</a:t>
            </a:r>
          </a:p>
          <a:p>
            <a:pPr marL="0" indent="0" algn="ctr">
              <a:buFontTx/>
              <a:buNone/>
              <a:defRPr/>
            </a:pPr>
            <a:endParaRPr lang="ru-RU" sz="1000" b="1" kern="0" dirty="0" smtClean="0">
              <a:solidFill>
                <a:srgbClr val="CC00FF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ru-RU" sz="1000" b="1" kern="0" dirty="0" smtClean="0">
                <a:solidFill>
                  <a:srgbClr val="000000"/>
                </a:solidFill>
              </a:rPr>
              <a:t>-Нотариально заверенную копию документа о государственной регистрации физического лица в качестве индивидуального предпринимателя в соответствии с законодательством Российской Федерации;</a:t>
            </a:r>
          </a:p>
          <a:p>
            <a:pPr marL="0" indent="0">
              <a:buFontTx/>
              <a:buNone/>
              <a:defRPr/>
            </a:pPr>
            <a:endParaRPr lang="ru-RU" sz="1000" b="1" kern="0" dirty="0" smtClean="0">
              <a:solidFill>
                <a:srgbClr val="000000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ru-RU" sz="1000" b="1" kern="0" dirty="0" smtClean="0">
                <a:solidFill>
                  <a:srgbClr val="000000"/>
                </a:solidFill>
              </a:rPr>
              <a:t>-Копию паспорта индивидуального предпринимателя;</a:t>
            </a:r>
          </a:p>
          <a:p>
            <a:pPr marL="0" indent="0">
              <a:buFontTx/>
              <a:buNone/>
              <a:defRPr/>
            </a:pPr>
            <a:endParaRPr lang="ru-RU" sz="1000" b="1" kern="0" dirty="0" smtClean="0">
              <a:solidFill>
                <a:srgbClr val="000000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ru-RU" sz="1000" b="1" kern="0" dirty="0" smtClean="0">
                <a:solidFill>
                  <a:srgbClr val="000000"/>
                </a:solidFill>
              </a:rPr>
              <a:t>-Сведения о цепочке собственников, включая конечных бенефициаров по форме Приложения № 2 к Инструкции.</a:t>
            </a:r>
          </a:p>
          <a:p>
            <a:pPr marL="0" indent="0">
              <a:buFontTx/>
              <a:buNone/>
              <a:defRPr/>
            </a:pPr>
            <a:endParaRPr lang="ru-RU" sz="10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49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76260"/>
            <a:ext cx="8640960" cy="732461"/>
          </a:xfrm>
        </p:spPr>
        <p:txBody>
          <a:bodyPr>
            <a:noAutofit/>
          </a:bodyPr>
          <a:lstStyle/>
          <a:p>
            <a:pPr algn="ctr" eaLnBrk="0" hangingPunct="0"/>
            <a:r>
              <a:rPr lang="ru-RU" dirty="0" smtClean="0"/>
              <a:t>3.2. </a:t>
            </a:r>
            <a:r>
              <a:rPr lang="ru-RU" dirty="0"/>
              <a:t>Подача документов на </a:t>
            </a:r>
            <a:r>
              <a:rPr lang="ru-RU" dirty="0" smtClean="0"/>
              <a:t>аккредитацию – </a:t>
            </a:r>
            <a:br>
              <a:rPr lang="ru-RU" dirty="0" smtClean="0"/>
            </a:br>
            <a:r>
              <a:rPr lang="ru-RU" dirty="0" smtClean="0"/>
              <a:t>финансовые документы</a:t>
            </a:r>
            <a:endParaRPr lang="en-GB" dirty="0">
              <a:solidFill>
                <a:schemeClr val="tx1"/>
              </a:solidFill>
              <a:cs typeface="Arial" charset="0"/>
              <a:sym typeface="Arial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6553200" y="6356353"/>
            <a:ext cx="2133600" cy="391205"/>
          </a:xfrm>
        </p:spPr>
        <p:txBody>
          <a:bodyPr/>
          <a:lstStyle/>
          <a:p>
            <a:pPr algn="r">
              <a:defRPr/>
            </a:pPr>
            <a:fld id="{E7BE8D95-DAAA-475F-A68B-D0BE6C93D1D2}" type="slidenum">
              <a:rPr lang="ru-RU" i="1" smtClean="0">
                <a:solidFill>
                  <a:srgbClr val="000000"/>
                </a:solidFill>
              </a:rPr>
              <a:pPr algn="r">
                <a:defRPr/>
              </a:pPr>
              <a:t>59</a:t>
            </a:fld>
            <a:endParaRPr lang="ru-RU" i="1" dirty="0">
              <a:solidFill>
                <a:srgbClr val="000000"/>
              </a:solidFill>
            </a:endParaRPr>
          </a:p>
        </p:txBody>
      </p:sp>
      <p:sp>
        <p:nvSpPr>
          <p:cNvPr id="17" name="Текст 5"/>
          <p:cNvSpPr>
            <a:spLocks noGrp="1"/>
          </p:cNvSpPr>
          <p:nvPr>
            <p:ph type="body" idx="1"/>
          </p:nvPr>
        </p:nvSpPr>
        <p:spPr bwMode="auto">
          <a:xfrm>
            <a:off x="417636" y="1395416"/>
            <a:ext cx="2658781" cy="593423"/>
          </a:xfrm>
          <a:solidFill>
            <a:srgbClr val="E1C44B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marL="0" lvl="0" indent="0" algn="ctr" eaLnBrk="0" hangingPunct="0">
              <a:buNone/>
            </a:pPr>
            <a:r>
              <a:rPr lang="ru-RU" altLang="ru-RU" b="1" i="1" u="sng" kern="0" spc="0" dirty="0">
                <a:solidFill>
                  <a:srgbClr val="000000"/>
                </a:solidFill>
                <a:latin typeface="Arial"/>
                <a:cs typeface="+mn-cs"/>
              </a:rPr>
              <a:t>Резиденты РФ, применяющие общую схему </a:t>
            </a:r>
            <a:r>
              <a:rPr lang="ru-RU" altLang="ru-RU" b="1" i="1" u="sng" kern="0" spc="0" dirty="0" err="1">
                <a:solidFill>
                  <a:srgbClr val="000000"/>
                </a:solidFill>
                <a:latin typeface="Arial"/>
                <a:cs typeface="+mn-cs"/>
              </a:rPr>
              <a:t>налооблажения</a:t>
            </a:r>
            <a:endParaRPr lang="ru-RU" altLang="ru-RU" b="1" i="1" u="sng" kern="0" spc="0" dirty="0">
              <a:solidFill>
                <a:srgbClr val="000000"/>
              </a:solidFill>
              <a:latin typeface="Arial"/>
              <a:cs typeface="+mn-cs"/>
            </a:endParaRPr>
          </a:p>
          <a:p>
            <a:pPr marL="0" indent="0" algn="ctr">
              <a:buNone/>
            </a:pPr>
            <a:endParaRPr lang="ru-RU" altLang="ru-RU" b="1" i="1" u="sng" dirty="0" smtClean="0">
              <a:latin typeface="+mn-lt"/>
            </a:endParaRPr>
          </a:p>
        </p:txBody>
      </p:sp>
      <p:sp>
        <p:nvSpPr>
          <p:cNvPr id="28" name="Объект 6"/>
          <p:cNvSpPr txBox="1">
            <a:spLocks/>
          </p:cNvSpPr>
          <p:nvPr/>
        </p:nvSpPr>
        <p:spPr>
          <a:xfrm>
            <a:off x="417635" y="1988839"/>
            <a:ext cx="2658208" cy="4392489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/>
          <a:lstStyle>
            <a:lvl1pPr marL="366713" indent="-366713" algn="l" defTabSz="97790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3750" indent="-304800" algn="l" defTabSz="97790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000">
                <a:solidFill>
                  <a:schemeClr val="tx1"/>
                </a:solidFill>
                <a:latin typeface="+mn-lt"/>
              </a:defRPr>
            </a:lvl2pPr>
            <a:lvl3pPr marL="1220788" indent="-242888" algn="l" defTabSz="97790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</a:defRPr>
            </a:lvl3pPr>
            <a:lvl4pPr marL="1709738" indent="-244475" algn="l" defTabSz="97790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98688" indent="-244475" algn="l" defTabSz="97790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655888" indent="-244475" algn="l" defTabSz="9779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113088" indent="-244475" algn="l" defTabSz="9779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570288" indent="-244475" algn="l" defTabSz="9779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4027488" indent="-244475" algn="l" defTabSz="9779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180000" indent="-180000">
              <a:spcBef>
                <a:spcPts val="200"/>
              </a:spcBef>
              <a:defRPr/>
            </a:pPr>
            <a:r>
              <a:rPr lang="ru-RU" sz="1000" b="1" kern="0" dirty="0" smtClean="0">
                <a:solidFill>
                  <a:srgbClr val="000000"/>
                </a:solidFill>
              </a:rPr>
              <a:t>Финансовая отчетность за последние </a:t>
            </a:r>
            <a:r>
              <a:rPr lang="ru-RU" sz="1000" b="1" u="sng" kern="0" dirty="0" smtClean="0">
                <a:solidFill>
                  <a:srgbClr val="000000"/>
                </a:solidFill>
              </a:rPr>
              <a:t>3 отчетных периода</a:t>
            </a:r>
            <a:r>
              <a:rPr lang="ru-RU" sz="1000" b="1" kern="0" dirty="0" smtClean="0">
                <a:solidFill>
                  <a:srgbClr val="000000"/>
                </a:solidFill>
              </a:rPr>
              <a:t> (2011; 2012; 2013), по разделам:</a:t>
            </a:r>
          </a:p>
          <a:p>
            <a:pPr marL="180000" indent="0">
              <a:spcBef>
                <a:spcPts val="200"/>
              </a:spcBef>
              <a:defRPr/>
            </a:pPr>
            <a:r>
              <a:rPr lang="ru-RU" sz="1000" b="1" kern="0" dirty="0" smtClean="0">
                <a:solidFill>
                  <a:srgbClr val="000000"/>
                </a:solidFill>
              </a:rPr>
              <a:t>бухгалтерский баланс </a:t>
            </a:r>
          </a:p>
          <a:p>
            <a:pPr marL="180000" indent="0">
              <a:spcBef>
                <a:spcPts val="200"/>
              </a:spcBef>
              <a:defRPr/>
            </a:pPr>
            <a:r>
              <a:rPr lang="ru-RU" sz="1000" b="1" kern="0" dirty="0" smtClean="0">
                <a:solidFill>
                  <a:srgbClr val="000000"/>
                </a:solidFill>
              </a:rPr>
              <a:t>отчёт о прибылях и убытках </a:t>
            </a:r>
          </a:p>
          <a:p>
            <a:pPr marL="180000" indent="0">
              <a:spcBef>
                <a:spcPts val="200"/>
              </a:spcBef>
              <a:defRPr/>
            </a:pPr>
            <a:r>
              <a:rPr lang="ru-RU" sz="1000" b="1" kern="0" dirty="0" smtClean="0">
                <a:solidFill>
                  <a:srgbClr val="000000"/>
                </a:solidFill>
              </a:rPr>
              <a:t>отчет о движении денежных средств</a:t>
            </a:r>
          </a:p>
          <a:p>
            <a:pPr marL="180000" indent="0">
              <a:spcBef>
                <a:spcPts val="200"/>
              </a:spcBef>
              <a:buFontTx/>
              <a:buNone/>
              <a:defRPr/>
            </a:pPr>
            <a:r>
              <a:rPr lang="ru-RU" sz="1000" b="1" i="1" kern="0" dirty="0" smtClean="0">
                <a:solidFill>
                  <a:srgbClr val="000000"/>
                </a:solidFill>
              </a:rPr>
              <a:t>с отметкой ФНС о принятии;</a:t>
            </a:r>
          </a:p>
          <a:p>
            <a:pPr marL="180000" indent="-180000">
              <a:spcBef>
                <a:spcPts val="200"/>
              </a:spcBef>
              <a:defRPr/>
            </a:pPr>
            <a:r>
              <a:rPr lang="ru-RU" sz="1000" b="1" kern="0" dirty="0" smtClean="0">
                <a:solidFill>
                  <a:srgbClr val="000000"/>
                </a:solidFill>
              </a:rPr>
              <a:t>Финансовая отчетность на последнюю отчетную дату </a:t>
            </a:r>
            <a:r>
              <a:rPr lang="x-none" sz="1000" b="1" u="sng" kern="0" smtClean="0">
                <a:solidFill>
                  <a:srgbClr val="000000"/>
                </a:solidFill>
              </a:rPr>
              <a:t>на последний отчетный период (квартал</a:t>
            </a:r>
            <a:r>
              <a:rPr lang="ru-RU" sz="1000" b="1" u="sng" kern="0" dirty="0" smtClean="0">
                <a:solidFill>
                  <a:srgbClr val="000000"/>
                </a:solidFill>
              </a:rPr>
              <a:t>)</a:t>
            </a:r>
            <a:r>
              <a:rPr lang="ru-RU" sz="1000" b="1" kern="0" dirty="0" smtClean="0">
                <a:solidFill>
                  <a:srgbClr val="000000"/>
                </a:solidFill>
              </a:rPr>
              <a:t>, по разделам:</a:t>
            </a:r>
          </a:p>
          <a:p>
            <a:pPr marL="180000" indent="0">
              <a:spcBef>
                <a:spcPts val="200"/>
              </a:spcBef>
              <a:defRPr/>
            </a:pPr>
            <a:r>
              <a:rPr lang="ru-RU" sz="1000" b="1" kern="0" dirty="0" smtClean="0">
                <a:solidFill>
                  <a:srgbClr val="000000"/>
                </a:solidFill>
              </a:rPr>
              <a:t>бухгалтерский баланс </a:t>
            </a:r>
          </a:p>
          <a:p>
            <a:pPr marL="180000" indent="0">
              <a:spcBef>
                <a:spcPts val="200"/>
              </a:spcBef>
              <a:defRPr/>
            </a:pPr>
            <a:r>
              <a:rPr lang="ru-RU" sz="1000" b="1" kern="0" dirty="0" smtClean="0">
                <a:solidFill>
                  <a:srgbClr val="000000"/>
                </a:solidFill>
              </a:rPr>
              <a:t>отчёт о прибылях и убытках </a:t>
            </a:r>
          </a:p>
          <a:p>
            <a:pPr marL="180000" indent="0">
              <a:spcBef>
                <a:spcPts val="200"/>
              </a:spcBef>
              <a:defRPr/>
            </a:pPr>
            <a:r>
              <a:rPr lang="ru-RU" sz="1000" b="1" kern="0" dirty="0" smtClean="0">
                <a:solidFill>
                  <a:srgbClr val="000000"/>
                </a:solidFill>
              </a:rPr>
              <a:t>отчет о движении денежных средств (при наличии) </a:t>
            </a:r>
          </a:p>
          <a:p>
            <a:pPr marL="180000" indent="0">
              <a:spcBef>
                <a:spcPts val="200"/>
              </a:spcBef>
              <a:buFontTx/>
              <a:buNone/>
              <a:defRPr/>
            </a:pPr>
            <a:r>
              <a:rPr lang="ru-RU" sz="1000" b="1" i="1" kern="0" dirty="0" smtClean="0">
                <a:solidFill>
                  <a:srgbClr val="000000"/>
                </a:solidFill>
              </a:rPr>
              <a:t>за подписью руководителя и главного бухгалтера и печатью организации;</a:t>
            </a:r>
          </a:p>
          <a:p>
            <a:pPr marL="180000" indent="-180000">
              <a:spcBef>
                <a:spcPts val="200"/>
              </a:spcBef>
              <a:defRPr/>
            </a:pPr>
            <a:r>
              <a:rPr lang="ru-RU" sz="1000" b="1" kern="0" dirty="0" smtClean="0">
                <a:solidFill>
                  <a:srgbClr val="000000"/>
                </a:solidFill>
              </a:rPr>
              <a:t>Расшифровка кредиторов дебиторов на последнюю отчетную дату (квартал) в произвольной форме;</a:t>
            </a:r>
          </a:p>
          <a:p>
            <a:pPr marL="180000" indent="-180000">
              <a:spcBef>
                <a:spcPts val="200"/>
              </a:spcBef>
              <a:defRPr/>
            </a:pPr>
            <a:r>
              <a:rPr lang="ru-RU" sz="1000" b="1" kern="0" dirty="0" smtClean="0">
                <a:solidFill>
                  <a:srgbClr val="000000"/>
                </a:solidFill>
              </a:rPr>
              <a:t>Справка из ФНС об отсутствии задолженности на последнюю отчетную дату (Код по КНД 1120101).</a:t>
            </a:r>
            <a:endParaRPr lang="ru-RU" sz="1000" b="1" kern="0" dirty="0">
              <a:solidFill>
                <a:srgbClr val="000000"/>
              </a:solidFill>
            </a:endParaRPr>
          </a:p>
        </p:txBody>
      </p:sp>
      <p:sp>
        <p:nvSpPr>
          <p:cNvPr id="31" name="Объект 8"/>
          <p:cNvSpPr txBox="1">
            <a:spLocks/>
          </p:cNvSpPr>
          <p:nvPr/>
        </p:nvSpPr>
        <p:spPr>
          <a:xfrm>
            <a:off x="3075844" y="1988839"/>
            <a:ext cx="2983523" cy="4392489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/>
          <a:lstStyle>
            <a:lvl1pPr marL="366713" indent="-366713" algn="l" defTabSz="97790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3750" indent="-304800" algn="l" defTabSz="97790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000">
                <a:solidFill>
                  <a:schemeClr val="tx1"/>
                </a:solidFill>
                <a:latin typeface="+mn-lt"/>
              </a:defRPr>
            </a:lvl2pPr>
            <a:lvl3pPr marL="1220788" indent="-242888" algn="l" defTabSz="97790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</a:defRPr>
            </a:lvl3pPr>
            <a:lvl4pPr marL="1709738" indent="-244475" algn="l" defTabSz="97790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98688" indent="-244475" algn="l" defTabSz="97790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655888" indent="-244475" algn="l" defTabSz="9779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113088" indent="-244475" algn="l" defTabSz="9779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570288" indent="-244475" algn="l" defTabSz="9779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4027488" indent="-244475" algn="l" defTabSz="9779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180000" indent="-180000">
              <a:defRPr/>
            </a:pPr>
            <a:r>
              <a:rPr lang="x-none" sz="1000" b="1" kern="0" smtClean="0">
                <a:solidFill>
                  <a:srgbClr val="000000"/>
                </a:solidFill>
              </a:rPr>
              <a:t>Налогов</a:t>
            </a:r>
            <a:r>
              <a:rPr lang="ru-RU" sz="1000" b="1" kern="0" dirty="0" err="1" smtClean="0">
                <a:solidFill>
                  <a:srgbClr val="000000"/>
                </a:solidFill>
              </a:rPr>
              <a:t>ая</a:t>
            </a:r>
            <a:r>
              <a:rPr lang="x-none" sz="1000" b="1" kern="0" smtClean="0">
                <a:solidFill>
                  <a:srgbClr val="000000"/>
                </a:solidFill>
              </a:rPr>
              <a:t> деклараци</a:t>
            </a:r>
            <a:r>
              <a:rPr lang="ru-RU" sz="1000" b="1" kern="0" dirty="0" smtClean="0">
                <a:solidFill>
                  <a:srgbClr val="000000"/>
                </a:solidFill>
              </a:rPr>
              <a:t>я </a:t>
            </a:r>
            <a:r>
              <a:rPr lang="x-none" sz="1000" b="1" kern="0" smtClean="0">
                <a:solidFill>
                  <a:srgbClr val="000000"/>
                </a:solidFill>
              </a:rPr>
              <a:t>за последний отчетный период и </a:t>
            </a:r>
            <a:r>
              <a:rPr lang="x-none" sz="1000" b="1" u="sng" kern="0" smtClean="0">
                <a:solidFill>
                  <a:srgbClr val="000000"/>
                </a:solidFill>
              </a:rPr>
              <a:t>за последние 3 года </a:t>
            </a:r>
            <a:r>
              <a:rPr lang="x-none" sz="1000" b="1" i="1" kern="0" smtClean="0">
                <a:solidFill>
                  <a:srgbClr val="000000"/>
                </a:solidFill>
              </a:rPr>
              <a:t>(с отметкой налоговых органов о принятии)</a:t>
            </a:r>
            <a:r>
              <a:rPr lang="ru-RU" sz="1000" b="1" kern="0" dirty="0" smtClean="0">
                <a:solidFill>
                  <a:srgbClr val="000000"/>
                </a:solidFill>
              </a:rPr>
              <a:t>;</a:t>
            </a:r>
          </a:p>
          <a:p>
            <a:pPr marL="180000" indent="-180000">
              <a:defRPr/>
            </a:pPr>
            <a:r>
              <a:rPr lang="x-none" sz="1000" b="1" kern="0" smtClean="0">
                <a:solidFill>
                  <a:srgbClr val="000000"/>
                </a:solidFill>
              </a:rPr>
              <a:t>Финансовая отчетность организации, подготовленная по формам ОКУД 0710001, 0710002 и 0710004</a:t>
            </a:r>
            <a:r>
              <a:rPr lang="x-none" sz="1000" b="1" u="sng" kern="0" smtClean="0">
                <a:solidFill>
                  <a:srgbClr val="000000"/>
                </a:solidFill>
              </a:rPr>
              <a:t> за последние 3 года</a:t>
            </a:r>
            <a:r>
              <a:rPr lang="x-none" sz="1000" b="1" kern="0" smtClean="0">
                <a:solidFill>
                  <a:srgbClr val="000000"/>
                </a:solidFill>
              </a:rPr>
              <a:t> </a:t>
            </a:r>
            <a:r>
              <a:rPr lang="x-none" sz="1000" b="1" i="1" kern="0" smtClean="0">
                <a:solidFill>
                  <a:srgbClr val="000000"/>
                </a:solidFill>
              </a:rPr>
              <a:t>за подписью руководителя организации и главного бухгалтера, заверенную печатью предприятия </a:t>
            </a:r>
            <a:r>
              <a:rPr lang="x-none" sz="1000" b="1" kern="0" smtClean="0">
                <a:solidFill>
                  <a:srgbClr val="000000"/>
                </a:solidFill>
              </a:rPr>
              <a:t>(начиная с отчетности за 2012 год с отметкой налоговых органов о принятии</a:t>
            </a:r>
            <a:r>
              <a:rPr lang="x-none" sz="1000" kern="0" smtClean="0">
                <a:solidFill>
                  <a:srgbClr val="000000"/>
                </a:solidFill>
              </a:rPr>
              <a:t>).</a:t>
            </a:r>
            <a:endParaRPr lang="ru-RU" sz="1000" kern="0" dirty="0" smtClean="0">
              <a:solidFill>
                <a:srgbClr val="000000"/>
              </a:solidFill>
            </a:endParaRPr>
          </a:p>
          <a:p>
            <a:pPr marL="180000" indent="-180000">
              <a:defRPr/>
            </a:pPr>
            <a:r>
              <a:rPr lang="x-none" sz="1000" b="1" kern="0" smtClean="0">
                <a:solidFill>
                  <a:srgbClr val="000000"/>
                </a:solidFill>
              </a:rPr>
              <a:t>Финансовая отчетность организации, подготовленная по формам ОКУД 0710001, 0710002 </a:t>
            </a:r>
            <a:r>
              <a:rPr lang="x-none" sz="1000" b="1" u="sng" kern="0" smtClean="0">
                <a:solidFill>
                  <a:srgbClr val="000000"/>
                </a:solidFill>
              </a:rPr>
              <a:t>на последний отчетный период (квартал) </a:t>
            </a:r>
            <a:r>
              <a:rPr lang="x-none" sz="1000" b="1" kern="0" smtClean="0">
                <a:solidFill>
                  <a:srgbClr val="000000"/>
                </a:solidFill>
              </a:rPr>
              <a:t>за подписью руководителя организации и главного бухгалтера, заверенная печатью предприятия.</a:t>
            </a:r>
            <a:endParaRPr lang="ru-RU" sz="1000" b="1" kern="0" dirty="0" smtClean="0">
              <a:solidFill>
                <a:srgbClr val="000000"/>
              </a:solidFill>
            </a:endParaRPr>
          </a:p>
          <a:p>
            <a:pPr marL="180000" indent="-180000">
              <a:defRPr/>
            </a:pPr>
            <a:r>
              <a:rPr lang="ru-RU" sz="1000" b="1" kern="0" dirty="0" smtClean="0">
                <a:solidFill>
                  <a:srgbClr val="000000"/>
                </a:solidFill>
              </a:rPr>
              <a:t>Расшифровка кредиторов дебиторов на последнюю отчетную дату (квартал) в произвольной форме;</a:t>
            </a:r>
          </a:p>
          <a:p>
            <a:pPr marL="180000" indent="-180000">
              <a:defRPr/>
            </a:pPr>
            <a:r>
              <a:rPr lang="ru-RU" sz="1000" b="1" kern="0" dirty="0" smtClean="0">
                <a:solidFill>
                  <a:srgbClr val="000000"/>
                </a:solidFill>
              </a:rPr>
              <a:t>Справка из ФНС об отсутствии задолженности на последнюю отчетную дату (Код по КНД 1120101).</a:t>
            </a:r>
          </a:p>
          <a:p>
            <a:pPr marL="180000">
              <a:defRPr/>
            </a:pPr>
            <a:endParaRPr lang="ru-RU" sz="1000" kern="0" dirty="0">
              <a:solidFill>
                <a:srgbClr val="000000"/>
              </a:solidFill>
            </a:endParaRPr>
          </a:p>
        </p:txBody>
      </p:sp>
      <p:sp>
        <p:nvSpPr>
          <p:cNvPr id="32" name="Текст 7"/>
          <p:cNvSpPr txBox="1">
            <a:spLocks/>
          </p:cNvSpPr>
          <p:nvPr/>
        </p:nvSpPr>
        <p:spPr>
          <a:xfrm>
            <a:off x="6059367" y="1395416"/>
            <a:ext cx="2825262" cy="593423"/>
          </a:xfrm>
          <a:prstGeom prst="rect">
            <a:avLst/>
          </a:prstGeom>
          <a:solidFill>
            <a:srgbClr val="E1C44B"/>
          </a:solidFill>
          <a:ln w="12700">
            <a:solidFill>
              <a:schemeClr val="tx1"/>
            </a:solidFill>
          </a:ln>
        </p:spPr>
        <p:txBody>
          <a:bodyPr anchor="b"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defRPr/>
            </a:pPr>
            <a:r>
              <a:rPr lang="ru-RU" sz="1200" i="1" u="sng" kern="0" dirty="0" smtClean="0">
                <a:solidFill>
                  <a:srgbClr val="000000"/>
                </a:solidFill>
              </a:rPr>
              <a:t>Нерезиденты РФ</a:t>
            </a:r>
            <a:endParaRPr lang="ru-RU" sz="1200" i="1" u="sng" kern="0" dirty="0">
              <a:solidFill>
                <a:srgbClr val="000000"/>
              </a:solidFill>
            </a:endParaRPr>
          </a:p>
        </p:txBody>
      </p:sp>
      <p:sp>
        <p:nvSpPr>
          <p:cNvPr id="33" name="Объект 8"/>
          <p:cNvSpPr txBox="1">
            <a:spLocks/>
          </p:cNvSpPr>
          <p:nvPr/>
        </p:nvSpPr>
        <p:spPr>
          <a:xfrm>
            <a:off x="6059367" y="1988839"/>
            <a:ext cx="2825262" cy="4392489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180000" indent="-180000">
              <a:defRPr/>
            </a:pPr>
            <a:r>
              <a:rPr lang="ru-RU" sz="1000" b="1" dirty="0">
                <a:solidFill>
                  <a:srgbClr val="000000"/>
                </a:solidFill>
              </a:rPr>
              <a:t>Заверенную поставщиком копию отчетности за последний отчетный период и за последние 3 года по разделам (допускается не </a:t>
            </a:r>
            <a:r>
              <a:rPr lang="ru-RU" sz="1000" b="1" dirty="0" err="1" smtClean="0">
                <a:solidFill>
                  <a:srgbClr val="000000"/>
                </a:solidFill>
              </a:rPr>
              <a:t>аудированная</a:t>
            </a:r>
            <a:r>
              <a:rPr lang="ru-RU" sz="1000" b="1" dirty="0" smtClean="0">
                <a:solidFill>
                  <a:srgbClr val="000000"/>
                </a:solidFill>
              </a:rPr>
              <a:t>);</a:t>
            </a:r>
            <a:endParaRPr lang="ru-RU" sz="1000" b="1" dirty="0">
              <a:solidFill>
                <a:srgbClr val="000000"/>
              </a:solidFill>
            </a:endParaRPr>
          </a:p>
          <a:p>
            <a:pPr marL="180000" indent="-180000">
              <a:defRPr/>
            </a:pPr>
            <a:r>
              <a:rPr lang="ru-RU" sz="1000" b="1" dirty="0" err="1">
                <a:solidFill>
                  <a:srgbClr val="000000"/>
                </a:solidFill>
              </a:rPr>
              <a:t>Financial</a:t>
            </a:r>
            <a:r>
              <a:rPr lang="ru-RU" sz="1000" b="1" dirty="0">
                <a:solidFill>
                  <a:srgbClr val="000000"/>
                </a:solidFill>
              </a:rPr>
              <a:t> </a:t>
            </a:r>
            <a:r>
              <a:rPr lang="ru-RU" sz="1000" b="1" dirty="0" err="1">
                <a:solidFill>
                  <a:srgbClr val="000000"/>
                </a:solidFill>
              </a:rPr>
              <a:t>Statements</a:t>
            </a:r>
            <a:r>
              <a:rPr lang="ru-RU" sz="1000" b="1" dirty="0">
                <a:solidFill>
                  <a:srgbClr val="000000"/>
                </a:solidFill>
              </a:rPr>
              <a:t> (Финансовые результаты</a:t>
            </a:r>
            <a:r>
              <a:rPr lang="ru-RU" sz="1000" b="1" dirty="0" smtClean="0">
                <a:solidFill>
                  <a:srgbClr val="000000"/>
                </a:solidFill>
              </a:rPr>
              <a:t>);</a:t>
            </a:r>
            <a:endParaRPr lang="ru-RU" sz="1000" b="1" dirty="0">
              <a:solidFill>
                <a:srgbClr val="000000"/>
              </a:solidFill>
            </a:endParaRPr>
          </a:p>
          <a:p>
            <a:pPr marL="180000" indent="-180000">
              <a:defRPr/>
            </a:pPr>
            <a:r>
              <a:rPr lang="en-US" sz="1000" b="1" dirty="0">
                <a:solidFill>
                  <a:srgbClr val="000000"/>
                </a:solidFill>
              </a:rPr>
              <a:t>Consolidated Balance Sheet (</a:t>
            </a:r>
            <a:r>
              <a:rPr lang="ru-RU" sz="1000" b="1" dirty="0">
                <a:solidFill>
                  <a:srgbClr val="000000"/>
                </a:solidFill>
              </a:rPr>
              <a:t>Бухгалтерский баланс</a:t>
            </a:r>
            <a:r>
              <a:rPr lang="en-US" sz="1000" b="1" dirty="0" smtClean="0">
                <a:solidFill>
                  <a:srgbClr val="000000"/>
                </a:solidFill>
              </a:rPr>
              <a:t>)</a:t>
            </a:r>
            <a:r>
              <a:rPr lang="ru-RU" sz="1000" b="1" dirty="0" smtClean="0">
                <a:solidFill>
                  <a:srgbClr val="000000"/>
                </a:solidFill>
              </a:rPr>
              <a:t>;</a:t>
            </a:r>
            <a:r>
              <a:rPr lang="en-US" sz="1000" b="1" dirty="0" smtClean="0">
                <a:solidFill>
                  <a:srgbClr val="000000"/>
                </a:solidFill>
              </a:rPr>
              <a:t> </a:t>
            </a:r>
            <a:endParaRPr lang="ru-RU" sz="1000" b="1" dirty="0">
              <a:solidFill>
                <a:srgbClr val="000000"/>
              </a:solidFill>
            </a:endParaRPr>
          </a:p>
          <a:p>
            <a:pPr marL="180000" indent="-180000">
              <a:defRPr/>
            </a:pPr>
            <a:r>
              <a:rPr lang="ru-RU" sz="1000" b="1" dirty="0" err="1">
                <a:solidFill>
                  <a:srgbClr val="000000"/>
                </a:solidFill>
              </a:rPr>
              <a:t>Income</a:t>
            </a:r>
            <a:r>
              <a:rPr lang="ru-RU" sz="1000" b="1" dirty="0">
                <a:solidFill>
                  <a:srgbClr val="000000"/>
                </a:solidFill>
              </a:rPr>
              <a:t> </a:t>
            </a:r>
            <a:r>
              <a:rPr lang="ru-RU" sz="1000" b="1" dirty="0" err="1">
                <a:solidFill>
                  <a:srgbClr val="000000"/>
                </a:solidFill>
              </a:rPr>
              <a:t>Statement</a:t>
            </a:r>
            <a:r>
              <a:rPr lang="ru-RU" sz="1000" b="1" dirty="0">
                <a:solidFill>
                  <a:srgbClr val="000000"/>
                </a:solidFill>
              </a:rPr>
              <a:t> (Отчет о прибылях и убытках</a:t>
            </a:r>
            <a:r>
              <a:rPr lang="ru-RU" sz="1000" b="1" dirty="0" smtClean="0">
                <a:solidFill>
                  <a:srgbClr val="000000"/>
                </a:solidFill>
              </a:rPr>
              <a:t>); </a:t>
            </a:r>
            <a:endParaRPr lang="ru-RU" sz="1000" b="1" dirty="0">
              <a:solidFill>
                <a:srgbClr val="000000"/>
              </a:solidFill>
            </a:endParaRPr>
          </a:p>
          <a:p>
            <a:pPr marL="180000" indent="-180000">
              <a:defRPr/>
            </a:pPr>
            <a:r>
              <a:rPr lang="ru-RU" sz="1000" b="1" dirty="0" err="1">
                <a:solidFill>
                  <a:srgbClr val="000000"/>
                </a:solidFill>
              </a:rPr>
              <a:t>Cash</a:t>
            </a:r>
            <a:r>
              <a:rPr lang="ru-RU" sz="1000" b="1" dirty="0">
                <a:solidFill>
                  <a:srgbClr val="000000"/>
                </a:solidFill>
              </a:rPr>
              <a:t> </a:t>
            </a:r>
            <a:r>
              <a:rPr lang="ru-RU" sz="1000" b="1" dirty="0" err="1">
                <a:solidFill>
                  <a:srgbClr val="000000"/>
                </a:solidFill>
              </a:rPr>
              <a:t>Flow</a:t>
            </a:r>
            <a:r>
              <a:rPr lang="ru-RU" sz="1000" b="1" dirty="0">
                <a:solidFill>
                  <a:srgbClr val="000000"/>
                </a:solidFill>
              </a:rPr>
              <a:t> </a:t>
            </a:r>
            <a:r>
              <a:rPr lang="ru-RU" sz="1000" b="1" dirty="0" err="1">
                <a:solidFill>
                  <a:srgbClr val="000000"/>
                </a:solidFill>
              </a:rPr>
              <a:t>Statement</a:t>
            </a:r>
            <a:r>
              <a:rPr lang="ru-RU" sz="1000" b="1" dirty="0">
                <a:solidFill>
                  <a:srgbClr val="000000"/>
                </a:solidFill>
              </a:rPr>
              <a:t> (Отчет о движении денежных средств).</a:t>
            </a:r>
          </a:p>
          <a:p>
            <a:pPr marL="0" indent="0">
              <a:buFontTx/>
              <a:buNone/>
              <a:defRPr/>
            </a:pPr>
            <a:r>
              <a:rPr lang="ru-RU" sz="1000" b="1" dirty="0">
                <a:solidFill>
                  <a:srgbClr val="000000"/>
                </a:solidFill>
              </a:rPr>
              <a:t> </a:t>
            </a:r>
          </a:p>
          <a:p>
            <a:pPr>
              <a:defRPr/>
            </a:pPr>
            <a:endParaRPr lang="ru-RU" sz="1000" b="1" dirty="0">
              <a:solidFill>
                <a:srgbClr val="000000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ru-RU" sz="900" b="1" i="1" dirty="0">
                <a:solidFill>
                  <a:srgbClr val="FF0000"/>
                </a:solidFill>
              </a:rPr>
              <a:t>Язык представления отчетности: на любом языке потенциального поставщика с переводом </a:t>
            </a:r>
            <a:r>
              <a:rPr lang="ru-RU" sz="900" b="1" i="1" u="sng" dirty="0">
                <a:solidFill>
                  <a:srgbClr val="FF0000"/>
                </a:solidFill>
              </a:rPr>
              <a:t>на русский язык и </a:t>
            </a:r>
            <a:r>
              <a:rPr lang="ru-RU" sz="900" b="1" i="1" u="sng" dirty="0" err="1">
                <a:solidFill>
                  <a:srgbClr val="FF0000"/>
                </a:solidFill>
              </a:rPr>
              <a:t>апостиль</a:t>
            </a:r>
            <a:r>
              <a:rPr lang="ru-RU" sz="900" b="1" i="1" u="sng" dirty="0">
                <a:solidFill>
                  <a:srgbClr val="FF0000"/>
                </a:solidFill>
              </a:rPr>
              <a:t> перевода.</a:t>
            </a:r>
          </a:p>
          <a:p>
            <a:pPr marL="0" indent="0">
              <a:buFontTx/>
              <a:buNone/>
              <a:defRPr/>
            </a:pPr>
            <a:r>
              <a:rPr lang="ru-RU" sz="900" b="1" i="1" dirty="0">
                <a:solidFill>
                  <a:srgbClr val="FF0000"/>
                </a:solidFill>
              </a:rPr>
              <a:t> </a:t>
            </a:r>
          </a:p>
          <a:p>
            <a:pPr marL="0" indent="0">
              <a:buFontTx/>
              <a:buNone/>
              <a:defRPr/>
            </a:pPr>
            <a:endParaRPr lang="ru-RU" sz="1000" b="1" dirty="0">
              <a:solidFill>
                <a:srgbClr val="000000"/>
              </a:solidFill>
            </a:endParaRPr>
          </a:p>
        </p:txBody>
      </p:sp>
      <p:sp>
        <p:nvSpPr>
          <p:cNvPr id="34" name="Объект 2"/>
          <p:cNvSpPr txBox="1">
            <a:spLocks/>
          </p:cNvSpPr>
          <p:nvPr/>
        </p:nvSpPr>
        <p:spPr bwMode="auto">
          <a:xfrm>
            <a:off x="3491856" y="998677"/>
            <a:ext cx="2376287" cy="3967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ru-RU" sz="1400" b="1" dirty="0" smtClean="0">
                <a:solidFill>
                  <a:srgbClr val="FF0000"/>
                </a:solidFill>
                <a:cs typeface="Arial" charset="0"/>
              </a:rPr>
              <a:t>Финансовые документы</a:t>
            </a:r>
            <a:r>
              <a:rPr lang="ru-RU" sz="1400" b="1" dirty="0">
                <a:solidFill>
                  <a:srgbClr val="FF0000"/>
                </a:solidFill>
                <a:cs typeface="Arial" charset="0"/>
              </a:rPr>
              <a:t>:</a:t>
            </a:r>
            <a:endParaRPr lang="ru-RU" altLang="ru-RU" sz="1400" b="1" dirty="0">
              <a:solidFill>
                <a:srgbClr val="CC00FF"/>
              </a:solidFill>
              <a:cs typeface="Times New Roman" panose="02020603050405020304" pitchFamily="18" charset="0"/>
            </a:endParaRPr>
          </a:p>
        </p:txBody>
      </p:sp>
      <p:sp>
        <p:nvSpPr>
          <p:cNvPr id="35" name="Текст 7"/>
          <p:cNvSpPr txBox="1">
            <a:spLocks/>
          </p:cNvSpPr>
          <p:nvPr/>
        </p:nvSpPr>
        <p:spPr bwMode="auto">
          <a:xfrm>
            <a:off x="3075844" y="1395412"/>
            <a:ext cx="2983523" cy="593427"/>
          </a:xfrm>
          <a:prstGeom prst="rect">
            <a:avLst/>
          </a:prstGeom>
          <a:solidFill>
            <a:srgbClr val="E1C44B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marL="366713" indent="-366713" algn="l" defTabSz="97790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3750" indent="-304800" algn="l" defTabSz="97790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000">
                <a:solidFill>
                  <a:schemeClr val="tx1"/>
                </a:solidFill>
                <a:latin typeface="+mn-lt"/>
              </a:defRPr>
            </a:lvl2pPr>
            <a:lvl3pPr marL="1220788" indent="-242888" algn="l" defTabSz="97790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</a:defRPr>
            </a:lvl3pPr>
            <a:lvl4pPr marL="1709738" indent="-244475" algn="l" defTabSz="97790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98688" indent="-244475" algn="l" defTabSz="97790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5pPr>
            <a:lvl6pPr marL="2655888" indent="-244475" algn="l" defTabSz="9779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113088" indent="-244475" algn="l" defTabSz="9779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570288" indent="-244475" algn="l" defTabSz="9779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4027488" indent="-244475" algn="l" defTabSz="9779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ru-RU" altLang="ru-RU" sz="1200" b="1" i="1" u="sng" kern="0" dirty="0" smtClean="0">
                <a:solidFill>
                  <a:srgbClr val="000000"/>
                </a:solidFill>
              </a:rPr>
              <a:t>Резиденты РФ, применяющие  упрощенную  схему </a:t>
            </a:r>
            <a:r>
              <a:rPr lang="ru-RU" altLang="ru-RU" sz="1200" b="1" i="1" u="sng" kern="0" dirty="0" err="1" smtClean="0">
                <a:solidFill>
                  <a:srgbClr val="000000"/>
                </a:solidFill>
              </a:rPr>
              <a:t>налооблажения</a:t>
            </a:r>
            <a:r>
              <a:rPr lang="ru-RU" altLang="ru-RU" sz="1200" i="1" u="sng" kern="0" dirty="0" smtClean="0">
                <a:solidFill>
                  <a:srgbClr val="00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44457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1031875"/>
            <a:ext cx="3454400" cy="557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177"/>
          <p:cNvSpPr txBox="1">
            <a:spLocks noChangeArrowheads="1"/>
          </p:cNvSpPr>
          <p:nvPr/>
        </p:nvSpPr>
        <p:spPr bwMode="auto">
          <a:xfrm>
            <a:off x="4203702" y="998538"/>
            <a:ext cx="4589463" cy="581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63"/>
              </a:spcBef>
            </a:pPr>
            <a:r>
              <a:rPr lang="ru-RU" altLang="ru-RU" sz="1400" b="1" dirty="0" smtClean="0">
                <a:solidFill>
                  <a:srgbClr val="000000"/>
                </a:solidFill>
              </a:rPr>
              <a:t>Концепция обустройства Сузунского месторождения предусматривает строительство основных объектов:</a:t>
            </a:r>
          </a:p>
        </p:txBody>
      </p:sp>
      <p:grpSp>
        <p:nvGrpSpPr>
          <p:cNvPr id="26629" name="Группа 7"/>
          <p:cNvGrpSpPr>
            <a:grpSpLocks/>
          </p:cNvGrpSpPr>
          <p:nvPr/>
        </p:nvGrpSpPr>
        <p:grpSpPr bwMode="auto">
          <a:xfrm>
            <a:off x="536575" y="3068638"/>
            <a:ext cx="3205164" cy="3122612"/>
            <a:chOff x="582132" y="3068952"/>
            <a:chExt cx="3470748" cy="3122847"/>
          </a:xfrm>
        </p:grpSpPr>
        <p:sp>
          <p:nvSpPr>
            <p:cNvPr id="26632" name="AutoShape 19"/>
            <p:cNvSpPr>
              <a:spLocks noChangeArrowheads="1"/>
            </p:cNvSpPr>
            <p:nvPr/>
          </p:nvSpPr>
          <p:spPr bwMode="auto">
            <a:xfrm flipH="1">
              <a:off x="3242772" y="3068952"/>
              <a:ext cx="810108" cy="269311"/>
            </a:xfrm>
            <a:prstGeom prst="wedgeRectCallout">
              <a:avLst>
                <a:gd name="adj1" fmla="val 77662"/>
                <a:gd name="adj2" fmla="val -27606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36000" tIns="0" rIns="0" bIns="0" anchor="ctr"/>
            <a:lstStyle>
              <a:lvl1pPr eaLnBrk="0" hangingPunct="0">
                <a:defRPr sz="8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8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8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8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8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ru-RU" altLang="ru-RU" sz="800" dirty="0" smtClean="0">
                  <a:solidFill>
                    <a:srgbClr val="000000"/>
                  </a:solidFill>
                </a:rPr>
                <a:t>УПН, УКПГ</a:t>
              </a:r>
            </a:p>
          </p:txBody>
        </p:sp>
        <p:sp>
          <p:nvSpPr>
            <p:cNvPr id="26633" name="AutoShape 19"/>
            <p:cNvSpPr>
              <a:spLocks noChangeArrowheads="1"/>
            </p:cNvSpPr>
            <p:nvPr/>
          </p:nvSpPr>
          <p:spPr bwMode="auto">
            <a:xfrm flipH="1">
              <a:off x="582132" y="5967486"/>
              <a:ext cx="1172844" cy="224313"/>
            </a:xfrm>
            <a:prstGeom prst="wedgeRectCallout">
              <a:avLst>
                <a:gd name="adj1" fmla="val -90810"/>
                <a:gd name="adj2" fmla="val 15579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36000" tIns="0" rIns="0" bIns="0" anchor="ctr"/>
            <a:lstStyle>
              <a:lvl1pPr eaLnBrk="0" hangingPunct="0">
                <a:defRPr sz="8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8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8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8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8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ru-RU" altLang="ru-RU" sz="800" dirty="0" smtClean="0">
                  <a:solidFill>
                    <a:srgbClr val="000000"/>
                  </a:solidFill>
                </a:rPr>
                <a:t>Нефтепровод ДУ-500мм, </a:t>
              </a:r>
              <a:r>
                <a:rPr lang="en-US" altLang="ru-RU" sz="800" dirty="0" smtClean="0">
                  <a:solidFill>
                    <a:srgbClr val="000000"/>
                  </a:solidFill>
                </a:rPr>
                <a:t>L-</a:t>
              </a:r>
              <a:r>
                <a:rPr lang="ru-RU" altLang="ru-RU" sz="800" dirty="0" smtClean="0">
                  <a:solidFill>
                    <a:srgbClr val="FF0000"/>
                  </a:solidFill>
                </a:rPr>
                <a:t>99к</a:t>
              </a:r>
              <a:r>
                <a:rPr lang="ru-RU" altLang="ru-RU" sz="800" dirty="0" smtClean="0">
                  <a:solidFill>
                    <a:srgbClr val="000000"/>
                  </a:solidFill>
                </a:rPr>
                <a:t>м</a:t>
              </a:r>
            </a:p>
          </p:txBody>
        </p:sp>
        <p:sp>
          <p:nvSpPr>
            <p:cNvPr id="26634" name="AutoShape 19"/>
            <p:cNvSpPr>
              <a:spLocks noChangeArrowheads="1"/>
            </p:cNvSpPr>
            <p:nvPr/>
          </p:nvSpPr>
          <p:spPr bwMode="auto">
            <a:xfrm flipH="1">
              <a:off x="582133" y="5229239"/>
              <a:ext cx="1258675" cy="224313"/>
            </a:xfrm>
            <a:prstGeom prst="wedgeRectCallout">
              <a:avLst>
                <a:gd name="adj1" fmla="val -77852"/>
                <a:gd name="adj2" fmla="val 64764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36000" tIns="0" rIns="0" bIns="0" anchor="ctr"/>
            <a:lstStyle>
              <a:lvl1pPr eaLnBrk="0" hangingPunct="0">
                <a:defRPr sz="8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8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8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8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8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ru-RU" altLang="ru-RU" sz="800" dirty="0" smtClean="0">
                  <a:solidFill>
                    <a:srgbClr val="000000"/>
                  </a:solidFill>
                </a:rPr>
                <a:t>Газопровод ДУ-500мм, </a:t>
              </a:r>
            </a:p>
            <a:p>
              <a:pPr algn="ctr" eaLnBrk="1" hangingPunct="1"/>
              <a:r>
                <a:rPr lang="en-US" altLang="ru-RU" sz="800" dirty="0" smtClean="0">
                  <a:solidFill>
                    <a:srgbClr val="000000"/>
                  </a:solidFill>
                </a:rPr>
                <a:t>L-</a:t>
              </a:r>
              <a:r>
                <a:rPr lang="ru-RU" altLang="ru-RU" sz="800" dirty="0" smtClean="0">
                  <a:solidFill>
                    <a:srgbClr val="FF0000"/>
                  </a:solidFill>
                </a:rPr>
                <a:t>75</a:t>
              </a:r>
              <a:r>
                <a:rPr lang="ru-RU" altLang="ru-RU" sz="800" dirty="0" smtClean="0">
                  <a:solidFill>
                    <a:srgbClr val="000000"/>
                  </a:solidFill>
                </a:rPr>
                <a:t>км</a:t>
              </a:r>
            </a:p>
          </p:txBody>
        </p:sp>
        <p:sp>
          <p:nvSpPr>
            <p:cNvPr id="26635" name="AutoShape 19"/>
            <p:cNvSpPr>
              <a:spLocks noChangeArrowheads="1"/>
            </p:cNvSpPr>
            <p:nvPr/>
          </p:nvSpPr>
          <p:spPr bwMode="auto">
            <a:xfrm flipH="1">
              <a:off x="2702700" y="5381639"/>
              <a:ext cx="810108" cy="224313"/>
            </a:xfrm>
            <a:prstGeom prst="wedgeRectCallout">
              <a:avLst>
                <a:gd name="adj1" fmla="val 102620"/>
                <a:gd name="adj2" fmla="val 69718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36000" tIns="0" rIns="0" bIns="0" anchor="ctr"/>
            <a:lstStyle>
              <a:lvl1pPr eaLnBrk="0" hangingPunct="0">
                <a:defRPr sz="8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8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8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8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8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ru-RU" altLang="ru-RU" sz="800" dirty="0" smtClean="0">
                  <a:solidFill>
                    <a:srgbClr val="000000"/>
                  </a:solidFill>
                </a:rPr>
                <a:t>ВЛ 110 </a:t>
              </a:r>
              <a:r>
                <a:rPr lang="ru-RU" altLang="ru-RU" sz="800" dirty="0" err="1" smtClean="0">
                  <a:solidFill>
                    <a:srgbClr val="000000"/>
                  </a:solidFill>
                </a:rPr>
                <a:t>кВ</a:t>
              </a:r>
              <a:endParaRPr lang="ru-RU" altLang="ru-RU" sz="800" dirty="0" smtClean="0">
                <a:solidFill>
                  <a:srgbClr val="000000"/>
                </a:solidFill>
              </a:endParaRPr>
            </a:p>
            <a:p>
              <a:pPr algn="ctr" eaLnBrk="1" hangingPunct="1"/>
              <a:r>
                <a:rPr lang="en-US" altLang="ru-RU" sz="800" dirty="0" smtClean="0">
                  <a:solidFill>
                    <a:srgbClr val="000000"/>
                  </a:solidFill>
                </a:rPr>
                <a:t>L-</a:t>
              </a:r>
              <a:r>
                <a:rPr lang="ru-RU" altLang="ru-RU" sz="800" dirty="0" smtClean="0">
                  <a:solidFill>
                    <a:srgbClr val="FF0000"/>
                  </a:solidFill>
                </a:rPr>
                <a:t>9</a:t>
              </a:r>
              <a:r>
                <a:rPr lang="ru-RU" altLang="ru-RU" sz="800" dirty="0">
                  <a:solidFill>
                    <a:srgbClr val="FF0000"/>
                  </a:solidFill>
                </a:rPr>
                <a:t>3</a:t>
              </a:r>
              <a:r>
                <a:rPr lang="ru-RU" altLang="ru-RU" sz="800" dirty="0" smtClean="0">
                  <a:solidFill>
                    <a:srgbClr val="000000"/>
                  </a:solidFill>
                </a:rPr>
                <a:t>км</a:t>
              </a:r>
            </a:p>
          </p:txBody>
        </p:sp>
      </p:grp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8656398"/>
              </p:ext>
            </p:extLst>
          </p:nvPr>
        </p:nvGraphicFramePr>
        <p:xfrm>
          <a:off x="4203701" y="1628800"/>
          <a:ext cx="4738811" cy="5147307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tableStyleId>{5C22544A-7EE6-4342-B048-85BDC9FD1C3A}</a:tableStyleId>
              </a:tblPr>
              <a:tblGrid>
                <a:gridCol w="2747791"/>
                <a:gridCol w="1116519"/>
                <a:gridCol w="874501"/>
              </a:tblGrid>
              <a:tr h="9010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 </a:t>
                      </a:r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ключевых объектов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Физические показатели, ед. мощности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Период </a:t>
                      </a:r>
                    </a:p>
                    <a:p>
                      <a:pPr algn="ctr" fontAlgn="ctr"/>
                      <a:r>
                        <a:rPr lang="ru-RU" sz="1000" b="1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стр-ва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</a:tr>
              <a:tr h="927525">
                <a:tc>
                  <a:txBody>
                    <a:bodyPr/>
                    <a:lstStyle/>
                    <a:p>
                      <a:pPr marL="1080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Подготовительные работы и обустройство</a:t>
                      </a:r>
                      <a:r>
                        <a:rPr lang="ru-RU" sz="1000" b="1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кустов скважин, КП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fontAlgn="ctr"/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2014-2023 гг.</a:t>
                      </a:r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05747">
                <a:tc>
                  <a:txBody>
                    <a:bodyPr/>
                    <a:lstStyle/>
                    <a:p>
                      <a:pPr marL="1080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Автомобильные дороги, км</a:t>
                      </a:r>
                      <a:endParaRPr lang="ru-RU" sz="10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70,6</a:t>
                      </a:r>
                    </a:p>
                  </a:txBody>
                  <a:tcPr marL="8567" marR="8567" marT="85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2014-2020 гг.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ctr"/>
                </a:tc>
              </a:tr>
              <a:tr h="305747">
                <a:tc>
                  <a:txBody>
                    <a:bodyPr/>
                    <a:lstStyle/>
                    <a:p>
                      <a:pPr marL="1080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Внутрипромысловые трубопроводы, км</a:t>
                      </a:r>
                      <a:endParaRPr lang="ru-RU" sz="10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179,1</a:t>
                      </a:r>
                      <a:endParaRPr lang="ru-RU" sz="10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2015-2023 гг.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ctr"/>
                </a:tc>
              </a:tr>
              <a:tr h="305747">
                <a:tc>
                  <a:txBody>
                    <a:bodyPr/>
                    <a:lstStyle/>
                    <a:p>
                      <a:pPr marL="1080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ВЛ 35 </a:t>
                      </a:r>
                      <a:r>
                        <a:rPr lang="ru-RU" sz="1000" b="1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кВ</a:t>
                      </a:r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км</a:t>
                      </a:r>
                      <a:endParaRPr lang="ru-RU" sz="10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53,6</a:t>
                      </a:r>
                      <a:endParaRPr lang="ru-RU" sz="10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2015-2021 гг.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ctr"/>
                </a:tc>
              </a:tr>
              <a:tr h="305747">
                <a:tc>
                  <a:txBody>
                    <a:bodyPr/>
                    <a:lstStyle/>
                    <a:p>
                      <a:pPr marL="1080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ПС 35/6 </a:t>
                      </a:r>
                      <a:r>
                        <a:rPr lang="ru-RU" sz="1000" b="1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кВ</a:t>
                      </a:r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000" b="1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шт</a:t>
                      </a:r>
                      <a:endParaRPr lang="ru-RU" sz="10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endParaRPr lang="ru-RU" sz="10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2015-2019</a:t>
                      </a:r>
                      <a:r>
                        <a:rPr lang="ru-RU" sz="100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гг.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ctr"/>
                </a:tc>
              </a:tr>
              <a:tr h="305747">
                <a:tc>
                  <a:txBody>
                    <a:bodyPr/>
                    <a:lstStyle/>
                    <a:p>
                      <a:pPr marL="1080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ПС 110/35/10, </a:t>
                      </a:r>
                      <a:r>
                        <a:rPr lang="ru-RU" sz="1000" b="1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шт</a:t>
                      </a:r>
                      <a:endParaRPr lang="ru-RU" sz="10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0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2015-2022 гг.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ctr"/>
                </a:tc>
              </a:tr>
              <a:tr h="305747">
                <a:tc>
                  <a:txBody>
                    <a:bodyPr/>
                    <a:lstStyle/>
                    <a:p>
                      <a:pPr marL="1080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ВЛ 110 </a:t>
                      </a:r>
                      <a:r>
                        <a:rPr lang="ru-RU" sz="1000" b="1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кВ</a:t>
                      </a:r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км</a:t>
                      </a:r>
                      <a:endParaRPr lang="ru-RU" sz="10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105</a:t>
                      </a:r>
                      <a:endParaRPr lang="ru-RU" sz="10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2015-</a:t>
                      </a:r>
                      <a:r>
                        <a:rPr lang="ru-RU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2022 г.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ctr"/>
                </a:tc>
              </a:tr>
              <a:tr h="305747">
                <a:tc>
                  <a:txBody>
                    <a:bodyPr/>
                    <a:lstStyle/>
                    <a:p>
                      <a:pPr marL="1080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УПН, млн.тн</a:t>
                      </a:r>
                    </a:p>
                  </a:txBody>
                  <a:tcPr marL="8567" marR="8567" marT="8567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5,2</a:t>
                      </a:r>
                      <a:endParaRPr lang="ru-RU" sz="10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2014-</a:t>
                      </a:r>
                      <a:r>
                        <a:rPr lang="ru-RU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2017 гг.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ctr"/>
                </a:tc>
              </a:tr>
              <a:tr h="565078">
                <a:tc>
                  <a:txBody>
                    <a:bodyPr/>
                    <a:lstStyle/>
                    <a:p>
                      <a:pPr marL="1080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Установка подготовки и </a:t>
                      </a:r>
                      <a:r>
                        <a:rPr lang="ru-RU" sz="1000" b="1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компримирования</a:t>
                      </a:r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газа, млрд.м3</a:t>
                      </a:r>
                      <a:endParaRPr lang="ru-RU" sz="10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2016-</a:t>
                      </a:r>
                      <a:r>
                        <a:rPr lang="ru-RU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2019гг.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06705">
                <a:tc>
                  <a:txBody>
                    <a:bodyPr/>
                    <a:lstStyle/>
                    <a:p>
                      <a:pPr marL="1080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Нефтепровод «Сузун – Ванкор», км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99</a:t>
                      </a:r>
                      <a:endParaRPr lang="ru-RU" sz="10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2014-</a:t>
                      </a:r>
                      <a:r>
                        <a:rPr lang="ru-RU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2016 гг.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06705">
                <a:tc>
                  <a:txBody>
                    <a:bodyPr/>
                    <a:lstStyle/>
                    <a:p>
                      <a:pPr marL="1080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Газопровод «Сузун – Ванкор», км</a:t>
                      </a:r>
                      <a:endParaRPr lang="ru-RU" sz="10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  <a:endParaRPr lang="ru-RU" sz="10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2016-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2019 гг.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1" y="1"/>
            <a:ext cx="9135207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 marL="361950" eaLnBrk="0" hangingPunct="0">
              <a:spcBef>
                <a:spcPct val="20000"/>
              </a:spcBef>
              <a:buBlip>
                <a:blip r:embed="rId4"/>
              </a:buBlip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ts val="1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latin typeface="+mj-lt"/>
                <a:ea typeface="+mj-ea"/>
                <a:cs typeface="Arial" pitchFamily="34" charset="0"/>
              </a:rPr>
              <a:t>Объекты обустройства Сузунского месторождения</a:t>
            </a:r>
            <a:endParaRPr lang="ru-RU" altLang="ru-RU" sz="1800" b="1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15" name="Номер слайда 3"/>
          <p:cNvSpPr txBox="1">
            <a:spLocks/>
          </p:cNvSpPr>
          <p:nvPr/>
        </p:nvSpPr>
        <p:spPr bwMode="auto">
          <a:xfrm>
            <a:off x="7010400" y="6581039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FE27D3EF-C9AD-4347-9914-7E1DECDFBEAC}" type="slidenum">
              <a:rPr lang="ru-RU" smtClean="0"/>
              <a:pPr algn="r">
                <a:defRPr/>
              </a:pPr>
              <a:t>6</a:t>
            </a:fld>
            <a:endParaRPr lang="ru-RU" dirty="0"/>
          </a:p>
        </p:txBody>
      </p:sp>
      <p:sp>
        <p:nvSpPr>
          <p:cNvPr id="13" name="AutoShape 19"/>
          <p:cNvSpPr>
            <a:spLocks noChangeArrowheads="1"/>
          </p:cNvSpPr>
          <p:nvPr/>
        </p:nvSpPr>
        <p:spPr bwMode="auto">
          <a:xfrm flipH="1">
            <a:off x="3242994" y="2411518"/>
            <a:ext cx="748119" cy="269291"/>
          </a:xfrm>
          <a:prstGeom prst="wedgeRectCallout">
            <a:avLst>
              <a:gd name="adj1" fmla="val 82755"/>
              <a:gd name="adj2" fmla="val -60619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6000" tIns="0" rIns="0" bIns="0" anchor="ctr"/>
          <a:lstStyle>
            <a:lvl1pPr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800" dirty="0" smtClean="0"/>
              <a:t>УПСВ</a:t>
            </a:r>
          </a:p>
        </p:txBody>
      </p:sp>
      <p:sp>
        <p:nvSpPr>
          <p:cNvPr id="16" name="AutoShape 19"/>
          <p:cNvSpPr>
            <a:spLocks noChangeArrowheads="1"/>
          </p:cNvSpPr>
          <p:nvPr/>
        </p:nvSpPr>
        <p:spPr bwMode="auto">
          <a:xfrm flipH="1">
            <a:off x="3267127" y="2061627"/>
            <a:ext cx="748119" cy="224296"/>
          </a:xfrm>
          <a:prstGeom prst="wedgeRectCallout">
            <a:avLst>
              <a:gd name="adj1" fmla="val 102620"/>
              <a:gd name="adj2" fmla="val 69718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6000" tIns="0" rIns="0" bIns="0" anchor="ctr"/>
          <a:lstStyle>
            <a:lvl1pPr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800" dirty="0" smtClean="0"/>
              <a:t>ВЛ 110 </a:t>
            </a:r>
            <a:r>
              <a:rPr lang="ru-RU" altLang="ru-RU" sz="800" dirty="0" err="1" smtClean="0"/>
              <a:t>кВ</a:t>
            </a:r>
            <a:endParaRPr lang="ru-RU" altLang="ru-RU" sz="800" dirty="0" smtClean="0"/>
          </a:p>
          <a:p>
            <a:pPr algn="ctr" eaLnBrk="1" hangingPunct="1"/>
            <a:r>
              <a:rPr lang="en-US" altLang="ru-RU" sz="800" dirty="0" smtClean="0"/>
              <a:t>L-</a:t>
            </a:r>
            <a:r>
              <a:rPr lang="ru-RU" altLang="ru-RU" sz="800" dirty="0" smtClean="0"/>
              <a:t>12км</a:t>
            </a:r>
          </a:p>
        </p:txBody>
      </p:sp>
    </p:spTree>
    <p:extLst>
      <p:ext uri="{BB962C8B-B14F-4D97-AF65-F5344CB8AC3E}">
        <p14:creationId xmlns:p14="http://schemas.microsoft.com/office/powerpoint/2010/main" val="276862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4. Оформление конверта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0927" y="1052736"/>
            <a:ext cx="8375084" cy="55892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600" spc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endParaRPr lang="ru-RU" sz="2600" spc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6553200" y="6356353"/>
            <a:ext cx="2133600" cy="365125"/>
          </a:xfrm>
        </p:spPr>
        <p:txBody>
          <a:bodyPr/>
          <a:lstStyle/>
          <a:p>
            <a:pPr algn="r">
              <a:defRPr/>
            </a:pPr>
            <a:fld id="{E7BE8D95-DAAA-475F-A68B-D0BE6C93D1D2}" type="slidenum">
              <a:rPr lang="ru-RU" smtClean="0">
                <a:solidFill>
                  <a:srgbClr val="000000"/>
                </a:solidFill>
              </a:rPr>
              <a:pPr algn="r">
                <a:defRPr/>
              </a:pPr>
              <a:t>60</a:t>
            </a:fld>
            <a:endParaRPr lang="ru-RU" dirty="0">
              <a:solidFill>
                <a:srgbClr val="000000"/>
              </a:solidFill>
            </a:endParaRPr>
          </a:p>
        </p:txBody>
      </p:sp>
      <p:cxnSp>
        <p:nvCxnSpPr>
          <p:cNvPr id="8" name="Прямая со стрелкой 16"/>
          <p:cNvCxnSpPr>
            <a:cxnSpLocks noChangeShapeType="1"/>
          </p:cNvCxnSpPr>
          <p:nvPr/>
        </p:nvCxnSpPr>
        <p:spPr bwMode="auto">
          <a:xfrm flipH="1">
            <a:off x="2244969" y="2497141"/>
            <a:ext cx="1137138" cy="403225"/>
          </a:xfrm>
          <a:prstGeom prst="straightConnector1">
            <a:avLst/>
          </a:prstGeom>
          <a:noFill/>
          <a:ln w="19050" algn="ctr">
            <a:solidFill>
              <a:srgbClr val="0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9" name="Прямая со стрелкой 21"/>
          <p:cNvCxnSpPr>
            <a:cxnSpLocks noChangeShapeType="1"/>
          </p:cNvCxnSpPr>
          <p:nvPr/>
        </p:nvCxnSpPr>
        <p:spPr bwMode="auto">
          <a:xfrm>
            <a:off x="5472626" y="2497141"/>
            <a:ext cx="915865" cy="398463"/>
          </a:xfrm>
          <a:prstGeom prst="straightConnector1">
            <a:avLst/>
          </a:prstGeom>
          <a:noFill/>
          <a:ln w="19050" algn="ctr">
            <a:solidFill>
              <a:srgbClr val="0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0" name="Объект 2"/>
          <p:cNvSpPr txBox="1">
            <a:spLocks/>
          </p:cNvSpPr>
          <p:nvPr/>
        </p:nvSpPr>
        <p:spPr>
          <a:xfrm>
            <a:off x="460131" y="2997203"/>
            <a:ext cx="1951892" cy="63976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ru-RU" sz="1400" kern="0" dirty="0" smtClean="0">
                <a:solidFill>
                  <a:srgbClr val="000000"/>
                </a:solidFill>
              </a:rPr>
              <a:t>Пакет документов на закупку</a:t>
            </a:r>
            <a:endParaRPr lang="ru-RU" sz="1400" kern="0" dirty="0">
              <a:solidFill>
                <a:srgbClr val="000000"/>
              </a:solidFill>
            </a:endParaRPr>
          </a:p>
        </p:txBody>
      </p:sp>
      <p:cxnSp>
        <p:nvCxnSpPr>
          <p:cNvPr id="14" name="Прямая со стрелкой 29"/>
          <p:cNvCxnSpPr>
            <a:cxnSpLocks noChangeShapeType="1"/>
          </p:cNvCxnSpPr>
          <p:nvPr/>
        </p:nvCxnSpPr>
        <p:spPr bwMode="auto">
          <a:xfrm flipH="1">
            <a:off x="5402883" y="3317081"/>
            <a:ext cx="764373" cy="301232"/>
          </a:xfrm>
          <a:prstGeom prst="straightConnector1">
            <a:avLst/>
          </a:prstGeom>
          <a:noFill/>
          <a:ln w="19050" algn="ctr">
            <a:solidFill>
              <a:srgbClr val="0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graphicFrame>
        <p:nvGraphicFramePr>
          <p:cNvPr id="15" name="Объект 61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1382829"/>
              </p:ext>
            </p:extLst>
          </p:nvPr>
        </p:nvGraphicFramePr>
        <p:xfrm>
          <a:off x="2577612" y="3665541"/>
          <a:ext cx="3429000" cy="2605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" name="Документ" r:id="rId4" imgW="9623457" imgH="6746084" progId="Word.Document.12">
                  <p:embed/>
                </p:oleObj>
              </mc:Choice>
              <mc:Fallback>
                <p:oleObj name="Документ" r:id="rId4" imgW="9623457" imgH="6746084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7612" y="3665541"/>
                        <a:ext cx="3429000" cy="26050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Объект 2"/>
          <p:cNvSpPr txBox="1">
            <a:spLocks/>
          </p:cNvSpPr>
          <p:nvPr/>
        </p:nvSpPr>
        <p:spPr bwMode="auto">
          <a:xfrm>
            <a:off x="731228" y="1089025"/>
            <a:ext cx="8059615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ru-RU" altLang="ru-RU" sz="1400" b="1" kern="0" dirty="0" smtClean="0">
                <a:solidFill>
                  <a:srgbClr val="000000"/>
                </a:solidFill>
              </a:rPr>
              <a:t> Подача документов </a:t>
            </a:r>
            <a:r>
              <a:rPr lang="ru-RU" altLang="ru-RU" sz="1800" b="1" u="sng" kern="0" dirty="0" smtClean="0">
                <a:solidFill>
                  <a:srgbClr val="000000"/>
                </a:solidFill>
              </a:rPr>
              <a:t>в 1 экземпляре, </a:t>
            </a:r>
            <a:r>
              <a:rPr lang="ru-RU" altLang="ru-RU" sz="1400" b="1" kern="0" dirty="0" smtClean="0">
                <a:solidFill>
                  <a:srgbClr val="000000"/>
                </a:solidFill>
              </a:rPr>
              <a:t>запечатанном конверте с сопроводительным письмом с исходящим номером и датой регистрации.</a:t>
            </a:r>
            <a:r>
              <a:rPr lang="ru-RU" sz="1400" dirty="0" smtClean="0">
                <a:solidFill>
                  <a:srgbClr val="000000"/>
                </a:solidFill>
              </a:rPr>
              <a:t> </a:t>
            </a:r>
            <a:endParaRPr lang="ru-RU" sz="1400" dirty="0">
              <a:solidFill>
                <a:srgbClr val="000000"/>
              </a:solidFill>
            </a:endParaRPr>
          </a:p>
          <a:p>
            <a:pPr marL="0" indent="0">
              <a:buFontTx/>
              <a:buNone/>
              <a:defRPr/>
            </a:pPr>
            <a:endParaRPr lang="ru-RU" altLang="ru-RU" sz="1400" b="1" kern="0" dirty="0" smtClean="0">
              <a:solidFill>
                <a:srgbClr val="000000"/>
              </a:solidFill>
            </a:endParaRPr>
          </a:p>
        </p:txBody>
      </p:sp>
      <p:sp>
        <p:nvSpPr>
          <p:cNvPr id="17" name="Скругленный прямоугольник 16"/>
          <p:cNvSpPr>
            <a:spLocks noChangeArrowheads="1"/>
          </p:cNvSpPr>
          <p:nvPr/>
        </p:nvSpPr>
        <p:spPr bwMode="auto">
          <a:xfrm>
            <a:off x="3429505" y="2168547"/>
            <a:ext cx="1973376" cy="731816"/>
          </a:xfrm>
          <a:prstGeom prst="roundRect">
            <a:avLst>
              <a:gd name="adj" fmla="val 16667"/>
            </a:avLst>
          </a:prstGeom>
          <a:solidFill>
            <a:srgbClr val="FFD200"/>
          </a:solidFill>
          <a:ln w="25400" algn="ctr">
            <a:solidFill>
              <a:srgbClr val="FCAF17"/>
            </a:solidFill>
            <a:round/>
            <a:headEnd/>
            <a:tailEnd/>
          </a:ln>
        </p:spPr>
        <p:txBody>
          <a:bodyPr lIns="97696" tIns="48848" rIns="97696" bIns="48848" anchor="ctr"/>
          <a:lstStyle/>
          <a:p>
            <a:pPr algn="ctr"/>
            <a:r>
              <a:rPr lang="ru-RU" altLang="ru-RU" sz="1000" b="1" kern="0" dirty="0">
                <a:solidFill>
                  <a:srgbClr val="000000"/>
                </a:solidFill>
                <a:cs typeface="Arial" charset="0"/>
              </a:rPr>
              <a:t>Участие в Закупке    ЗАО «Ванкорнефть</a:t>
            </a:r>
            <a:r>
              <a:rPr lang="ru-RU" altLang="ru-RU" sz="1000" b="1" kern="0" dirty="0" smtClean="0">
                <a:solidFill>
                  <a:srgbClr val="000000"/>
                </a:solidFill>
                <a:cs typeface="Arial" charset="0"/>
              </a:rPr>
              <a:t>»</a:t>
            </a:r>
            <a:r>
              <a:rPr lang="ru-RU" sz="1000" b="1" kern="0" dirty="0">
                <a:solidFill>
                  <a:srgbClr val="000000"/>
                </a:solidFill>
                <a:cs typeface="Arial" charset="0"/>
              </a:rPr>
              <a:t> ОАО «Сузун», ООО «</a:t>
            </a:r>
            <a:r>
              <a:rPr lang="ru-RU" sz="1000" b="1" kern="0" dirty="0" err="1">
                <a:solidFill>
                  <a:srgbClr val="000000"/>
                </a:solidFill>
                <a:cs typeface="Arial" charset="0"/>
              </a:rPr>
              <a:t>Тагульское</a:t>
            </a:r>
            <a:r>
              <a:rPr lang="ru-RU" sz="1000" b="1" kern="0" dirty="0">
                <a:solidFill>
                  <a:srgbClr val="000000"/>
                </a:solidFill>
                <a:cs typeface="Arial" charset="0"/>
              </a:rPr>
              <a:t>»,  ООО «ГРК</a:t>
            </a:r>
            <a:r>
              <a:rPr lang="ru-RU" sz="1000" b="1" kern="0" dirty="0" smtClean="0">
                <a:solidFill>
                  <a:srgbClr val="000000"/>
                </a:solidFill>
                <a:cs typeface="Arial" charset="0"/>
              </a:rPr>
              <a:t>», ОАО </a:t>
            </a:r>
            <a:r>
              <a:rPr lang="ru-RU" sz="1000" b="1" kern="0" dirty="0">
                <a:solidFill>
                  <a:srgbClr val="000000"/>
                </a:solidFill>
                <a:cs typeface="Arial" charset="0"/>
              </a:rPr>
              <a:t>«Самотлорнефтегаз»</a:t>
            </a:r>
            <a:endParaRPr lang="ru-RU" altLang="ru-RU" sz="1000" b="1" kern="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8" name="Скругленный прямоугольник 17"/>
          <p:cNvSpPr>
            <a:spLocks noChangeArrowheads="1"/>
          </p:cNvSpPr>
          <p:nvPr/>
        </p:nvSpPr>
        <p:spPr bwMode="auto">
          <a:xfrm>
            <a:off x="6368421" y="2895601"/>
            <a:ext cx="1948755" cy="657182"/>
          </a:xfrm>
          <a:prstGeom prst="roundRect">
            <a:avLst>
              <a:gd name="adj" fmla="val 16667"/>
            </a:avLst>
          </a:prstGeom>
          <a:solidFill>
            <a:srgbClr val="FFD200"/>
          </a:solidFill>
          <a:ln w="25400" algn="ctr">
            <a:solidFill>
              <a:srgbClr val="FCAF17"/>
            </a:solidFill>
            <a:round/>
            <a:headEnd/>
            <a:tailEnd/>
          </a:ln>
        </p:spPr>
        <p:txBody>
          <a:bodyPr lIns="97696" tIns="48848" rIns="97696" bIns="48848" anchor="ctr"/>
          <a:lstStyle/>
          <a:p>
            <a:pPr algn="ctr"/>
            <a:r>
              <a:rPr lang="ru-RU" altLang="ru-RU" sz="1400" b="1" kern="0" dirty="0">
                <a:solidFill>
                  <a:srgbClr val="000000"/>
                </a:solidFill>
                <a:cs typeface="Arial" charset="0"/>
              </a:rPr>
              <a:t>Пакет документов на аккредитацию</a:t>
            </a:r>
          </a:p>
        </p:txBody>
      </p:sp>
    </p:spTree>
    <p:extLst>
      <p:ext uri="{BB962C8B-B14F-4D97-AF65-F5344CB8AC3E}">
        <p14:creationId xmlns:p14="http://schemas.microsoft.com/office/powerpoint/2010/main" val="357647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5. Результаты прохождения аккредитации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eaLnBrk="0" hangingPunct="0">
              <a:buFontTx/>
              <a:buChar char="•"/>
              <a:defRPr/>
            </a:pPr>
            <a:r>
              <a:rPr lang="ru-RU" kern="0" spc="0" dirty="0">
                <a:solidFill>
                  <a:srgbClr val="000000"/>
                </a:solidFill>
                <a:latin typeface="Arial"/>
                <a:cs typeface="+mn-cs"/>
              </a:rPr>
              <a:t>По окончании процедуры аккредитации поставщику направляется Уведомление об итогах проведения аккредитации (прохождения или не прохождения процедуры) по электронной почте в срок </a:t>
            </a:r>
            <a:r>
              <a:rPr lang="ru-RU" b="1" i="1" u="sng" kern="0" spc="0" dirty="0">
                <a:solidFill>
                  <a:srgbClr val="000000"/>
                </a:solidFill>
                <a:latin typeface="Arial"/>
                <a:cs typeface="+mn-cs"/>
              </a:rPr>
              <a:t>не позднее одного месяца с даты подачи заказчику полного комплекта документации</a:t>
            </a:r>
            <a:r>
              <a:rPr lang="ru-RU" kern="0" spc="0" dirty="0">
                <a:solidFill>
                  <a:srgbClr val="000000"/>
                </a:solidFill>
                <a:latin typeface="Arial"/>
                <a:cs typeface="+mn-cs"/>
              </a:rPr>
              <a:t>. </a:t>
            </a:r>
          </a:p>
          <a:p>
            <a:pPr marL="342900" lvl="0" indent="-342900" eaLnBrk="0" hangingPunct="0">
              <a:buFontTx/>
              <a:buChar char="•"/>
              <a:defRPr/>
            </a:pPr>
            <a:endParaRPr lang="ru-RU" kern="0" spc="0" dirty="0">
              <a:solidFill>
                <a:srgbClr val="000000"/>
              </a:solidFill>
              <a:latin typeface="Arial"/>
              <a:cs typeface="+mn-cs"/>
            </a:endParaRPr>
          </a:p>
          <a:p>
            <a:pPr marL="342900" lvl="0" indent="-342900" eaLnBrk="0" hangingPunct="0">
              <a:buFontTx/>
              <a:buChar char="•"/>
              <a:defRPr/>
            </a:pPr>
            <a:r>
              <a:rPr lang="ru-RU" kern="0" spc="0" dirty="0">
                <a:solidFill>
                  <a:srgbClr val="000000"/>
                </a:solidFill>
                <a:latin typeface="Arial"/>
                <a:cs typeface="+mn-cs"/>
              </a:rPr>
              <a:t>Срок действия аккредитации – </a:t>
            </a:r>
            <a:r>
              <a:rPr lang="ru-RU" u="sng" kern="0" spc="0" dirty="0">
                <a:solidFill>
                  <a:srgbClr val="000000"/>
                </a:solidFill>
                <a:latin typeface="Arial"/>
                <a:cs typeface="+mn-cs"/>
              </a:rPr>
              <a:t>12 месяцев с даты, указанной в письме</a:t>
            </a:r>
            <a:r>
              <a:rPr lang="ru-RU" kern="0" spc="0" dirty="0">
                <a:solidFill>
                  <a:srgbClr val="000000"/>
                </a:solidFill>
                <a:latin typeface="Arial"/>
                <a:cs typeface="+mn-cs"/>
              </a:rPr>
              <a:t>.</a:t>
            </a:r>
          </a:p>
          <a:p>
            <a:pPr marL="0" lvl="0" indent="0" eaLnBrk="0" hangingPunct="0">
              <a:buNone/>
              <a:defRPr/>
            </a:pPr>
            <a:endParaRPr lang="ru-RU" kern="0" spc="0" dirty="0">
              <a:solidFill>
                <a:srgbClr val="000000"/>
              </a:solidFill>
              <a:latin typeface="Arial"/>
              <a:cs typeface="+mn-cs"/>
            </a:endParaRPr>
          </a:p>
          <a:p>
            <a:pPr marL="342900" lvl="0" indent="-342900" eaLnBrk="0" hangingPunct="0">
              <a:buFontTx/>
              <a:buChar char="•"/>
              <a:defRPr/>
            </a:pPr>
            <a:r>
              <a:rPr lang="ru-RU" b="1" kern="0" spc="0" dirty="0">
                <a:solidFill>
                  <a:srgbClr val="FF0000"/>
                </a:solidFill>
                <a:latin typeface="Arial"/>
                <a:cs typeface="+mn-cs"/>
              </a:rPr>
              <a:t>Отклонение документов возможно если:</a:t>
            </a:r>
          </a:p>
          <a:p>
            <a:pPr marL="342900" lvl="0" indent="-180000" eaLnBrk="0" hangingPunct="0">
              <a:buFontTx/>
              <a:buChar char="•"/>
              <a:defRPr/>
            </a:pPr>
            <a:r>
              <a:rPr lang="ru-RU" kern="0" spc="0" dirty="0">
                <a:solidFill>
                  <a:srgbClr val="000000"/>
                </a:solidFill>
                <a:latin typeface="Arial"/>
                <a:cs typeface="+mn-cs"/>
              </a:rPr>
              <a:t>представлен не полный пакет документов;</a:t>
            </a:r>
          </a:p>
          <a:p>
            <a:pPr marL="342900" lvl="0" indent="-180000" eaLnBrk="0" hangingPunct="0">
              <a:buFontTx/>
              <a:buChar char="•"/>
              <a:defRPr/>
            </a:pPr>
            <a:r>
              <a:rPr lang="ru-RU" kern="0" spc="0" dirty="0">
                <a:solidFill>
                  <a:srgbClr val="000000"/>
                </a:solidFill>
                <a:latin typeface="Arial"/>
                <a:cs typeface="+mn-cs"/>
              </a:rPr>
              <a:t>документы предоставлены с нарушением сроков (в случае наличия срока подачи документов в закупочной документации);</a:t>
            </a:r>
          </a:p>
          <a:p>
            <a:pPr marL="342900" lvl="0" indent="-180000" eaLnBrk="0" hangingPunct="0">
              <a:buFontTx/>
              <a:buChar char="•"/>
              <a:defRPr/>
            </a:pPr>
            <a:r>
              <a:rPr lang="ru-RU" kern="0" spc="0" dirty="0">
                <a:solidFill>
                  <a:srgbClr val="000000"/>
                </a:solidFill>
                <a:latin typeface="Arial"/>
                <a:cs typeface="+mn-cs"/>
              </a:rPr>
              <a:t>не предоставления/отказа от представления сведений о полной цепочке собственников, с указанием бенефициаров (в том числе конечного выгодоприобретателя/бенефициара – физического лица);</a:t>
            </a:r>
          </a:p>
          <a:p>
            <a:pPr marL="342900" lvl="0" indent="-180000" eaLnBrk="0" hangingPunct="0">
              <a:buFontTx/>
              <a:buChar char="•"/>
              <a:defRPr/>
            </a:pPr>
            <a:r>
              <a:rPr lang="ru-RU" kern="0" spc="0" dirty="0">
                <a:solidFill>
                  <a:srgbClr val="000000"/>
                </a:solidFill>
                <a:latin typeface="Arial"/>
                <a:cs typeface="+mn-cs"/>
              </a:rPr>
              <a:t>обнаружены противоречия в представленной поставщиком документации, умышленные искажения информации, предоставление заведомо недостоверных сведений и т.д.;</a:t>
            </a:r>
          </a:p>
          <a:p>
            <a:pPr marL="342900" lvl="0" indent="-180000" eaLnBrk="0" hangingPunct="0">
              <a:buFontTx/>
              <a:buChar char="•"/>
              <a:defRPr/>
            </a:pPr>
            <a:r>
              <a:rPr lang="ru-RU" kern="0" spc="0" dirty="0">
                <a:solidFill>
                  <a:srgbClr val="000000"/>
                </a:solidFill>
                <a:latin typeface="Arial"/>
                <a:cs typeface="+mn-cs"/>
              </a:rPr>
              <a:t>документы направлены не по месту проведения процедуры аккредитации (в случае указания сроков и места подачи документов).</a:t>
            </a:r>
          </a:p>
          <a:p>
            <a:pPr marL="0" lvl="0" indent="0" eaLnBrk="0" hangingPunct="0">
              <a:buNone/>
              <a:defRPr/>
            </a:pPr>
            <a:endParaRPr lang="ru-RU" kern="0" spc="0" dirty="0">
              <a:solidFill>
                <a:srgbClr val="FF0000"/>
              </a:solidFill>
              <a:latin typeface="Arial"/>
              <a:cs typeface="+mn-cs"/>
            </a:endParaRPr>
          </a:p>
          <a:p>
            <a:pPr marL="342900" lvl="0" indent="-342900" eaLnBrk="0" hangingPunct="0">
              <a:buFontTx/>
              <a:buChar char="•"/>
              <a:defRPr/>
            </a:pPr>
            <a:r>
              <a:rPr lang="ru-RU" kern="0" spc="0" dirty="0">
                <a:solidFill>
                  <a:srgbClr val="FF0000"/>
                </a:solidFill>
                <a:latin typeface="Arial"/>
                <a:cs typeface="+mn-cs"/>
              </a:rPr>
              <a:t> </a:t>
            </a:r>
            <a:r>
              <a:rPr lang="ru-RU" b="1" kern="0" spc="0" dirty="0">
                <a:solidFill>
                  <a:srgbClr val="FF0000"/>
                </a:solidFill>
                <a:latin typeface="Arial"/>
                <a:cs typeface="+mn-cs"/>
              </a:rPr>
              <a:t>Результаты аккредитации могут быть аннулированы в случае:</a:t>
            </a:r>
          </a:p>
          <a:p>
            <a:pPr marL="342900" lvl="0" indent="-180000" eaLnBrk="0" hangingPunct="0">
              <a:buFontTx/>
              <a:buChar char="•"/>
              <a:defRPr/>
            </a:pPr>
            <a:r>
              <a:rPr lang="ru-RU" kern="0" spc="0" dirty="0">
                <a:solidFill>
                  <a:srgbClr val="000000"/>
                </a:solidFill>
                <a:latin typeface="Arial"/>
                <a:cs typeface="+mn-cs"/>
              </a:rPr>
              <a:t>обнаружения фактов несоответствия поставщика требованиям, указанным в </a:t>
            </a:r>
            <a:r>
              <a:rPr lang="ru-RU" kern="0" spc="0" dirty="0" err="1">
                <a:solidFill>
                  <a:srgbClr val="000000"/>
                </a:solidFill>
                <a:latin typeface="Arial"/>
                <a:cs typeface="+mn-cs"/>
              </a:rPr>
              <a:t>Иснтрукции</a:t>
            </a:r>
            <a:r>
              <a:rPr lang="ru-RU" kern="0" spc="0" dirty="0">
                <a:solidFill>
                  <a:srgbClr val="000000"/>
                </a:solidFill>
                <a:latin typeface="Arial"/>
                <a:cs typeface="+mn-cs"/>
              </a:rPr>
              <a:t>;</a:t>
            </a:r>
          </a:p>
          <a:p>
            <a:pPr marL="342900" lvl="0" indent="-180000" eaLnBrk="0" hangingPunct="0">
              <a:buFontTx/>
              <a:buChar char="•"/>
              <a:defRPr/>
            </a:pPr>
            <a:r>
              <a:rPr lang="ru-RU" kern="0" spc="0" dirty="0">
                <a:solidFill>
                  <a:srgbClr val="000000"/>
                </a:solidFill>
                <a:latin typeface="Arial"/>
                <a:cs typeface="+mn-cs"/>
              </a:rPr>
              <a:t>отказа от заключения договоров по результатам ЗАКУПОЧНЫХ ПРОЦЕДУР или требования их пересмотра;</a:t>
            </a:r>
          </a:p>
          <a:p>
            <a:pPr marL="342900" lvl="0" indent="-180000" eaLnBrk="0" hangingPunct="0">
              <a:buFontTx/>
              <a:buChar char="•"/>
              <a:defRPr/>
            </a:pPr>
            <a:r>
              <a:rPr lang="ru-RU" kern="0" spc="0" dirty="0">
                <a:solidFill>
                  <a:srgbClr val="000000"/>
                </a:solidFill>
                <a:latin typeface="Arial"/>
                <a:cs typeface="+mn-cs"/>
              </a:rPr>
              <a:t>подачи аккредитованным ПОСТАВЩИКОМ соответствующего заявления об аннулировании аккредитации по собственному желанию.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7BE8D95-DAAA-475F-A68B-D0BE6C93D1D2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61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10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6. Проблемные вопросы – типовые замечания к пакетам документов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3299" y="1052736"/>
            <a:ext cx="8331789" cy="5687261"/>
          </a:xfrm>
        </p:spPr>
        <p:txBody>
          <a:bodyPr>
            <a:normAutofit/>
          </a:bodyPr>
          <a:lstStyle/>
          <a:p>
            <a:pPr lvl="0"/>
            <a:r>
              <a:rPr lang="ru-RU" kern="0" spc="0" dirty="0">
                <a:solidFill>
                  <a:srgbClr val="000000"/>
                </a:solidFill>
                <a:latin typeface="Arial"/>
                <a:cs typeface="+mn-cs"/>
              </a:rPr>
              <a:t>Направление 2-ух пакетов документов – с пометкой оригиналы, копии;</a:t>
            </a:r>
          </a:p>
          <a:p>
            <a:pPr lvl="0"/>
            <a:r>
              <a:rPr lang="ru-RU" kern="0" spc="0" dirty="0" smtClean="0">
                <a:solidFill>
                  <a:srgbClr val="000000"/>
                </a:solidFill>
                <a:latin typeface="Arial"/>
                <a:cs typeface="+mn-cs"/>
              </a:rPr>
              <a:t>Документы подписаны не уполномоченным </a:t>
            </a:r>
            <a:r>
              <a:rPr lang="ru-RU" kern="0" spc="0" dirty="0">
                <a:solidFill>
                  <a:srgbClr val="000000"/>
                </a:solidFill>
                <a:latin typeface="Arial"/>
                <a:cs typeface="+mn-cs"/>
              </a:rPr>
              <a:t>лицом, </a:t>
            </a:r>
            <a:r>
              <a:rPr lang="ru-RU" kern="0" spc="0" dirty="0" smtClean="0">
                <a:solidFill>
                  <a:srgbClr val="000000"/>
                </a:solidFill>
                <a:latin typeface="Arial"/>
                <a:cs typeface="+mn-cs"/>
              </a:rPr>
              <a:t>не </a:t>
            </a:r>
            <a:r>
              <a:rPr lang="ru-RU" kern="0" spc="0" dirty="0">
                <a:solidFill>
                  <a:srgbClr val="000000"/>
                </a:solidFill>
                <a:latin typeface="Arial"/>
                <a:cs typeface="+mn-cs"/>
              </a:rPr>
              <a:t>представлена доверенность, подтверждающая полномочия подписанта;</a:t>
            </a:r>
          </a:p>
          <a:p>
            <a:pPr lvl="0"/>
            <a:r>
              <a:rPr lang="ru-RU" kern="0" spc="0" dirty="0" smtClean="0">
                <a:solidFill>
                  <a:srgbClr val="000000"/>
                </a:solidFill>
                <a:latin typeface="Arial"/>
                <a:cs typeface="+mn-cs"/>
              </a:rPr>
              <a:t>Не читаемые копии документов;</a:t>
            </a:r>
            <a:endParaRPr lang="ru-RU" kern="0" spc="0" dirty="0">
              <a:solidFill>
                <a:srgbClr val="000000"/>
              </a:solidFill>
              <a:latin typeface="Arial"/>
              <a:cs typeface="+mn-cs"/>
            </a:endParaRPr>
          </a:p>
          <a:p>
            <a:pPr lvl="0"/>
            <a:r>
              <a:rPr lang="ru-RU" kern="0" spc="0" dirty="0">
                <a:solidFill>
                  <a:srgbClr val="000000"/>
                </a:solidFill>
                <a:latin typeface="Arial"/>
              </a:rPr>
              <a:t>Направление</a:t>
            </a:r>
            <a:r>
              <a:rPr lang="ru-RU" dirty="0"/>
              <a:t> </a:t>
            </a:r>
            <a:r>
              <a:rPr lang="ru-RU" kern="0" spc="0" dirty="0">
                <a:solidFill>
                  <a:srgbClr val="000000"/>
                </a:solidFill>
                <a:latin typeface="Arial"/>
              </a:rPr>
              <a:t>документов на аккредитацию параллельно в Компанию и в </a:t>
            </a:r>
            <a:r>
              <a:rPr lang="ru-RU" kern="0" spc="0" dirty="0" smtClean="0">
                <a:solidFill>
                  <a:srgbClr val="000000"/>
                </a:solidFill>
                <a:latin typeface="Arial"/>
              </a:rPr>
              <a:t>ДО;</a:t>
            </a:r>
          </a:p>
          <a:p>
            <a:pPr lvl="0"/>
            <a:r>
              <a:rPr lang="ru-RU" kern="0" spc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ru-RU" u="sng" kern="0" spc="0" dirty="0" smtClean="0">
                <a:solidFill>
                  <a:srgbClr val="000000"/>
                </a:solidFill>
                <a:latin typeface="Arial"/>
                <a:cs typeface="+mn-cs"/>
              </a:rPr>
              <a:t>Названия </a:t>
            </a:r>
            <a:r>
              <a:rPr lang="ru-RU" u="sng" kern="0" spc="0" dirty="0">
                <a:solidFill>
                  <a:srgbClr val="000000"/>
                </a:solidFill>
                <a:latin typeface="Arial"/>
                <a:cs typeface="+mn-cs"/>
              </a:rPr>
              <a:t>документов </a:t>
            </a:r>
            <a:r>
              <a:rPr lang="ru-RU" kern="0" spc="0" dirty="0">
                <a:solidFill>
                  <a:srgbClr val="000000"/>
                </a:solidFill>
                <a:latin typeface="Arial"/>
                <a:cs typeface="+mn-cs"/>
              </a:rPr>
              <a:t>в электронной копии должны быть </a:t>
            </a:r>
            <a:r>
              <a:rPr lang="ru-RU" u="sng" kern="0" spc="0" dirty="0">
                <a:solidFill>
                  <a:srgbClr val="000000"/>
                </a:solidFill>
                <a:latin typeface="Arial"/>
                <a:cs typeface="+mn-cs"/>
              </a:rPr>
              <a:t>обязательно, </a:t>
            </a:r>
            <a:r>
              <a:rPr lang="ru-RU" kern="0" spc="0" dirty="0">
                <a:solidFill>
                  <a:srgbClr val="000000"/>
                </a:solidFill>
                <a:latin typeface="Arial"/>
                <a:cs typeface="+mn-cs"/>
              </a:rPr>
              <a:t>но  не должны быть длинными</a:t>
            </a:r>
            <a:r>
              <a:rPr lang="ru-RU" kern="0" spc="0" dirty="0" smtClean="0">
                <a:solidFill>
                  <a:srgbClr val="000000"/>
                </a:solidFill>
                <a:latin typeface="Arial"/>
                <a:cs typeface="+mn-cs"/>
              </a:rPr>
              <a:t>:</a:t>
            </a:r>
          </a:p>
          <a:p>
            <a:pPr marL="0" indent="0">
              <a:buNone/>
            </a:pPr>
            <a:endParaRPr lang="ru-RU" kern="0" spc="0" dirty="0">
              <a:solidFill>
                <a:srgbClr val="000000"/>
              </a:solidFill>
              <a:latin typeface="Arial"/>
              <a:cs typeface="+mn-cs"/>
            </a:endParaRPr>
          </a:p>
          <a:p>
            <a:pPr marL="0" indent="0">
              <a:buNone/>
            </a:pPr>
            <a:r>
              <a:rPr lang="ru-RU" dirty="0" smtClean="0"/>
              <a:t>                                                                                               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</a:t>
            </a: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7BE8D95-DAAA-475F-A68B-D0BE6C93D1D2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62</a:t>
            </a:fld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86018" name="Picture 2" descr="C:\Documents and Settings\absosnina\Рабочий стол\!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52" y="3463422"/>
            <a:ext cx="2196511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19" name="Picture 3" descr="C:\Documents and Settings\absosnina\Рабочий стол\!!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141" y="3201830"/>
            <a:ext cx="2116617" cy="346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Прямая со стрелкой 16"/>
          <p:cNvCxnSpPr>
            <a:cxnSpLocks noChangeShapeType="1"/>
          </p:cNvCxnSpPr>
          <p:nvPr/>
        </p:nvCxnSpPr>
        <p:spPr bwMode="auto">
          <a:xfrm>
            <a:off x="1854592" y="3234092"/>
            <a:ext cx="0" cy="205466"/>
          </a:xfrm>
          <a:prstGeom prst="straightConnector1">
            <a:avLst/>
          </a:prstGeom>
          <a:noFill/>
          <a:ln w="19050" algn="ctr">
            <a:solidFill>
              <a:srgbClr val="0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0" name="Прямая со стрелкой 16"/>
          <p:cNvCxnSpPr>
            <a:cxnSpLocks noChangeShapeType="1"/>
          </p:cNvCxnSpPr>
          <p:nvPr/>
        </p:nvCxnSpPr>
        <p:spPr bwMode="auto">
          <a:xfrm>
            <a:off x="6172448" y="3029017"/>
            <a:ext cx="0" cy="172815"/>
          </a:xfrm>
          <a:prstGeom prst="straightConnector1">
            <a:avLst/>
          </a:prstGeom>
          <a:noFill/>
          <a:ln w="19050" algn="ctr">
            <a:solidFill>
              <a:srgbClr val="0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1" name="Скругленный прямоугольник 5"/>
          <p:cNvSpPr>
            <a:spLocks noChangeArrowheads="1"/>
          </p:cNvSpPr>
          <p:nvPr/>
        </p:nvSpPr>
        <p:spPr bwMode="auto">
          <a:xfrm>
            <a:off x="1148840" y="2726375"/>
            <a:ext cx="1462339" cy="475457"/>
          </a:xfrm>
          <a:prstGeom prst="roundRect">
            <a:avLst>
              <a:gd name="adj" fmla="val 16667"/>
            </a:avLst>
          </a:prstGeom>
          <a:solidFill>
            <a:srgbClr val="FFD200"/>
          </a:solidFill>
          <a:ln w="25400" algn="ctr">
            <a:solidFill>
              <a:srgbClr val="FCAF17"/>
            </a:solidFill>
            <a:round/>
            <a:headEnd/>
            <a:tailEnd/>
          </a:ln>
        </p:spPr>
        <p:txBody>
          <a:bodyPr lIns="97696" tIns="48848" rIns="97696" bIns="48848" anchor="ctr"/>
          <a:lstStyle/>
          <a:p>
            <a:r>
              <a:rPr lang="ru-RU" dirty="0">
                <a:solidFill>
                  <a:srgbClr val="000000"/>
                </a:solidFill>
                <a:cs typeface="Arial" charset="0"/>
              </a:rPr>
              <a:t>Не верно:</a:t>
            </a:r>
          </a:p>
        </p:txBody>
      </p:sp>
      <p:sp>
        <p:nvSpPr>
          <p:cNvPr id="13" name="Скругленный прямоугольник 5"/>
          <p:cNvSpPr>
            <a:spLocks noChangeArrowheads="1"/>
          </p:cNvSpPr>
          <p:nvPr/>
        </p:nvSpPr>
        <p:spPr bwMode="auto">
          <a:xfrm>
            <a:off x="5441280" y="2564907"/>
            <a:ext cx="1462339" cy="475457"/>
          </a:xfrm>
          <a:prstGeom prst="roundRect">
            <a:avLst>
              <a:gd name="adj" fmla="val 16667"/>
            </a:avLst>
          </a:prstGeom>
          <a:solidFill>
            <a:srgbClr val="FFD200"/>
          </a:solidFill>
          <a:ln w="25400" algn="ctr">
            <a:solidFill>
              <a:srgbClr val="FCAF17"/>
            </a:solidFill>
            <a:round/>
            <a:headEnd/>
            <a:tailEnd/>
          </a:ln>
        </p:spPr>
        <p:txBody>
          <a:bodyPr lIns="97696" tIns="48848" rIns="97696" bIns="48848" anchor="ctr"/>
          <a:lstStyle/>
          <a:p>
            <a:r>
              <a:rPr lang="ru-RU" dirty="0">
                <a:solidFill>
                  <a:srgbClr val="000000"/>
                </a:solidFill>
                <a:cs typeface="Arial" charset="0"/>
              </a:rPr>
              <a:t>Верно:</a:t>
            </a:r>
          </a:p>
        </p:txBody>
      </p:sp>
    </p:spTree>
    <p:extLst>
      <p:ext uri="{BB962C8B-B14F-4D97-AF65-F5344CB8AC3E}">
        <p14:creationId xmlns:p14="http://schemas.microsoft.com/office/powerpoint/2010/main" val="297489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Проблемные вопросы – типовые замечания к пакетам документов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kern="0" spc="0" dirty="0" smtClean="0">
                <a:solidFill>
                  <a:srgbClr val="000000"/>
                </a:solidFill>
                <a:latin typeface="Arial"/>
              </a:rPr>
              <a:t>Разночтения в представленных документах: </a:t>
            </a:r>
          </a:p>
          <a:p>
            <a:pPr lvl="0"/>
            <a:r>
              <a:rPr lang="ru-RU" kern="0" spc="0" dirty="0" smtClean="0">
                <a:solidFill>
                  <a:srgbClr val="000000"/>
                </a:solidFill>
                <a:latin typeface="Arial"/>
              </a:rPr>
              <a:t>сведения о кадровых ресурсах не совпадают по численности со справкой ФНС «Сведения о среднесписочной численности»;</a:t>
            </a:r>
          </a:p>
          <a:p>
            <a:pPr lvl="0"/>
            <a:r>
              <a:rPr lang="ru-RU" kern="0" spc="0" dirty="0" smtClean="0">
                <a:solidFill>
                  <a:srgbClr val="000000"/>
                </a:solidFill>
                <a:latin typeface="Arial"/>
              </a:rPr>
              <a:t>В анкете-заявке в разделе «наличие </a:t>
            </a:r>
            <a:r>
              <a:rPr lang="ru-RU" kern="0" spc="0" dirty="0" err="1" smtClean="0">
                <a:solidFill>
                  <a:srgbClr val="000000"/>
                </a:solidFill>
                <a:latin typeface="Arial"/>
              </a:rPr>
              <a:t>претензионно</a:t>
            </a:r>
            <a:r>
              <a:rPr lang="ru-RU" kern="0" spc="0" dirty="0" smtClean="0">
                <a:solidFill>
                  <a:srgbClr val="000000"/>
                </a:solidFill>
                <a:latin typeface="Arial"/>
              </a:rPr>
              <a:t>-исковой работы с ЗАО «Ванкорнефть», ОАО «НК «Роснефть» или аффилированными Обществами» указывается отсутствие фактов, несмотря а их наличие;</a:t>
            </a:r>
          </a:p>
          <a:p>
            <a:pPr lvl="0"/>
            <a:r>
              <a:rPr lang="ru-RU" kern="0" spc="0" dirty="0" smtClean="0">
                <a:solidFill>
                  <a:srgbClr val="000000"/>
                </a:solidFill>
                <a:latin typeface="Arial"/>
              </a:rPr>
              <a:t>Указываются недостоверные паспортные данные руководителей ,собственников организации-претендента (паспорт к моменту подачи заявки изменен на новый).</a:t>
            </a:r>
            <a:endParaRPr lang="ru-RU" kern="0" spc="0" dirty="0">
              <a:solidFill>
                <a:srgbClr val="000000"/>
              </a:solidFill>
              <a:latin typeface="Arial"/>
            </a:endParaRPr>
          </a:p>
          <a:p>
            <a:pPr lvl="0"/>
            <a:r>
              <a:rPr lang="ru-RU" kern="0" spc="0" dirty="0" smtClean="0">
                <a:solidFill>
                  <a:srgbClr val="000000"/>
                </a:solidFill>
                <a:latin typeface="Arial"/>
              </a:rPr>
              <a:t>Отсутствуют сведения о полной цепочке собственников, включая конечных бенефициаров/цепочка полностью не раскрыта/предоставлены недостоверные сведения о собственниках;</a:t>
            </a:r>
          </a:p>
          <a:p>
            <a:pPr lvl="0"/>
            <a:r>
              <a:rPr lang="ru-RU" kern="0" spc="0" dirty="0" smtClean="0">
                <a:solidFill>
                  <a:srgbClr val="000000"/>
                </a:solidFill>
                <a:latin typeface="Arial"/>
              </a:rPr>
              <a:t>Справка об отсутствии задолженности по последнюю отчетную дату как правило направляется с устаревшим сроком действия;</a:t>
            </a:r>
          </a:p>
          <a:p>
            <a:pPr lvl="0"/>
            <a:r>
              <a:rPr lang="ru-RU" kern="0" spc="0" dirty="0" smtClean="0">
                <a:solidFill>
                  <a:srgbClr val="000000"/>
                </a:solidFill>
                <a:latin typeface="Arial"/>
              </a:rPr>
              <a:t>Недостающие документы – актуализированные досылаются электронной почтой, что не позволяет оценить их подлинность, а также достоверность изложенных в них сведений, и может послужить основанием к отклонению всего комплекта документов.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7BE8D95-DAAA-475F-A68B-D0BE6C93D1D2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63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62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Статистика по прохождению аккредитации организациями Красноярского края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7BE8D95-DAAA-475F-A68B-D0BE6C93D1D2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64</a:t>
            </a:fld>
            <a:endParaRPr lang="ru-RU" dirty="0">
              <a:solidFill>
                <a:srgbClr val="000000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0977399"/>
              </p:ext>
            </p:extLst>
          </p:nvPr>
        </p:nvGraphicFramePr>
        <p:xfrm>
          <a:off x="849740" y="1628800"/>
          <a:ext cx="7643926" cy="30963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5898"/>
                <a:gridCol w="1326130"/>
                <a:gridCol w="2115271"/>
                <a:gridCol w="1839772"/>
                <a:gridCol w="1866855"/>
              </a:tblGrid>
              <a:tr h="1217005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п\п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305" marR="63305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подачи заявок на аккредитацию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305" marR="63305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организаций </a:t>
                      </a:r>
                      <a:r>
                        <a:rPr lang="ru-RU" sz="1400" u="sng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Красноярского края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подавших заявки на прохождение аккредитации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305" marR="63305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</a:t>
                      </a:r>
                      <a:r>
                        <a:rPr lang="ru-RU" sz="1400" u="sng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аккредитованных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организаций Красноярского края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305" marR="63305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</a:t>
                      </a:r>
                      <a:r>
                        <a:rPr lang="ru-RU" sz="1400" u="sng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аккредитованных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организаций Красноярского края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3305" marR="63305" marT="0" marB="0">
                    <a:solidFill>
                      <a:srgbClr val="FFC000"/>
                    </a:solidFill>
                  </a:tcPr>
                </a:tc>
              </a:tr>
              <a:tr h="65520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1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305" marR="63305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1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2013</a:t>
                      </a:r>
                      <a:endParaRPr lang="ru-RU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305" marR="63305" marT="0" marB="0">
                    <a:gradFill>
                      <a:gsLst>
                        <a:gs pos="43000">
                          <a:srgbClr val="E3DC33"/>
                        </a:gs>
                        <a:gs pos="30029">
                          <a:srgbClr val="D2D81F"/>
                        </a:gs>
                        <a:gs pos="87931">
                          <a:srgbClr val="BCE1C4"/>
                        </a:gs>
                        <a:gs pos="0">
                          <a:srgbClr val="FFE89F"/>
                        </a:gs>
                        <a:gs pos="19000">
                          <a:srgbClr val="FFFF00">
                            <a:lumMod val="84000"/>
                          </a:srgb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1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206</a:t>
                      </a:r>
                      <a:endParaRPr lang="ru-RU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rgbClr val="FFE89F"/>
                        </a:gs>
                        <a:gs pos="19000">
                          <a:srgbClr val="FFFF00">
                            <a:lumMod val="84000"/>
                          </a:srgb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1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168</a:t>
                      </a:r>
                      <a:endParaRPr lang="ru-RU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rgbClr val="FFE89F"/>
                        </a:gs>
                        <a:gs pos="19000">
                          <a:srgbClr val="FFFF00">
                            <a:lumMod val="84000"/>
                          </a:srgb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1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</a:t>
                      </a:r>
                      <a:endParaRPr lang="ru-RU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rgbClr val="FFE89F"/>
                        </a:gs>
                        <a:gs pos="19000">
                          <a:srgbClr val="FFFF00">
                            <a:lumMod val="84000"/>
                          </a:srgb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1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305" marR="63305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1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2014</a:t>
                      </a:r>
                      <a:endParaRPr lang="ru-RU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305" marR="63305" marT="0" marB="0">
                    <a:gradFill>
                      <a:gsLst>
                        <a:gs pos="0">
                          <a:srgbClr val="FFE89F"/>
                        </a:gs>
                        <a:gs pos="19000">
                          <a:srgbClr val="FFFF00">
                            <a:lumMod val="84000"/>
                          </a:srgb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1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214</a:t>
                      </a:r>
                      <a:endParaRPr lang="ru-RU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rgbClr val="FFE89F"/>
                        </a:gs>
                        <a:gs pos="19000">
                          <a:srgbClr val="FFFF00">
                            <a:lumMod val="84000"/>
                          </a:srgb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1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166</a:t>
                      </a:r>
                      <a:endParaRPr lang="ru-RU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rgbClr val="FFE89F"/>
                        </a:gs>
                        <a:gs pos="19000">
                          <a:srgbClr val="FFFF00">
                            <a:lumMod val="84000"/>
                          </a:srgb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1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ru-RU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rgbClr val="FFE89F"/>
                        </a:gs>
                        <a:gs pos="19000">
                          <a:srgbClr val="FFFF00">
                            <a:lumMod val="84000"/>
                          </a:srgb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1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305" marR="63305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1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2015</a:t>
                      </a:r>
                      <a:endParaRPr lang="ru-RU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305" marR="63305" marT="0" marB="0">
                    <a:gradFill>
                      <a:gsLst>
                        <a:gs pos="0">
                          <a:srgbClr val="FFE89F"/>
                        </a:gs>
                        <a:gs pos="19000">
                          <a:srgbClr val="FFFF00">
                            <a:lumMod val="84000"/>
                          </a:srgb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1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 </a:t>
                      </a:r>
                      <a:endParaRPr lang="ru-RU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305" marR="63305" marT="0" marB="0">
                    <a:gradFill>
                      <a:gsLst>
                        <a:gs pos="0">
                          <a:srgbClr val="FFE89F"/>
                        </a:gs>
                        <a:gs pos="19000">
                          <a:srgbClr val="FFFF00">
                            <a:lumMod val="84000"/>
                          </a:srgb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1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  <a:endParaRPr lang="ru-RU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305" marR="63305" marT="0" marB="0">
                    <a:gradFill>
                      <a:gsLst>
                        <a:gs pos="0">
                          <a:srgbClr val="FFE89F"/>
                        </a:gs>
                        <a:gs pos="19000">
                          <a:srgbClr val="FFFF00">
                            <a:lumMod val="84000"/>
                          </a:srgb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1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305" marR="63305" marT="0" marB="0">
                    <a:gradFill>
                      <a:gsLst>
                        <a:gs pos="0">
                          <a:srgbClr val="FFE89F"/>
                        </a:gs>
                        <a:gs pos="19000">
                          <a:srgbClr val="FFFF00">
                            <a:lumMod val="84000"/>
                          </a:srgb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049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ctr">
              <a:spcBef>
                <a:spcPct val="0"/>
              </a:spcBef>
              <a:buNone/>
            </a:pPr>
            <a:endParaRPr lang="ru-RU" altLang="ru-RU" sz="1600" b="1" spc="0" dirty="0" smtClean="0">
              <a:solidFill>
                <a:srgbClr val="000000"/>
              </a:solidFill>
              <a:latin typeface="Arial" charset="0"/>
              <a:cs typeface="+mn-cs"/>
            </a:endParaRPr>
          </a:p>
          <a:p>
            <a:pPr marL="0" lvl="0" indent="0" algn="ctr">
              <a:spcBef>
                <a:spcPct val="0"/>
              </a:spcBef>
              <a:buNone/>
            </a:pPr>
            <a:endParaRPr lang="ru-RU" altLang="ru-RU" sz="1600" b="1" spc="0" dirty="0" smtClean="0">
              <a:solidFill>
                <a:srgbClr val="000000"/>
              </a:solidFill>
              <a:latin typeface="Arial" charset="0"/>
              <a:cs typeface="+mn-cs"/>
            </a:endParaRPr>
          </a:p>
          <a:p>
            <a:pPr marL="0" lvl="0" indent="0" algn="ctr">
              <a:spcBef>
                <a:spcPct val="0"/>
              </a:spcBef>
              <a:buNone/>
            </a:pPr>
            <a:endParaRPr lang="ru-RU" altLang="ru-RU" sz="1600" b="1" spc="0" dirty="0">
              <a:solidFill>
                <a:srgbClr val="000000"/>
              </a:solidFill>
              <a:latin typeface="Arial" charset="0"/>
              <a:cs typeface="+mn-cs"/>
            </a:endParaRPr>
          </a:p>
          <a:p>
            <a:pPr marL="0" lvl="0" indent="0" algn="ctr">
              <a:spcBef>
                <a:spcPct val="0"/>
              </a:spcBef>
              <a:buNone/>
            </a:pPr>
            <a:r>
              <a:rPr lang="ru-RU" altLang="ru-RU" sz="1600" b="1" spc="0" dirty="0" smtClean="0">
                <a:solidFill>
                  <a:srgbClr val="000000"/>
                </a:solidFill>
                <a:latin typeface="Arial" charset="0"/>
                <a:cs typeface="+mn-cs"/>
              </a:rPr>
              <a:t>Подходы </a:t>
            </a:r>
            <a:r>
              <a:rPr lang="ru-RU" altLang="ru-RU" sz="1600" b="1" spc="0" dirty="0">
                <a:solidFill>
                  <a:srgbClr val="000000"/>
                </a:solidFill>
                <a:latin typeface="Arial" charset="0"/>
                <a:cs typeface="+mn-cs"/>
              </a:rPr>
              <a:t>к формированию начальной максимальной цены лота в ЗАО «Ванкорнефть»</a:t>
            </a:r>
          </a:p>
          <a:p>
            <a:pPr marL="0" lvl="0" indent="0" algn="ctr">
              <a:spcBef>
                <a:spcPct val="0"/>
              </a:spcBef>
              <a:buNone/>
            </a:pPr>
            <a:r>
              <a:rPr lang="ru-RU" altLang="ru-RU" sz="1600" b="1" spc="0" dirty="0" smtClean="0">
                <a:ea typeface="EuropeCondensedC"/>
              </a:rPr>
              <a:t> </a:t>
            </a:r>
            <a:endParaRPr lang="ru-RU" altLang="ru-RU" sz="1600" b="1" spc="0" dirty="0">
              <a:ea typeface="EuropeCondensedC"/>
            </a:endParaRPr>
          </a:p>
          <a:p>
            <a:pPr marL="0" lvl="0" indent="0" algn="ctr">
              <a:spcBef>
                <a:spcPct val="0"/>
              </a:spcBef>
              <a:buNone/>
            </a:pPr>
            <a:endParaRPr lang="ru-RU" altLang="ru-RU" sz="1600" b="1" spc="0" dirty="0">
              <a:ea typeface="EuropeCondensedC"/>
            </a:endParaRPr>
          </a:p>
          <a:p>
            <a:pPr marL="0" lvl="0" indent="0" algn="ctr">
              <a:spcBef>
                <a:spcPct val="0"/>
              </a:spcBef>
              <a:buNone/>
            </a:pPr>
            <a:r>
              <a:rPr lang="ru-RU" altLang="ru-RU" sz="1600" spc="0" dirty="0">
                <a:ea typeface="EuropeCondensedC"/>
              </a:rPr>
              <a:t>Доклад </a:t>
            </a:r>
            <a:r>
              <a:rPr lang="ru-RU" altLang="ru-RU" sz="1600" spc="0" dirty="0" smtClean="0">
                <a:ea typeface="EuropeCondensedC"/>
              </a:rPr>
              <a:t>начальника планово-экономического управления</a:t>
            </a:r>
            <a:r>
              <a:rPr lang="ru-RU" altLang="ru-RU" sz="1600" spc="0" dirty="0">
                <a:ea typeface="EuropeCondensedC"/>
              </a:rPr>
              <a:t> </a:t>
            </a:r>
            <a:endParaRPr lang="ru-RU" altLang="ru-RU" sz="1600" spc="0" dirty="0" smtClean="0">
              <a:ea typeface="EuropeCondensedC"/>
            </a:endParaRPr>
          </a:p>
          <a:p>
            <a:pPr marL="0" lvl="0" indent="0" algn="ctr">
              <a:spcBef>
                <a:spcPct val="0"/>
              </a:spcBef>
              <a:buNone/>
            </a:pPr>
            <a:r>
              <a:rPr lang="ru-RU" altLang="ru-RU" sz="1600" spc="0" dirty="0" smtClean="0">
                <a:ea typeface="EuropeCondensedC"/>
              </a:rPr>
              <a:t>ЗАО </a:t>
            </a:r>
            <a:r>
              <a:rPr lang="ru-RU" altLang="ru-RU" sz="1600" spc="0" dirty="0">
                <a:ea typeface="EuropeCondensedC"/>
              </a:rPr>
              <a:t>«Ванкорнефть» – </a:t>
            </a:r>
            <a:r>
              <a:rPr lang="ru-RU" altLang="ru-RU" sz="1600" spc="0" dirty="0" smtClean="0">
                <a:ea typeface="EuropeCondensedC"/>
              </a:rPr>
              <a:t>О.В. Колина</a:t>
            </a:r>
            <a:endParaRPr lang="ru-RU" altLang="ru-RU" sz="1600" spc="0" dirty="0">
              <a:ea typeface="EuropeCondensedC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7BE8D95-DAAA-475F-A68B-D0BE6C93D1D2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65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74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3996EC-A6F7-41F6-98EA-AB84972D55CC}" type="slidenum">
              <a:rPr lang="ru-RU" smtClean="0"/>
              <a:pPr>
                <a:defRPr/>
              </a:pPr>
              <a:t>66</a:t>
            </a:fld>
            <a:endParaRPr lang="ru-RU" dirty="0"/>
          </a:p>
        </p:txBody>
      </p:sp>
      <p:sp>
        <p:nvSpPr>
          <p:cNvPr id="3" name="Rectangle 30"/>
          <p:cNvSpPr txBox="1">
            <a:spLocks noChangeArrowheads="1"/>
          </p:cNvSpPr>
          <p:nvPr/>
        </p:nvSpPr>
        <p:spPr bwMode="auto">
          <a:xfrm>
            <a:off x="0" y="161925"/>
            <a:ext cx="8532439" cy="830263"/>
          </a:xfrm>
          <a:prstGeom prst="rect">
            <a:avLst/>
          </a:prstGeom>
          <a:noFill/>
          <a:ln>
            <a:noFill/>
          </a:ln>
          <a:extLst/>
        </p:spPr>
        <p:txBody>
          <a:bodyPr lIns="87210" tIns="43605" rIns="87210" bIns="43605" anchor="ctr"/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b="1" kern="0" dirty="0" smtClean="0">
                <a:latin typeface="+mj-lt"/>
                <a:ea typeface="+mj-ea"/>
                <a:cs typeface="+mj-cs"/>
              </a:rPr>
              <a:t>Принципы ценообразования ЗАО «Ванкорнефть» в капитальном строительстве</a:t>
            </a:r>
            <a:endParaRPr lang="ru-RU" altLang="ru-RU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1124744"/>
            <a:ext cx="896448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В Обществе действует следующие подходы к ценообразованию в капитальном строительстве:</a:t>
            </a: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 algn="just"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Базисно-индексный метод – сметная стоимость определяется в базисном уровне цен и переводиться в текущий уровень цен, на дату составления сметной документации, при использовании различных индексов пересчета стоимости или коэффициентов пересчета.</a:t>
            </a:r>
          </a:p>
          <a:p>
            <a:pPr marL="342900" indent="-342900" algn="just">
              <a:buFont typeface="+mj-lt"/>
              <a:buAutoNum type="arabicPeriod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 algn="just"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Ресурсный метод расчета* – сметная стоимость определяется калькулированием элементов прямых затрат на проектный объем в натуральных единицах измерения.</a:t>
            </a:r>
          </a:p>
          <a:p>
            <a:endParaRPr lang="ru-RU" sz="1200" dirty="0" smtClean="0">
              <a:solidFill>
                <a:srgbClr val="2987E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dirty="0" smtClean="0">
                <a:solidFill>
                  <a:srgbClr val="2987EF"/>
                </a:solidFill>
                <a:latin typeface="Times New Roman" pitchFamily="18" charset="0"/>
                <a:cs typeface="Times New Roman" pitchFamily="18" charset="0"/>
              </a:rPr>
              <a:t>* Данный метод </a:t>
            </a:r>
            <a:r>
              <a:rPr lang="ru-RU" sz="1200" dirty="0">
                <a:solidFill>
                  <a:srgbClr val="2987EF"/>
                </a:solidFill>
                <a:latin typeface="Times New Roman" pitchFamily="18" charset="0"/>
                <a:cs typeface="Times New Roman" pitchFamily="18" charset="0"/>
              </a:rPr>
              <a:t>является приоритетным (при наличии соответствующих программ и процедур) и проводится по статьям затрат с указанием нормативных трудозатрат, стоимости ресурсов, размера накладных расходов, сметной прибыли и прочих </a:t>
            </a:r>
            <a:r>
              <a:rPr lang="ru-RU" sz="1200" dirty="0" smtClean="0">
                <a:solidFill>
                  <a:srgbClr val="2987EF"/>
                </a:solidFill>
                <a:latin typeface="Times New Roman" pitchFamily="18" charset="0"/>
                <a:cs typeface="Times New Roman" pitchFamily="18" charset="0"/>
              </a:rPr>
              <a:t>затрат.</a:t>
            </a:r>
          </a:p>
        </p:txBody>
      </p:sp>
    </p:spTree>
    <p:extLst>
      <p:ext uri="{BB962C8B-B14F-4D97-AF65-F5344CB8AC3E}">
        <p14:creationId xmlns:p14="http://schemas.microsoft.com/office/powerpoint/2010/main" val="190550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Номер слайда 6"/>
          <p:cNvSpPr txBox="1">
            <a:spLocks noGrp="1"/>
          </p:cNvSpPr>
          <p:nvPr/>
        </p:nvSpPr>
        <p:spPr bwMode="auto">
          <a:xfrm>
            <a:off x="8766175" y="6669088"/>
            <a:ext cx="327025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ru-RU" altLang="ru-RU" sz="1000" i="0">
                <a:solidFill>
                  <a:srgbClr val="000000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11268" name="Заголовок 1"/>
          <p:cNvSpPr>
            <a:spLocks/>
          </p:cNvSpPr>
          <p:nvPr/>
        </p:nvSpPr>
        <p:spPr bwMode="auto">
          <a:xfrm>
            <a:off x="611188" y="332656"/>
            <a:ext cx="7849244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/>
          <a:lstStyle/>
          <a:p>
            <a:pPr algn="r" eaLnBrk="0" hangingPunct="0"/>
            <a:r>
              <a:rPr lang="ru-RU" altLang="ru-RU" b="1" dirty="0">
                <a:solidFill>
                  <a:schemeClr val="tx2"/>
                </a:solidFill>
                <a:latin typeface="+mj-lt"/>
              </a:rPr>
              <a:t>Основные предельные </a:t>
            </a:r>
            <a:r>
              <a:rPr lang="ru-RU" altLang="ru-RU" b="1" dirty="0" smtClean="0">
                <a:solidFill>
                  <a:schemeClr val="tx2"/>
                </a:solidFill>
                <a:latin typeface="+mj-lt"/>
              </a:rPr>
              <a:t>показатели базисно</a:t>
            </a:r>
            <a:r>
              <a:rPr lang="ru-RU" b="1" dirty="0" smtClean="0">
                <a:latin typeface="+mj-lt"/>
                <a:cs typeface="Times New Roman" pitchFamily="18" charset="0"/>
              </a:rPr>
              <a:t>-индексного метода </a:t>
            </a:r>
            <a:endParaRPr lang="ru-RU" altLang="ru-RU" b="1" i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36512" y="911622"/>
            <a:ext cx="91297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Начальная максимальная цена лота на строительно-монтажные работы формируется на основании  государственных элементных сметных норм на строительные работы (ТЕР, ФЕР).</a:t>
            </a:r>
          </a:p>
          <a:p>
            <a:pPr indent="457200"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Основные предельные индексы приведены в таблице: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3354998"/>
              </p:ext>
            </p:extLst>
          </p:nvPr>
        </p:nvGraphicFramePr>
        <p:xfrm>
          <a:off x="107504" y="2132856"/>
          <a:ext cx="8985694" cy="3373210"/>
        </p:xfrm>
        <a:graphic>
          <a:graphicData uri="http://schemas.openxmlformats.org/drawingml/2006/table">
            <a:tbl>
              <a:tblPr/>
              <a:tblGrid>
                <a:gridCol w="3034899"/>
                <a:gridCol w="1190159"/>
                <a:gridCol w="1190159"/>
                <a:gridCol w="1190159"/>
                <a:gridCol w="1315504"/>
                <a:gridCol w="1064814"/>
              </a:tblGrid>
              <a:tr h="18150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</a:t>
                      </a: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Ванкорское м.р.</a:t>
                      </a: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ЯНАО</a:t>
                      </a: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Ямальские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проекты</a:t>
                      </a: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7889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Основные направления</a:t>
                      </a: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Дороги, подготовка площадок (отсыпка)</a:t>
                      </a: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Основные направления</a:t>
                      </a: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Дороги, подготовка площадок (отсыпка)</a:t>
                      </a: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15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ФОТ</a:t>
                      </a: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7,95</a:t>
                      </a: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6,4</a:t>
                      </a: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8,77</a:t>
                      </a: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5,32</a:t>
                      </a: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5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ЭММ</a:t>
                      </a: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4,88</a:t>
                      </a: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4,88</a:t>
                      </a: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3,64</a:t>
                      </a: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3,64</a:t>
                      </a: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4,92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5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ЗПМ</a:t>
                      </a: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7,95</a:t>
                      </a: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6,4</a:t>
                      </a: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8,77</a:t>
                      </a: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5,32</a:t>
                      </a: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5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МАТ </a:t>
                      </a: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3,7</a:t>
                      </a: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3,7</a:t>
                      </a: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4,29</a:t>
                      </a: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4,29</a:t>
                      </a: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3,77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8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Сметная прибыль (СП)</a:t>
                      </a: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МДС 81-25.01 (с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Коэф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. 0,5)</a:t>
                      </a: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МДС 81-25.01 (с 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Коэф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. 0,85)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5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Временные здания и сооружения  </a:t>
                      </a: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1,80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3,20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5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Зимнее удорожание </a:t>
                      </a: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5,70-7,44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6,55-5,72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9,56%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5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Вахтовый метод ведения работ </a:t>
                      </a: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8,00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9,15%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5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Мобилизация</a:t>
                      </a: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2,67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2,44%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0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Перевозка работников автомобильным транспортом </a:t>
                      </a: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2,50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2,28%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5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Непредвиденные</a:t>
                      </a: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1-3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0,92-2,75%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991" marR="1991" marT="19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670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3"/>
          <p:cNvSpPr>
            <a:spLocks noGrp="1" noChangeArrowheads="1"/>
          </p:cNvSpPr>
          <p:nvPr>
            <p:ph idx="1"/>
          </p:nvPr>
        </p:nvSpPr>
        <p:spPr>
          <a:xfrm>
            <a:off x="133350" y="1124744"/>
            <a:ext cx="8903146" cy="432048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altLang="ru-RU" sz="1600" b="1" dirty="0" smtClean="0"/>
              <a:t>Прозрачное формирование стоимости объекта ведется на основе выраженной в стандартных единицах измерения  потребности:</a:t>
            </a:r>
          </a:p>
          <a:p>
            <a:pPr lvl="1"/>
            <a:r>
              <a:rPr lang="ru-RU" altLang="ru-RU" sz="1200" dirty="0" smtClean="0"/>
              <a:t>в количестве материалов, изделий, конструкций</a:t>
            </a:r>
          </a:p>
          <a:p>
            <a:pPr lvl="1"/>
            <a:r>
              <a:rPr lang="ru-RU" altLang="ru-RU" sz="1200" dirty="0" smtClean="0"/>
              <a:t>доставки МТР на место строительства (расстояние и способы доставки) ;</a:t>
            </a:r>
          </a:p>
          <a:p>
            <a:pPr lvl="1"/>
            <a:r>
              <a:rPr lang="ru-RU" altLang="ru-RU" sz="1200" dirty="0" smtClean="0"/>
              <a:t>расхода энергоносителей на технологические цели;</a:t>
            </a:r>
          </a:p>
          <a:p>
            <a:pPr lvl="1"/>
            <a:r>
              <a:rPr lang="ru-RU" altLang="ru-RU" sz="1200" dirty="0" smtClean="0"/>
              <a:t>времени эксплуатации строительных машин и механизмов;</a:t>
            </a:r>
          </a:p>
          <a:p>
            <a:pPr lvl="1"/>
            <a:r>
              <a:rPr lang="ru-RU" altLang="ru-RU" sz="1200" dirty="0" smtClean="0"/>
              <a:t>в трудовых ресурсах и времени его привлечения;</a:t>
            </a:r>
          </a:p>
          <a:p>
            <a:pPr lvl="1"/>
            <a:r>
              <a:rPr lang="ru-RU" altLang="ru-RU" sz="1200" dirty="0" smtClean="0"/>
              <a:t>вахтовые затраты (доставка к месту работы, проживание, обеспечение СИЗ и т.д.);</a:t>
            </a:r>
          </a:p>
          <a:p>
            <a:pPr lvl="1"/>
            <a:r>
              <a:rPr lang="ru-RU" altLang="ru-RU" sz="1200" dirty="0" smtClean="0"/>
              <a:t>накладные расходы, рентабельность.</a:t>
            </a:r>
          </a:p>
          <a:p>
            <a:pPr lvl="1">
              <a:buFontTx/>
              <a:buNone/>
            </a:pPr>
            <a:endParaRPr lang="ru-RU" altLang="ru-RU" sz="1200" dirty="0" smtClean="0"/>
          </a:p>
          <a:p>
            <a:pPr>
              <a:buFont typeface="Wingdings" pitchFamily="2" charset="2"/>
              <a:buChar char="Ø"/>
            </a:pPr>
            <a:r>
              <a:rPr lang="ru-RU" altLang="ru-RU" sz="1400" b="1" dirty="0" smtClean="0"/>
              <a:t>Стоимость данных ресурсов определяется суммированием ценовых показателей согласно норм и правил бухгалтерского учета, а также реальной рыночной стоимости каждого компонента ресурса, тем самым образуя тарифную единицу.</a:t>
            </a:r>
          </a:p>
          <a:p>
            <a:pPr>
              <a:buFont typeface="Wingdings" pitchFamily="2" charset="2"/>
              <a:buChar char="Ø"/>
            </a:pPr>
            <a:endParaRPr lang="ru-RU" altLang="ru-RU" sz="1400" b="1" dirty="0" smtClean="0"/>
          </a:p>
          <a:p>
            <a:pPr>
              <a:buFont typeface="Wingdings" pitchFamily="2" charset="2"/>
              <a:buChar char="Ø"/>
            </a:pPr>
            <a:r>
              <a:rPr lang="ru-RU" altLang="ru-RU" sz="1400" b="1" dirty="0" smtClean="0"/>
              <a:t>Далее расценки суммируются по нормативам, необходимым ресурсам для строительства объекта. Консолидирование тарифов в соответствии с нормативами по категориям объектов определяет суммарную стоимость и лимиты затрат, необходимых для строительства объектов, формируя тем самым ресурсный метод оценки стоимости строительства.</a:t>
            </a:r>
          </a:p>
        </p:txBody>
      </p:sp>
      <p:sp>
        <p:nvSpPr>
          <p:cNvPr id="48130" name="Заголовок 1"/>
          <p:cNvSpPr>
            <a:spLocks/>
          </p:cNvSpPr>
          <p:nvPr/>
        </p:nvSpPr>
        <p:spPr bwMode="auto">
          <a:xfrm>
            <a:off x="842963" y="442913"/>
            <a:ext cx="7561262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210" tIns="43605" rIns="87210" bIns="43605" anchor="ctr"/>
          <a:lstStyle/>
          <a:p>
            <a:pPr algn="r"/>
            <a:r>
              <a:rPr lang="ru-RU" altLang="ru-RU" sz="1400" b="1">
                <a:cs typeface="Arial" charset="0"/>
              </a:rPr>
              <a:t>    </a:t>
            </a:r>
            <a:r>
              <a:rPr lang="ru-RU" altLang="ru-RU" b="1">
                <a:cs typeface="Arial" charset="0"/>
              </a:rPr>
              <a:t>Описание ресурсного метода расчета стоимости</a:t>
            </a:r>
          </a:p>
        </p:txBody>
      </p:sp>
      <p:sp>
        <p:nvSpPr>
          <p:cNvPr id="48131" name="Номер слайда 1"/>
          <p:cNvSpPr txBox="1">
            <a:spLocks noGrp="1"/>
          </p:cNvSpPr>
          <p:nvPr/>
        </p:nvSpPr>
        <p:spPr bwMode="auto">
          <a:xfrm>
            <a:off x="6877050" y="63817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1E2DF306-1FA4-4549-8CE6-19B8BBB90AC0}" type="slidenum">
              <a:rPr lang="ru-RU" altLang="ru-RU" sz="1200"/>
              <a:pPr algn="r"/>
              <a:t>68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352949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Box 1"/>
          <p:cNvSpPr txBox="1">
            <a:spLocks noChangeArrowheads="1"/>
          </p:cNvSpPr>
          <p:nvPr/>
        </p:nvSpPr>
        <p:spPr bwMode="auto">
          <a:xfrm>
            <a:off x="34925" y="322263"/>
            <a:ext cx="8451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altLang="ru-RU" b="1"/>
              <a:t> Типовые условия оплаты в соответствии с договором ЗАО «Ванкорнефть»</a:t>
            </a:r>
          </a:p>
        </p:txBody>
      </p:sp>
      <p:sp>
        <p:nvSpPr>
          <p:cNvPr id="54274" name="Прямоугольник 4"/>
          <p:cNvSpPr>
            <a:spLocks noChangeArrowheads="1"/>
          </p:cNvSpPr>
          <p:nvPr/>
        </p:nvSpPr>
        <p:spPr bwMode="auto">
          <a:xfrm>
            <a:off x="-36513" y="1168400"/>
            <a:ext cx="8804276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00100" lvl="1" indent="-342900" algn="just">
              <a:spcAft>
                <a:spcPts val="300"/>
              </a:spcAft>
              <a:buFontTx/>
              <a:buAutoNum type="arabicPeriod"/>
            </a:pPr>
            <a:r>
              <a:rPr lang="ru-RU" sz="1400" dirty="0"/>
              <a:t>«Заказчик» в срок не ранее 60 </a:t>
            </a:r>
            <a:r>
              <a:rPr lang="ru-RU" sz="1400" dirty="0" smtClean="0"/>
              <a:t>календарных </a:t>
            </a:r>
            <a:r>
              <a:rPr lang="ru-RU" sz="1400" dirty="0"/>
              <a:t>дней, но не позднее 90 календарных дней с даты получения Заказчиком оригиналов документов, указанных в п. 5.1.16 оплачивает «Подрядчику» стоимость фактически завершенных этапов работ в соответствии с Графиком сдачи-приемки выполненных строительно-монтажных работ по законченным </a:t>
            </a:r>
            <a:r>
              <a:rPr lang="ru-RU" sz="1400"/>
              <a:t>этапам </a:t>
            </a:r>
            <a:r>
              <a:rPr lang="ru-RU" sz="1400" smtClean="0"/>
              <a:t>в </a:t>
            </a:r>
            <a:r>
              <a:rPr lang="ru-RU" sz="1400" dirty="0"/>
              <a:t>соответствии с положениями настоящего Раздела перечислением денежных средств с расчетного счета Заказчика на расчетный счет «Подрядчика», указанный в договоре, на основании оригиналов подписанной формы КС-3, КС-2 и счета-фактуры, передаваемых «Заказчику» в 3 экземплярах.</a:t>
            </a:r>
          </a:p>
          <a:p>
            <a:pPr marL="800100" lvl="1" indent="-342900" algn="just">
              <a:spcAft>
                <a:spcPts val="300"/>
              </a:spcAft>
              <a:buFontTx/>
              <a:buAutoNum type="arabicPeriod"/>
            </a:pPr>
            <a:r>
              <a:rPr lang="ru-RU" sz="1400" dirty="0"/>
              <a:t>При наличии встречных однородных требований Стороны вправе произвести зачет путем оформления соответствующего Соглашения. </a:t>
            </a:r>
          </a:p>
          <a:p>
            <a:pPr marL="800100" lvl="1" indent="-342900" algn="just">
              <a:spcAft>
                <a:spcPts val="300"/>
              </a:spcAft>
              <a:buFontTx/>
              <a:buAutoNum type="arabicPeriod"/>
            </a:pPr>
            <a:r>
              <a:rPr lang="ru-RU" sz="1400" dirty="0"/>
              <a:t>В срок до  26 числа отчетного месяца окончания этапа, Подрядчик предоставляет Заказчику оригиналы первичных документов, подтверждающих выполнение работ. Непредставление Подрядчиком указанных документов, расценивается Сторонами как нарушение порядка приемки работ и является основанием отказа Заказчика от приемки выполненных работ и дальнейшей оплаты.</a:t>
            </a:r>
          </a:p>
          <a:p>
            <a:pPr marL="800100" lvl="1" indent="-342900" algn="just">
              <a:spcAft>
                <a:spcPts val="300"/>
              </a:spcAft>
              <a:buFontTx/>
              <a:buAutoNum type="arabicPeriod"/>
            </a:pPr>
            <a:r>
              <a:rPr lang="ru-RU" sz="1400" dirty="0"/>
              <a:t>В период действия договора Стороны обязуются ежеквартально (либо по требованию одной из Сторон), по состоянию на последнее число отчетного периода, проводить сверку взаимных расчетов (требований и обязательств). Результаты сверки оформляются Актом сверки взаимных расчетов.</a:t>
            </a:r>
          </a:p>
          <a:p>
            <a:pPr marL="800100" lvl="1" indent="-342900" algn="just">
              <a:spcAft>
                <a:spcPts val="300"/>
              </a:spcAft>
              <a:buFontTx/>
              <a:buAutoNum type="arabicPeriod"/>
            </a:pPr>
            <a:r>
              <a:rPr lang="ru-RU" sz="1400" dirty="0"/>
              <a:t>Непредставление или несвоевременное предоставление, а также нарушение порядка оформления оригиналов документов - штраф в размере 20 % от суммы, указанной в счете-фактуре, акте выполненных работ; непредставление Подрядчиком акта сверки взаимных расчетов (требований и обязательств) согласно срокам или  необоснованный отказ от подписания акта сверки - неустойку в размере 10% от стоимости работ за период, в отношении которого осуществляется сверка.</a:t>
            </a:r>
          </a:p>
        </p:txBody>
      </p:sp>
      <p:sp>
        <p:nvSpPr>
          <p:cNvPr id="54275" name="Номер слайда 1"/>
          <p:cNvSpPr txBox="1">
            <a:spLocks noGrp="1"/>
          </p:cNvSpPr>
          <p:nvPr/>
        </p:nvSpPr>
        <p:spPr bwMode="auto">
          <a:xfrm>
            <a:off x="6877050" y="63817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604A370F-123C-448A-89C9-574D5476B84A}" type="slidenum">
              <a:rPr lang="ru-RU" altLang="ru-RU" sz="1200"/>
              <a:pPr algn="r"/>
              <a:t>69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64000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066" y="1"/>
            <a:ext cx="9135207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 marL="361950" eaLnBrk="0" hangingPunct="0">
              <a:spcBef>
                <a:spcPct val="20000"/>
              </a:spcBef>
              <a:buBlip>
                <a:blip r:embed="rId3"/>
              </a:buBlip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ts val="1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latin typeface="+mj-lt"/>
                <a:ea typeface="+mj-ea"/>
                <a:cs typeface="Arial" pitchFamily="34" charset="0"/>
              </a:rPr>
              <a:t>Текущая реализация Сузунского проекта</a:t>
            </a:r>
            <a:endParaRPr lang="ru-RU" altLang="ru-RU" sz="1800" b="1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3" name="Номер слайда 3"/>
          <p:cNvSpPr txBox="1">
            <a:spLocks/>
          </p:cNvSpPr>
          <p:nvPr/>
        </p:nvSpPr>
        <p:spPr bwMode="auto">
          <a:xfrm>
            <a:off x="7010400" y="6581039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FE27D3EF-C9AD-4347-9914-7E1DECDFBEAC}" type="slidenum">
              <a:rPr lang="ru-RU" smtClean="0"/>
              <a:pPr algn="r">
                <a:defRPr/>
              </a:pPr>
              <a:t>7</a:t>
            </a:fld>
            <a:endParaRPr lang="ru-RU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35496" y="1052736"/>
            <a:ext cx="9001000" cy="5680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996" tIns="35996" rIns="35996" bIns="35996"/>
          <a:lstStyle>
            <a:lvl1pPr marL="342900" indent="-342900" eaLnBrk="0" hangingPunct="0">
              <a:spcBef>
                <a:spcPct val="20000"/>
              </a:spcBef>
              <a:buBlip>
                <a:blip r:embed="rId3"/>
              </a:buBlip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177800" indent="-177800" eaLnBrk="0" hangingPunct="0">
              <a:spcBef>
                <a:spcPts val="1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>
              <a:spcBef>
                <a:spcPts val="200"/>
              </a:spcBef>
              <a:buClr>
                <a:srgbClr val="97999B"/>
              </a:buClr>
              <a:buFontTx/>
              <a:buBlip>
                <a:blip r:embed="rId3"/>
              </a:buBlip>
              <a:defRPr/>
            </a:pPr>
            <a:endParaRPr lang="ru-RU" altLang="ru-RU" sz="800" dirty="0"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9512" y="1013975"/>
            <a:ext cx="8712968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 fontAlgn="auto">
              <a:spcBef>
                <a:spcPts val="0"/>
              </a:spcBef>
              <a:spcAft>
                <a:spcPts val="300"/>
              </a:spcAft>
              <a:buClr>
                <a:srgbClr val="002060"/>
              </a:buClr>
              <a:buSzPct val="100000"/>
              <a:defRPr/>
            </a:pPr>
            <a:endParaRPr lang="en-US" sz="300" b="1" u="sng" dirty="0"/>
          </a:p>
          <a:p>
            <a:pPr marL="442913" lvl="1" indent="-273050" algn="just" fontAlgn="auto">
              <a:spcBef>
                <a:spcPts val="0"/>
              </a:spcBef>
              <a:spcAft>
                <a:spcPts val="300"/>
              </a:spcAft>
              <a:buClr>
                <a:srgbClr val="006E6E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600" dirty="0" smtClean="0"/>
              <a:t>Проведена </a:t>
            </a:r>
            <a:r>
              <a:rPr lang="ru-RU" sz="1600" dirty="0" err="1"/>
              <a:t>доразведка</a:t>
            </a:r>
            <a:r>
              <a:rPr lang="ru-RU" sz="1600" dirty="0"/>
              <a:t> северной части м/р. Проведено испытание скважины Сузунская-34, в результате чего открыта новая тектонически экранированная  залежь в северной части м/р по пласту Нх-1. Утвержден проектно-технологический документ "Дополнение к ТСР".</a:t>
            </a:r>
          </a:p>
          <a:p>
            <a:pPr marL="442913" lvl="1" indent="-273050" algn="just" fontAlgn="auto">
              <a:spcBef>
                <a:spcPts val="0"/>
              </a:spcBef>
              <a:spcAft>
                <a:spcPts val="300"/>
              </a:spcAft>
              <a:buClr>
                <a:srgbClr val="006E6E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600" dirty="0" smtClean="0"/>
              <a:t>Разработана  </a:t>
            </a:r>
            <a:r>
              <a:rPr lang="ru-RU" sz="1600" dirty="0"/>
              <a:t>проектная документация (ПД) по объектам обустройства (установка подготовки нефти (УПН), межпромысловый нефтепровод Сузун-</a:t>
            </a:r>
            <a:r>
              <a:rPr lang="ru-RU" sz="1600" dirty="0" err="1"/>
              <a:t>Ванкор</a:t>
            </a:r>
            <a:r>
              <a:rPr lang="ru-RU" sz="1600" dirty="0"/>
              <a:t>, инженерная подготовка кустовых площадок (КП) №№2, 3, 4, 6а, обустройство КП №№2, 3, 4, 7 с инженерными коммуникациями).</a:t>
            </a:r>
          </a:p>
          <a:p>
            <a:pPr marL="442913" lvl="1" indent="-273050" algn="just" fontAlgn="auto">
              <a:spcBef>
                <a:spcPts val="0"/>
              </a:spcBef>
              <a:spcAft>
                <a:spcPts val="300"/>
              </a:spcAft>
              <a:buClr>
                <a:srgbClr val="006E6E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600" dirty="0" smtClean="0"/>
              <a:t>Обустроена </a:t>
            </a:r>
            <a:r>
              <a:rPr lang="ru-RU" sz="1600" dirty="0"/>
              <a:t>площадка КП1 для решения задач в рамках ОПР на Пилоте №1. Выполнена инженерная подготовка кустовой площадки №9 с автомобильной дорогой до КП1 и мостом через </a:t>
            </a:r>
            <a:r>
              <a:rPr lang="ru-RU" sz="1600" dirty="0" err="1"/>
              <a:t>р.Кочо</a:t>
            </a:r>
            <a:r>
              <a:rPr lang="ru-RU" sz="1600" dirty="0"/>
              <a:t>. </a:t>
            </a:r>
          </a:p>
          <a:p>
            <a:pPr marL="442913" lvl="1" indent="-273050" algn="just" fontAlgn="auto">
              <a:spcBef>
                <a:spcPts val="0"/>
              </a:spcBef>
              <a:spcAft>
                <a:spcPts val="300"/>
              </a:spcAft>
              <a:buClr>
                <a:srgbClr val="006E6E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600" dirty="0" smtClean="0"/>
              <a:t>Выполнены </a:t>
            </a:r>
            <a:r>
              <a:rPr lang="ru-RU" sz="1600" dirty="0"/>
              <a:t>ПИР и ПСД по объектам База МТР на реке Б.-</a:t>
            </a:r>
            <a:r>
              <a:rPr lang="ru-RU" sz="1600" dirty="0" err="1" smtClean="0"/>
              <a:t>Хета</a:t>
            </a:r>
            <a:r>
              <a:rPr lang="ru-RU" sz="1600" dirty="0" smtClean="0"/>
              <a:t>, склад </a:t>
            </a:r>
            <a:r>
              <a:rPr lang="ru-RU" sz="1600" dirty="0"/>
              <a:t>ГСМ</a:t>
            </a:r>
            <a:r>
              <a:rPr lang="ru-RU" sz="1600" dirty="0" smtClean="0"/>
              <a:t>,, </a:t>
            </a:r>
            <a:r>
              <a:rPr lang="ru-RU" sz="1600" dirty="0"/>
              <a:t>площадка для хранения МТР, жилой модульный </a:t>
            </a:r>
            <a:r>
              <a:rPr lang="ru-RU" sz="1600" dirty="0" smtClean="0"/>
              <a:t>комплекс на 250 чел. </a:t>
            </a:r>
            <a:endParaRPr lang="ru-RU" sz="1600" dirty="0"/>
          </a:p>
          <a:p>
            <a:pPr marL="442913" lvl="1" indent="-273050" algn="just" fontAlgn="auto">
              <a:spcBef>
                <a:spcPts val="0"/>
              </a:spcBef>
              <a:spcAft>
                <a:spcPts val="300"/>
              </a:spcAft>
              <a:buClr>
                <a:srgbClr val="006E6E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600" dirty="0" smtClean="0"/>
              <a:t>Завершено </a:t>
            </a:r>
            <a:r>
              <a:rPr lang="ru-RU" sz="1600" dirty="0"/>
              <a:t>строительство  первого блока ЖМК на 86 человек. </a:t>
            </a:r>
          </a:p>
          <a:p>
            <a:pPr marL="442913" lvl="1" indent="-273050" algn="just" fontAlgn="auto">
              <a:spcBef>
                <a:spcPts val="0"/>
              </a:spcBef>
              <a:spcAft>
                <a:spcPts val="300"/>
              </a:spcAft>
              <a:buClr>
                <a:srgbClr val="006E6E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600" dirty="0" smtClean="0"/>
              <a:t>Выполняется инженерная подготовка площадки</a:t>
            </a:r>
            <a:r>
              <a:rPr lang="ru-RU" sz="1600" b="1" dirty="0" smtClean="0"/>
              <a:t> </a:t>
            </a:r>
            <a:r>
              <a:rPr lang="ru-RU" sz="1600" dirty="0"/>
              <a:t>Установка подготовки </a:t>
            </a:r>
            <a:r>
              <a:rPr lang="ru-RU" sz="1600" dirty="0" smtClean="0"/>
              <a:t>нефти.</a:t>
            </a:r>
          </a:p>
          <a:p>
            <a:pPr marL="442913" lvl="1" indent="-273050" algn="just" fontAlgn="auto">
              <a:spcBef>
                <a:spcPts val="0"/>
              </a:spcBef>
              <a:spcAft>
                <a:spcPts val="300"/>
              </a:spcAft>
              <a:buClr>
                <a:srgbClr val="006E6E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600" dirty="0" smtClean="0"/>
              <a:t>Выполняется строительство межпромыслового нефтепровода с </a:t>
            </a:r>
            <a:r>
              <a:rPr lang="ru-RU" sz="1600" dirty="0"/>
              <a:t>Сузунского месторождения (по участку 0-99 км</a:t>
            </a:r>
            <a:r>
              <a:rPr lang="ru-RU" sz="1600" dirty="0" smtClean="0"/>
              <a:t>).</a:t>
            </a:r>
          </a:p>
          <a:p>
            <a:pPr marL="442913" lvl="1" indent="-273050" algn="just" fontAlgn="auto">
              <a:spcBef>
                <a:spcPts val="0"/>
              </a:spcBef>
              <a:spcAft>
                <a:spcPts val="300"/>
              </a:spcAft>
              <a:buClr>
                <a:srgbClr val="006E6E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600" dirty="0" smtClean="0"/>
              <a:t>Выполняются СМР по ИП кустовых площадок добывающих скважин №№7, 3, 4, 6а и автомобильных дорог.</a:t>
            </a:r>
          </a:p>
          <a:p>
            <a:pPr marL="442913" lvl="1" indent="-273050" algn="just" fontAlgn="auto">
              <a:spcBef>
                <a:spcPts val="0"/>
              </a:spcBef>
              <a:spcAft>
                <a:spcPts val="300"/>
              </a:spcAft>
              <a:buClr>
                <a:srgbClr val="006E6E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600" dirty="0" smtClean="0"/>
              <a:t>СМР </a:t>
            </a:r>
            <a:r>
              <a:rPr lang="ru-RU" sz="1600" dirty="0"/>
              <a:t>по объектам энергетики и ВПТ</a:t>
            </a:r>
          </a:p>
          <a:p>
            <a:pPr marL="442913" lvl="1" indent="-273050" fontAlgn="auto">
              <a:spcBef>
                <a:spcPts val="0"/>
              </a:spcBef>
              <a:spcAft>
                <a:spcPts val="300"/>
              </a:spcAft>
              <a:buClr>
                <a:srgbClr val="006E6E"/>
              </a:buClr>
              <a:buSzPct val="100000"/>
              <a:buFont typeface="Wingdings" pitchFamily="2" charset="2"/>
              <a:buChar char="§"/>
              <a:defRPr/>
            </a:pPr>
            <a:endParaRPr lang="ru-RU" sz="900" b="1" u="sng" dirty="0" smtClean="0"/>
          </a:p>
        </p:txBody>
      </p:sp>
    </p:spTree>
    <p:extLst>
      <p:ext uri="{BB962C8B-B14F-4D97-AF65-F5344CB8AC3E}">
        <p14:creationId xmlns:p14="http://schemas.microsoft.com/office/powerpoint/2010/main" val="25069631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Прямоугольник 3"/>
          <p:cNvSpPr>
            <a:spLocks noChangeArrowheads="1"/>
          </p:cNvSpPr>
          <p:nvPr/>
        </p:nvSpPr>
        <p:spPr bwMode="auto">
          <a:xfrm>
            <a:off x="395288" y="1052513"/>
            <a:ext cx="8497887" cy="394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b="1" u="sng"/>
              <a:t>Аккредитация</a:t>
            </a:r>
          </a:p>
          <a:p>
            <a:pPr algn="just"/>
            <a:endParaRPr lang="ru-RU" sz="1200"/>
          </a:p>
          <a:p>
            <a:pPr algn="just"/>
            <a:r>
              <a:rPr lang="ru-RU" sz="1600"/>
              <a:t>Для принятия участия в закупке необходимо быть аккредитованным в периметре ОАО «НК «Роснефть». Срок действия аккредитации – 1 год. В случае отсутствия аккредитации в ОАО «НК «Роснефть» (оценка финансово-экономического состояния организации) формируется пакет документов для ее прохождения:</a:t>
            </a:r>
          </a:p>
          <a:p>
            <a:pPr algn="just"/>
            <a:endParaRPr lang="ru-RU" sz="1600"/>
          </a:p>
          <a:p>
            <a:r>
              <a:rPr lang="ru-RU" sz="1200"/>
              <a:t>	</a:t>
            </a:r>
            <a:r>
              <a:rPr lang="ru-RU" sz="1600"/>
              <a:t>- Баланс за последний отчётный период</a:t>
            </a:r>
          </a:p>
          <a:p>
            <a:r>
              <a:rPr lang="ru-RU" sz="1600"/>
              <a:t>	- Форма №2- «отчёт о финансовых результатах» за последний отчётный период</a:t>
            </a:r>
          </a:p>
          <a:p>
            <a:endParaRPr lang="ru-RU" sz="1600"/>
          </a:p>
          <a:p>
            <a:r>
              <a:rPr lang="ru-RU" sz="1600"/>
              <a:t>Для оценки финансового состояния рассчитываются следующие коэффициенты:</a:t>
            </a:r>
            <a:endParaRPr lang="ru-RU" sz="1600">
              <a:latin typeface="Arial" charset="0"/>
            </a:endParaRPr>
          </a:p>
          <a:p>
            <a:endParaRPr lang="ru-RU" sz="1600">
              <a:latin typeface="Arial" charset="0"/>
            </a:endParaRPr>
          </a:p>
          <a:p>
            <a:r>
              <a:rPr lang="ru-RU" sz="1600"/>
              <a:t>	- Коэффициент финансовой устойчивости</a:t>
            </a:r>
          </a:p>
          <a:p>
            <a:r>
              <a:rPr lang="ru-RU" sz="1600"/>
              <a:t>	- Коэффициент финансирования</a:t>
            </a:r>
          </a:p>
          <a:p>
            <a:r>
              <a:rPr lang="ru-RU" sz="1600"/>
              <a:t>	- Коэффициент текущей ликвидности</a:t>
            </a:r>
          </a:p>
          <a:p>
            <a:r>
              <a:rPr lang="ru-RU" sz="1600"/>
              <a:t>	- Индекс кредитоспособности Альтмана</a:t>
            </a:r>
          </a:p>
        </p:txBody>
      </p:sp>
      <p:sp>
        <p:nvSpPr>
          <p:cNvPr id="55298" name="TextBox 2"/>
          <p:cNvSpPr txBox="1">
            <a:spLocks noChangeArrowheads="1"/>
          </p:cNvSpPr>
          <p:nvPr/>
        </p:nvSpPr>
        <p:spPr bwMode="auto">
          <a:xfrm>
            <a:off x="574675" y="333375"/>
            <a:ext cx="77771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ru-RU" b="1">
                <a:solidFill>
                  <a:schemeClr val="tx2"/>
                </a:solidFill>
              </a:rPr>
              <a:t>Информация по проведению закупок</a:t>
            </a:r>
            <a:endParaRPr lang="ru-RU" sz="1600" b="1">
              <a:solidFill>
                <a:schemeClr val="tx2"/>
              </a:solidFill>
            </a:endParaRPr>
          </a:p>
        </p:txBody>
      </p:sp>
      <p:sp>
        <p:nvSpPr>
          <p:cNvPr id="55299" name="Номер слайда 1"/>
          <p:cNvSpPr txBox="1">
            <a:spLocks noGrp="1"/>
          </p:cNvSpPr>
          <p:nvPr/>
        </p:nvSpPr>
        <p:spPr bwMode="auto">
          <a:xfrm>
            <a:off x="6877050" y="63817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867A4FA3-E5E8-42CE-8763-2725FF6D4B85}" type="slidenum">
              <a:rPr lang="ru-RU" altLang="ru-RU" sz="1200"/>
              <a:pPr algn="r"/>
              <a:t>70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424749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ChangeArrowheads="1"/>
          </p:cNvSpPr>
          <p:nvPr/>
        </p:nvSpPr>
        <p:spPr bwMode="auto">
          <a:xfrm>
            <a:off x="450850" y="6237288"/>
            <a:ext cx="8308975" cy="71437"/>
          </a:xfrm>
          <a:prstGeom prst="rect">
            <a:avLst/>
          </a:prstGeom>
          <a:solidFill>
            <a:srgbClr val="FED208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718" tIns="48860" rIns="97718" bIns="4886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/>
            </a:pPr>
            <a:fld id="{78233BB9-4A9C-4E3D-B6F9-C157D99263FF}" type="slidenum">
              <a:rPr lang="ru-RU" sz="1200" smtClean="0"/>
              <a:pPr algn="r">
                <a:defRPr/>
              </a:pPr>
              <a:t>71</a:t>
            </a:fld>
            <a:endParaRPr lang="ru-RU" sz="12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835150" y="2852738"/>
            <a:ext cx="59769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55264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852488" y="0"/>
            <a:ext cx="7818437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/>
          <a:lstStyle>
            <a:lvl1pPr eaLnBrk="0" hangingPunct="0">
              <a:spcBef>
                <a:spcPct val="20000"/>
              </a:spcBef>
              <a:buBlip>
                <a:blip r:embed="rId3"/>
              </a:buBlip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ts val="1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ru-RU" sz="1800">
              <a:solidFill>
                <a:schemeClr val="tx2"/>
              </a:solidFill>
            </a:endParaRPr>
          </a:p>
        </p:txBody>
      </p:sp>
      <p:sp>
        <p:nvSpPr>
          <p:cNvPr id="4" name="AutoShape 53"/>
          <p:cNvSpPr>
            <a:spLocks noChangeAspect="1" noChangeArrowheads="1"/>
          </p:cNvSpPr>
          <p:nvPr/>
        </p:nvSpPr>
        <p:spPr bwMode="auto">
          <a:xfrm>
            <a:off x="250826" y="4941888"/>
            <a:ext cx="35528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Blip>
                <a:blip r:embed="rId3"/>
              </a:buBlip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ts val="1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8000" b="1"/>
          </a:p>
        </p:txBody>
      </p:sp>
      <p:sp>
        <p:nvSpPr>
          <p:cNvPr id="5" name="Rectangle 52"/>
          <p:cNvSpPr>
            <a:spLocks noChangeArrowheads="1"/>
          </p:cNvSpPr>
          <p:nvPr/>
        </p:nvSpPr>
        <p:spPr bwMode="auto">
          <a:xfrm>
            <a:off x="2843214" y="333375"/>
            <a:ext cx="1008063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7718" tIns="48860" rIns="97718" bIns="48860" anchor="ctr"/>
          <a:lstStyle>
            <a:lvl1pPr eaLnBrk="0" hangingPunct="0">
              <a:spcBef>
                <a:spcPct val="20000"/>
              </a:spcBef>
              <a:buBlip>
                <a:blip r:embed="rId3"/>
              </a:buBlip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ts val="1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8000"/>
          </a:p>
        </p:txBody>
      </p:sp>
      <p:sp>
        <p:nvSpPr>
          <p:cNvPr id="6" name="AutoShape 84"/>
          <p:cNvSpPr>
            <a:spLocks noChangeAspect="1" noChangeArrowheads="1"/>
          </p:cNvSpPr>
          <p:nvPr/>
        </p:nvSpPr>
        <p:spPr bwMode="auto">
          <a:xfrm>
            <a:off x="4732339" y="4325939"/>
            <a:ext cx="4160837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Blip>
                <a:blip r:embed="rId3"/>
              </a:buBlip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ts val="1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800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gray">
          <a:xfrm>
            <a:off x="169863" y="4005264"/>
            <a:ext cx="4602163" cy="215900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2092" tIns="51045" rIns="102092" bIns="51045" anchor="ctr"/>
          <a:lstStyle/>
          <a:p>
            <a:pPr defTabSz="1014413" eaLnBrk="0" hangingPunct="0">
              <a:defRPr/>
            </a:pPr>
            <a:r>
              <a:rPr lang="ru-RU" sz="1200" b="1" dirty="0">
                <a:latin typeface="Calibri" pitchFamily="34" charset="0"/>
              </a:rPr>
              <a:t>Общий обзор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gray">
          <a:xfrm>
            <a:off x="169863" y="1060450"/>
            <a:ext cx="4602163" cy="215900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2092" tIns="51045" rIns="102092" bIns="51045" anchor="ctr"/>
          <a:lstStyle/>
          <a:p>
            <a:pPr defTabSz="1014413" eaLnBrk="0" hangingPunct="0">
              <a:defRPr/>
            </a:pPr>
            <a:r>
              <a:rPr lang="ru-RU" sz="1200" b="1" dirty="0">
                <a:latin typeface="Calibri" pitchFamily="34" charset="0"/>
              </a:rPr>
              <a:t>Описание актива</a:t>
            </a:r>
            <a:endParaRPr lang="en-GB" sz="1200" b="1" dirty="0">
              <a:latin typeface="Calibri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gray">
          <a:xfrm>
            <a:off x="4929189" y="1052514"/>
            <a:ext cx="4106863" cy="215900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2092" tIns="51045" rIns="102092" bIns="51045" anchor="ctr"/>
          <a:lstStyle/>
          <a:p>
            <a:pPr defTabSz="1014413" eaLnBrk="0" hangingPunct="0">
              <a:defRPr/>
            </a:pPr>
            <a:r>
              <a:rPr lang="ru-RU" sz="1200" b="1" dirty="0">
                <a:latin typeface="Calibri" pitchFamily="34" charset="0"/>
              </a:rPr>
              <a:t>Карта</a:t>
            </a:r>
            <a:endParaRPr lang="en-GB" sz="1200" b="1" dirty="0">
              <a:latin typeface="Calibri" pitchFamily="34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gray">
          <a:xfrm>
            <a:off x="4929188" y="4005264"/>
            <a:ext cx="4098925" cy="215900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2092" tIns="51045" rIns="102092" bIns="51045" anchor="ctr"/>
          <a:lstStyle/>
          <a:p>
            <a:pPr defTabSz="1014413" eaLnBrk="0" hangingPunct="0">
              <a:defRPr/>
            </a:pPr>
            <a:r>
              <a:rPr lang="ru-RU" sz="1200" b="1" dirty="0">
                <a:latin typeface="Calibri" pitchFamily="34" charset="0"/>
              </a:rPr>
              <a:t>Достигнутые результаты за прошлые периоды</a:t>
            </a:r>
            <a:endParaRPr lang="en-GB" sz="1200" b="1" dirty="0">
              <a:latin typeface="Calibri" pitchFamily="34" charset="0"/>
            </a:endParaRPr>
          </a:p>
        </p:txBody>
      </p:sp>
      <p:sp>
        <p:nvSpPr>
          <p:cNvPr id="11" name="AutoShape 84"/>
          <p:cNvSpPr>
            <a:spLocks noChangeAspect="1" noChangeArrowheads="1"/>
          </p:cNvSpPr>
          <p:nvPr/>
        </p:nvSpPr>
        <p:spPr bwMode="auto">
          <a:xfrm>
            <a:off x="4945063" y="4325939"/>
            <a:ext cx="45085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Blip>
                <a:blip r:embed="rId3"/>
              </a:buBlip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ts val="1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800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61925" y="1239839"/>
            <a:ext cx="4643439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 indent="-342900" eaLnBrk="0" hangingPunct="0">
              <a:spcBef>
                <a:spcPct val="20000"/>
              </a:spcBef>
              <a:buBlip>
                <a:blip r:embed="rId3"/>
              </a:buBlip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indent="-177800" eaLnBrk="0" hangingPunct="0">
              <a:spcBef>
                <a:spcPts val="1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ru-RU" sz="1000" dirty="0">
              <a:cs typeface="Arial" pitchFamily="34" charset="0"/>
            </a:endParaRPr>
          </a:p>
          <a:p>
            <a:pPr marL="0" lvl="1">
              <a:spcBef>
                <a:spcPct val="0"/>
              </a:spcBef>
              <a:buClr>
                <a:srgbClr val="97999B"/>
              </a:buClr>
              <a:buFontTx/>
              <a:buBlip>
                <a:blip r:embed="rId3"/>
              </a:buBlip>
            </a:pPr>
            <a:r>
              <a:rPr lang="ru-RU" altLang="ru-RU" sz="1000" dirty="0">
                <a:cs typeface="Arial" pitchFamily="34" charset="0"/>
              </a:rPr>
              <a:t>Тагульское месторождение расположено в Туруханском районе Красноярского края. </a:t>
            </a:r>
            <a:endParaRPr lang="ru-RU" altLang="ru-RU" sz="1000" dirty="0" smtClean="0">
              <a:cs typeface="Arial" pitchFamily="34" charset="0"/>
            </a:endParaRPr>
          </a:p>
          <a:p>
            <a:pPr marL="0" lvl="1" indent="0">
              <a:spcBef>
                <a:spcPct val="0"/>
              </a:spcBef>
              <a:buClr>
                <a:srgbClr val="97999B"/>
              </a:buClr>
            </a:pPr>
            <a:endParaRPr lang="ru-RU" altLang="ru-RU" sz="1000" dirty="0" smtClean="0">
              <a:cs typeface="Arial" pitchFamily="34" charset="0"/>
            </a:endParaRPr>
          </a:p>
          <a:p>
            <a:pPr marL="0" lvl="1">
              <a:spcBef>
                <a:spcPct val="0"/>
              </a:spcBef>
              <a:buClr>
                <a:srgbClr val="97999B"/>
              </a:buClr>
              <a:buFontTx/>
              <a:buBlip>
                <a:blip r:embed="rId3"/>
              </a:buBlip>
            </a:pPr>
            <a:r>
              <a:rPr lang="ru-RU" altLang="ru-RU" sz="1000" dirty="0" smtClean="0">
                <a:cs typeface="Arial" pitchFamily="34" charset="0"/>
              </a:rPr>
              <a:t>Лицензией </a:t>
            </a:r>
            <a:r>
              <a:rPr lang="ru-RU" altLang="ru-RU" sz="1000" dirty="0">
                <a:cs typeface="Arial" pitchFamily="34" charset="0"/>
              </a:rPr>
              <a:t>на право пользования недрами владеет ООО «Тагульское» (КРР 12783 НР от 19.10.2004 г</a:t>
            </a:r>
            <a:r>
              <a:rPr lang="ru-RU" altLang="ru-RU" sz="1000" dirty="0" smtClean="0">
                <a:cs typeface="Arial" pitchFamily="34" charset="0"/>
              </a:rPr>
              <a:t>.).</a:t>
            </a:r>
          </a:p>
          <a:p>
            <a:pPr marL="0" lvl="1" indent="0">
              <a:spcBef>
                <a:spcPct val="0"/>
              </a:spcBef>
              <a:buClr>
                <a:srgbClr val="97999B"/>
              </a:buClr>
            </a:pPr>
            <a:endParaRPr lang="ru-RU" altLang="ru-RU" sz="1000" dirty="0">
              <a:cs typeface="Arial" pitchFamily="34" charset="0"/>
            </a:endParaRPr>
          </a:p>
          <a:p>
            <a:pPr marL="0" lvl="1">
              <a:spcBef>
                <a:spcPct val="0"/>
              </a:spcBef>
              <a:buClr>
                <a:srgbClr val="97999B"/>
              </a:buClr>
              <a:buFontTx/>
              <a:buBlip>
                <a:blip r:embed="rId3"/>
              </a:buBlip>
            </a:pPr>
            <a:r>
              <a:rPr lang="ru-RU" altLang="ru-RU" sz="1000" dirty="0">
                <a:cs typeface="Arial" pitchFamily="34" charset="0"/>
              </a:rPr>
              <a:t>В 2009 году на месторождении начались опытно-промышленные работы с целью определения добычных возможностей пластов и оптимальной системы </a:t>
            </a:r>
            <a:r>
              <a:rPr lang="ru-RU" altLang="ru-RU" sz="1000" dirty="0" smtClean="0">
                <a:cs typeface="Arial" pitchFamily="34" charset="0"/>
              </a:rPr>
              <a:t>разработки. </a:t>
            </a:r>
          </a:p>
          <a:p>
            <a:pPr marL="0" lvl="1" indent="0">
              <a:spcBef>
                <a:spcPct val="0"/>
              </a:spcBef>
              <a:buClr>
                <a:srgbClr val="97999B"/>
              </a:buClr>
            </a:pPr>
            <a:endParaRPr lang="ru-RU" altLang="ru-RU" sz="1000" dirty="0" smtClean="0">
              <a:cs typeface="Arial" pitchFamily="34" charset="0"/>
            </a:endParaRPr>
          </a:p>
          <a:p>
            <a:pPr marL="0" lvl="1">
              <a:spcBef>
                <a:spcPct val="0"/>
              </a:spcBef>
              <a:buClr>
                <a:srgbClr val="97999B"/>
              </a:buClr>
              <a:buFontTx/>
              <a:buBlip>
                <a:blip r:embed="rId3"/>
              </a:buBlip>
            </a:pPr>
            <a:r>
              <a:rPr lang="ru-RU" altLang="ru-RU" sz="1000" dirty="0" smtClean="0">
                <a:cs typeface="Arial" pitchFamily="34" charset="0"/>
              </a:rPr>
              <a:t>В </a:t>
            </a:r>
            <a:r>
              <a:rPr lang="ru-RU" altLang="ru-RU" sz="1000" dirty="0">
                <a:cs typeface="Arial" pitchFamily="34" charset="0"/>
              </a:rPr>
              <a:t>2012 году утверждена Технологическая схема разработки. </a:t>
            </a:r>
            <a:endParaRPr lang="ru-RU" altLang="ru-RU" sz="1000" dirty="0" smtClean="0">
              <a:cs typeface="Arial" pitchFamily="34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115888" y="4232276"/>
            <a:ext cx="4735512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 marL="342900" indent="-342900" eaLnBrk="0" hangingPunct="0">
              <a:spcBef>
                <a:spcPct val="20000"/>
              </a:spcBef>
              <a:buBlip>
                <a:blip r:embed="rId3"/>
              </a:buBlip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177800" indent="-177800" eaLnBrk="0" hangingPunct="0">
              <a:spcBef>
                <a:spcPts val="1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>
              <a:spcBef>
                <a:spcPts val="200"/>
              </a:spcBef>
              <a:buClr>
                <a:srgbClr val="97999B"/>
              </a:buClr>
              <a:buFontTx/>
              <a:buBlip>
                <a:blip r:embed="rId3"/>
              </a:buBlip>
              <a:defRPr/>
            </a:pPr>
            <a:r>
              <a:rPr lang="ru-RU" altLang="ru-RU" sz="900" dirty="0" smtClean="0">
                <a:cs typeface="Arial" pitchFamily="34" charset="0"/>
              </a:rPr>
              <a:t>Реализация  проекта предполагает готовность к запуску  во 2кв. 2020г. </a:t>
            </a:r>
          </a:p>
          <a:p>
            <a:pPr lvl="1">
              <a:spcBef>
                <a:spcPts val="200"/>
              </a:spcBef>
              <a:buClr>
                <a:srgbClr val="97999B"/>
              </a:buClr>
              <a:buFontTx/>
              <a:buBlip>
                <a:blip r:embed="rId3"/>
              </a:buBlip>
              <a:defRPr/>
            </a:pPr>
            <a:r>
              <a:rPr lang="ru-RU" altLang="ru-RU" sz="900" dirty="0" smtClean="0">
                <a:cs typeface="Arial" pitchFamily="34" charset="0"/>
              </a:rPr>
              <a:t>Запасы нефти по сумме категорий оцениваются в объеме 989/282 </a:t>
            </a:r>
            <a:r>
              <a:rPr lang="ru-RU" altLang="ru-RU" sz="900" dirty="0" err="1" smtClean="0">
                <a:cs typeface="Arial" pitchFamily="34" charset="0"/>
              </a:rPr>
              <a:t>млн.т</a:t>
            </a:r>
            <a:r>
              <a:rPr lang="ru-RU" altLang="ru-RU" sz="900" dirty="0" smtClean="0">
                <a:cs typeface="Arial" pitchFamily="34" charset="0"/>
              </a:rPr>
              <a:t> (геол./</a:t>
            </a:r>
            <a:r>
              <a:rPr lang="ru-RU" altLang="ru-RU" sz="900" dirty="0" err="1" smtClean="0">
                <a:cs typeface="Arial" pitchFamily="34" charset="0"/>
              </a:rPr>
              <a:t>извл</a:t>
            </a:r>
            <a:r>
              <a:rPr lang="ru-RU" altLang="ru-RU" sz="900" dirty="0" smtClean="0">
                <a:cs typeface="Arial" pitchFamily="34" charset="0"/>
              </a:rPr>
              <a:t>.).</a:t>
            </a:r>
          </a:p>
          <a:p>
            <a:pPr lvl="1">
              <a:spcBef>
                <a:spcPts val="200"/>
              </a:spcBef>
              <a:buClr>
                <a:srgbClr val="97999B"/>
              </a:buClr>
              <a:buFontTx/>
              <a:buBlip>
                <a:blip r:embed="rId3"/>
              </a:buBlip>
              <a:defRPr/>
            </a:pPr>
            <a:r>
              <a:rPr lang="ru-RU" altLang="ru-RU" sz="900" dirty="0" smtClean="0">
                <a:cs typeface="Arial" pitchFamily="34" charset="0"/>
              </a:rPr>
              <a:t>По результатам 2013 года произошло изменение запасов по 3 залежам –  двум нефтяным </a:t>
            </a:r>
            <a:r>
              <a:rPr lang="ru-RU" altLang="ru-RU" sz="900" dirty="0" err="1" smtClean="0">
                <a:cs typeface="Arial" pitchFamily="34" charset="0"/>
              </a:rPr>
              <a:t>ВЯк</a:t>
            </a:r>
            <a:r>
              <a:rPr lang="ru-RU" altLang="ru-RU" sz="900" dirty="0" smtClean="0">
                <a:cs typeface="Arial" pitchFamily="34" charset="0"/>
              </a:rPr>
              <a:t>-VIII,  </a:t>
            </a:r>
            <a:r>
              <a:rPr lang="ru-RU" altLang="ru-RU" sz="900" dirty="0" err="1" smtClean="0">
                <a:cs typeface="Arial" pitchFamily="34" charset="0"/>
              </a:rPr>
              <a:t>ВЯк</a:t>
            </a:r>
            <a:r>
              <a:rPr lang="ru-RU" altLang="ru-RU" sz="900" dirty="0" smtClean="0">
                <a:cs typeface="Arial" pitchFamily="34" charset="0"/>
              </a:rPr>
              <a:t>- XVI;  одной газовой  - </a:t>
            </a:r>
            <a:r>
              <a:rPr lang="ru-RU" altLang="ru-RU" sz="900" dirty="0" err="1" smtClean="0">
                <a:cs typeface="Arial" pitchFamily="34" charset="0"/>
              </a:rPr>
              <a:t>ВЯк</a:t>
            </a:r>
            <a:r>
              <a:rPr lang="ru-RU" altLang="ru-RU" sz="900" dirty="0" smtClean="0">
                <a:cs typeface="Arial" pitchFamily="34" charset="0"/>
              </a:rPr>
              <a:t>- X. В целом приросты запасов  С1+С2 составили: по нефти  5,16 </a:t>
            </a:r>
            <a:r>
              <a:rPr lang="ru-RU" altLang="ru-RU" sz="900" dirty="0" err="1" smtClean="0">
                <a:cs typeface="Arial" pitchFamily="34" charset="0"/>
              </a:rPr>
              <a:t>млн.т</a:t>
            </a:r>
            <a:r>
              <a:rPr lang="ru-RU" altLang="ru-RU" sz="900" dirty="0" smtClean="0">
                <a:cs typeface="Arial" pitchFamily="34" charset="0"/>
              </a:rPr>
              <a:t>,  газа - 3,88 млрд.м3. Запасы углеводородов (С1+С2) на 01.01.2014: нефть 281,8 </a:t>
            </a:r>
            <a:r>
              <a:rPr lang="ru-RU" altLang="ru-RU" sz="900" dirty="0" err="1" smtClean="0">
                <a:cs typeface="Arial" pitchFamily="34" charset="0"/>
              </a:rPr>
              <a:t>млн.т</a:t>
            </a:r>
            <a:r>
              <a:rPr lang="ru-RU" altLang="ru-RU" sz="900" dirty="0" smtClean="0">
                <a:cs typeface="Arial" pitchFamily="34" charset="0"/>
              </a:rPr>
              <a:t>,  газ 193,6 млрд.м3, конденсат, 10,4 </a:t>
            </a:r>
            <a:r>
              <a:rPr lang="ru-RU" altLang="ru-RU" sz="900" dirty="0" err="1" smtClean="0">
                <a:cs typeface="Arial" pitchFamily="34" charset="0"/>
              </a:rPr>
              <a:t>млн.т</a:t>
            </a:r>
            <a:r>
              <a:rPr lang="ru-RU" altLang="ru-RU" sz="900" dirty="0" smtClean="0">
                <a:cs typeface="Arial" pitchFamily="34" charset="0"/>
              </a:rPr>
              <a:t>. </a:t>
            </a:r>
          </a:p>
          <a:p>
            <a:pPr lvl="1">
              <a:spcBef>
                <a:spcPts val="200"/>
              </a:spcBef>
              <a:buClr>
                <a:srgbClr val="97999B"/>
              </a:buClr>
              <a:buFontTx/>
              <a:buBlip>
                <a:blip r:embed="rId3"/>
              </a:buBlip>
              <a:defRPr/>
            </a:pPr>
            <a:r>
              <a:rPr lang="ru-RU" altLang="ru-RU" sz="900" dirty="0" smtClean="0">
                <a:cs typeface="Arial" pitchFamily="34" charset="0"/>
              </a:rPr>
              <a:t>Выработка эл. энергии на едином </a:t>
            </a:r>
            <a:r>
              <a:rPr lang="ru-RU" altLang="ru-RU" sz="900" dirty="0" err="1" smtClean="0">
                <a:cs typeface="Arial" pitchFamily="34" charset="0"/>
              </a:rPr>
              <a:t>энергоцентре</a:t>
            </a:r>
            <a:r>
              <a:rPr lang="ru-RU" altLang="ru-RU" sz="900" dirty="0" smtClean="0">
                <a:cs typeface="Arial" pitchFamily="34" charset="0"/>
              </a:rPr>
              <a:t> </a:t>
            </a:r>
            <a:r>
              <a:rPr lang="ru-RU" altLang="ru-RU" sz="900" dirty="0" err="1" smtClean="0">
                <a:cs typeface="Arial" pitchFamily="34" charset="0"/>
              </a:rPr>
              <a:t>Ванкора</a:t>
            </a:r>
            <a:r>
              <a:rPr lang="ru-RU" altLang="ru-RU" sz="900" dirty="0" smtClean="0">
                <a:cs typeface="Arial" pitchFamily="34" charset="0"/>
              </a:rPr>
              <a:t> .</a:t>
            </a:r>
          </a:p>
          <a:p>
            <a:pPr lvl="1">
              <a:spcBef>
                <a:spcPts val="200"/>
              </a:spcBef>
              <a:buClr>
                <a:srgbClr val="97999B"/>
              </a:buClr>
              <a:buFontTx/>
              <a:buBlip>
                <a:blip r:embed="rId3"/>
              </a:buBlip>
              <a:defRPr/>
            </a:pPr>
            <a:r>
              <a:rPr lang="ru-RU" altLang="ru-RU" sz="900" dirty="0" smtClean="0">
                <a:cs typeface="Arial" pitchFamily="34" charset="0"/>
              </a:rPr>
              <a:t> Транспорт нефти с Тагульского месторождения планируется   осуществлять по МН «</a:t>
            </a:r>
            <a:r>
              <a:rPr lang="ru-RU" altLang="ru-RU" sz="900" dirty="0" err="1" smtClean="0">
                <a:cs typeface="Arial" pitchFamily="34" charset="0"/>
              </a:rPr>
              <a:t>Ванкор</a:t>
            </a:r>
            <a:r>
              <a:rPr lang="ru-RU" altLang="ru-RU" sz="900" dirty="0" smtClean="0">
                <a:cs typeface="Arial" pitchFamily="34" charset="0"/>
              </a:rPr>
              <a:t>-КНПС «</a:t>
            </a:r>
            <a:r>
              <a:rPr lang="ru-RU" altLang="ru-RU" sz="900" dirty="0" err="1" smtClean="0">
                <a:cs typeface="Arial" pitchFamily="34" charset="0"/>
              </a:rPr>
              <a:t>Пурпе</a:t>
            </a:r>
            <a:r>
              <a:rPr lang="ru-RU" altLang="ru-RU" sz="900" dirty="0" smtClean="0">
                <a:cs typeface="Arial" pitchFamily="34" charset="0"/>
              </a:rPr>
              <a:t>» в  систему АК </a:t>
            </a:r>
            <a:r>
              <a:rPr lang="ru-RU" altLang="ru-RU" sz="900" dirty="0" err="1" smtClean="0">
                <a:cs typeface="Arial" pitchFamily="34" charset="0"/>
              </a:rPr>
              <a:t>Транснефть</a:t>
            </a:r>
            <a:r>
              <a:rPr lang="ru-RU" altLang="ru-RU" sz="900" dirty="0" smtClean="0">
                <a:cs typeface="Arial" pitchFamily="34" charset="0"/>
              </a:rPr>
              <a:t>.</a:t>
            </a:r>
          </a:p>
          <a:p>
            <a:pPr lvl="1">
              <a:spcBef>
                <a:spcPts val="200"/>
              </a:spcBef>
              <a:buClr>
                <a:srgbClr val="97999B"/>
              </a:buClr>
              <a:buFontTx/>
              <a:buBlip>
                <a:blip r:embed="rId3"/>
              </a:buBlip>
              <a:defRPr/>
            </a:pPr>
            <a:r>
              <a:rPr lang="ru-RU" altLang="ru-RU" sz="900" dirty="0" smtClean="0">
                <a:cs typeface="Arial" pitchFamily="34" charset="0"/>
              </a:rPr>
              <a:t>Предусматривается строительство а/д. 4 категории  36 км  </a:t>
            </a:r>
            <a:r>
              <a:rPr lang="ru-RU" altLang="ru-RU" sz="900" dirty="0" err="1" smtClean="0">
                <a:cs typeface="Arial" pitchFamily="34" charset="0"/>
              </a:rPr>
              <a:t>Тагул</a:t>
            </a:r>
            <a:r>
              <a:rPr lang="ru-RU" altLang="ru-RU" sz="900" dirty="0" smtClean="0">
                <a:cs typeface="Arial" pitchFamily="34" charset="0"/>
              </a:rPr>
              <a:t>-Лодочное с последующим сообщением с </a:t>
            </a:r>
            <a:r>
              <a:rPr lang="ru-RU" altLang="ru-RU" sz="900" dirty="0" err="1" smtClean="0">
                <a:cs typeface="Arial" pitchFamily="34" charset="0"/>
              </a:rPr>
              <a:t>Ванкорским</a:t>
            </a:r>
            <a:r>
              <a:rPr lang="ru-RU" altLang="ru-RU" sz="900" dirty="0" smtClean="0">
                <a:cs typeface="Arial" pitchFamily="34" charset="0"/>
              </a:rPr>
              <a:t>  м/ р.</a:t>
            </a:r>
          </a:p>
          <a:p>
            <a:pPr marL="0" lvl="1" indent="0">
              <a:spcBef>
                <a:spcPts val="200"/>
              </a:spcBef>
              <a:buClr>
                <a:srgbClr val="97999B"/>
              </a:buClr>
              <a:defRPr/>
            </a:pPr>
            <a:endParaRPr lang="ru-RU" altLang="ru-RU" sz="900" dirty="0" smtClean="0">
              <a:cs typeface="Arial" pitchFamily="34" charset="0"/>
            </a:endParaRPr>
          </a:p>
        </p:txBody>
      </p:sp>
      <p:sp>
        <p:nvSpPr>
          <p:cNvPr id="14" name="Line 25"/>
          <p:cNvSpPr>
            <a:spLocks noChangeShapeType="1"/>
          </p:cNvSpPr>
          <p:nvPr/>
        </p:nvSpPr>
        <p:spPr bwMode="auto">
          <a:xfrm flipH="1" flipV="1">
            <a:off x="179389" y="3925889"/>
            <a:ext cx="4537075" cy="793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" name="Line 25"/>
          <p:cNvSpPr>
            <a:spLocks noChangeShapeType="1"/>
          </p:cNvSpPr>
          <p:nvPr/>
        </p:nvSpPr>
        <p:spPr bwMode="auto">
          <a:xfrm>
            <a:off x="4859339" y="1068389"/>
            <a:ext cx="0" cy="55292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" name="Line 25"/>
          <p:cNvSpPr>
            <a:spLocks noChangeShapeType="1"/>
          </p:cNvSpPr>
          <p:nvPr/>
        </p:nvSpPr>
        <p:spPr bwMode="auto">
          <a:xfrm flipH="1">
            <a:off x="5003800" y="3925889"/>
            <a:ext cx="3960813" cy="793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4937125" y="4059239"/>
            <a:ext cx="420687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 marL="342900" indent="-342900" eaLnBrk="0" hangingPunct="0">
              <a:spcBef>
                <a:spcPct val="20000"/>
              </a:spcBef>
              <a:buBlip>
                <a:blip r:embed="rId3"/>
              </a:buBlip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177800" indent="-177800" eaLnBrk="0" hangingPunct="0">
              <a:spcBef>
                <a:spcPts val="1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>
              <a:spcBef>
                <a:spcPts val="200"/>
              </a:spcBef>
              <a:buClr>
                <a:srgbClr val="97999B"/>
              </a:buClr>
              <a:buFontTx/>
              <a:buBlip>
                <a:blip r:embed="rId3"/>
              </a:buBlip>
            </a:pPr>
            <a:endParaRPr lang="ru-RU" altLang="ru-RU" sz="1000" dirty="0">
              <a:cs typeface="Arial" pitchFamily="34" charset="0"/>
            </a:endParaRPr>
          </a:p>
          <a:p>
            <a:pPr lvl="1">
              <a:spcBef>
                <a:spcPts val="200"/>
              </a:spcBef>
              <a:buClr>
                <a:srgbClr val="97999B"/>
              </a:buClr>
              <a:buFontTx/>
              <a:buBlip>
                <a:blip r:embed="rId3"/>
              </a:buBlip>
            </a:pPr>
            <a:r>
              <a:rPr lang="ru-RU" altLang="ru-RU" sz="900" dirty="0">
                <a:cs typeface="Arial" pitchFamily="34" charset="0"/>
              </a:rPr>
              <a:t>2013 </a:t>
            </a:r>
          </a:p>
          <a:p>
            <a:pPr marL="0" lvl="1" indent="0">
              <a:spcBef>
                <a:spcPts val="200"/>
              </a:spcBef>
              <a:buClr>
                <a:srgbClr val="97999B"/>
              </a:buClr>
            </a:pPr>
            <a:r>
              <a:rPr lang="ru-RU" altLang="ru-RU" sz="900" dirty="0" err="1">
                <a:cs typeface="Arial" pitchFamily="34" charset="0"/>
              </a:rPr>
              <a:t>Доразведка</a:t>
            </a:r>
            <a:r>
              <a:rPr lang="ru-RU" altLang="ru-RU" sz="900" dirty="0">
                <a:cs typeface="Arial" pitchFamily="34" charset="0"/>
              </a:rPr>
              <a:t> центральной части месторождения (разведочное бурение)</a:t>
            </a:r>
          </a:p>
          <a:p>
            <a:pPr lvl="1">
              <a:spcBef>
                <a:spcPts val="200"/>
              </a:spcBef>
              <a:buClr>
                <a:srgbClr val="97999B"/>
              </a:buClr>
              <a:buFontTx/>
              <a:buBlip>
                <a:blip r:embed="rId3"/>
              </a:buBlip>
            </a:pPr>
            <a:r>
              <a:rPr lang="ru-RU" altLang="ru-RU" sz="900" dirty="0">
                <a:cs typeface="Arial" pitchFamily="34" charset="0"/>
              </a:rPr>
              <a:t>2014 </a:t>
            </a:r>
          </a:p>
          <a:p>
            <a:pPr marL="0" lvl="1" indent="0">
              <a:spcBef>
                <a:spcPts val="200"/>
              </a:spcBef>
              <a:buClr>
                <a:srgbClr val="97999B"/>
              </a:buClr>
            </a:pPr>
            <a:r>
              <a:rPr lang="ru-RU" altLang="ru-RU" sz="900" dirty="0">
                <a:cs typeface="Arial" pitchFamily="34" charset="0"/>
              </a:rPr>
              <a:t>Заключение договоров на проектно-изыскательские работы (ПИР ) по обустройству кустовых площадок (КП), объектам транспорта и подготовки нефти и газа</a:t>
            </a:r>
          </a:p>
          <a:p>
            <a:pPr marL="0" lvl="1" indent="0">
              <a:spcBef>
                <a:spcPts val="200"/>
              </a:spcBef>
              <a:buClr>
                <a:srgbClr val="97999B"/>
              </a:buClr>
            </a:pPr>
            <a:r>
              <a:rPr lang="ru-RU" altLang="ru-RU" sz="900" dirty="0">
                <a:cs typeface="Arial" pitchFamily="34" charset="0"/>
              </a:rPr>
              <a:t>Разработка, утверждение общих технических решений (ОТР). Выполнение инженерных изысканий (ИИ) и разработка проектной документации (ПД) по объектам транспорта и подготовки нефти и газа.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039" y="1340769"/>
            <a:ext cx="1896775" cy="2593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1" y="1"/>
            <a:ext cx="9135207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 marL="361950" eaLnBrk="0" hangingPunct="0">
              <a:spcBef>
                <a:spcPct val="20000"/>
              </a:spcBef>
              <a:buBlip>
                <a:blip r:embed="rId3"/>
              </a:buBlip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ts val="1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+mj-lt"/>
                <a:ea typeface="+mj-ea"/>
                <a:cs typeface="Arial" pitchFamily="34" charset="0"/>
              </a:rPr>
              <a:t>Описание </a:t>
            </a:r>
            <a:r>
              <a:rPr lang="ru-RU" altLang="ru-RU" sz="1800" b="1" dirty="0" smtClean="0">
                <a:latin typeface="+mj-lt"/>
                <a:ea typeface="+mj-ea"/>
                <a:cs typeface="Arial" pitchFamily="34" charset="0"/>
              </a:rPr>
              <a:t>Тагульского </a:t>
            </a:r>
            <a:r>
              <a:rPr lang="ru-RU" altLang="ru-RU" sz="1800" b="1" dirty="0">
                <a:latin typeface="+mj-lt"/>
                <a:ea typeface="+mj-ea"/>
                <a:cs typeface="Arial" pitchFamily="34" charset="0"/>
              </a:rPr>
              <a:t>проекта</a:t>
            </a:r>
          </a:p>
        </p:txBody>
      </p:sp>
      <p:sp>
        <p:nvSpPr>
          <p:cNvPr id="25" name="Номер слайда 3"/>
          <p:cNvSpPr txBox="1">
            <a:spLocks/>
          </p:cNvSpPr>
          <p:nvPr/>
        </p:nvSpPr>
        <p:spPr bwMode="auto">
          <a:xfrm>
            <a:off x="7010400" y="6581039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FE27D3EF-C9AD-4347-9914-7E1DECDFBEAC}" type="slidenum">
              <a:rPr lang="ru-RU" smtClean="0"/>
              <a:pPr algn="r">
                <a:defRPr/>
              </a:pPr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0601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7" y="987426"/>
            <a:ext cx="3598863" cy="558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Box 177"/>
          <p:cNvSpPr txBox="1">
            <a:spLocks noChangeArrowheads="1"/>
          </p:cNvSpPr>
          <p:nvPr/>
        </p:nvSpPr>
        <p:spPr bwMode="auto">
          <a:xfrm>
            <a:off x="4067175" y="998538"/>
            <a:ext cx="4845051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63"/>
              </a:spcBef>
            </a:pPr>
            <a:r>
              <a:rPr lang="ru-RU" altLang="ru-RU" sz="1400" b="1">
                <a:solidFill>
                  <a:srgbClr val="000000"/>
                </a:solidFill>
              </a:rPr>
              <a:t>Концепция обустройства Тагульского месторождения предусматривает строительство следующих основных объектов:</a:t>
            </a:r>
          </a:p>
        </p:txBody>
      </p:sp>
      <p:sp>
        <p:nvSpPr>
          <p:cNvPr id="31749" name="AutoShape 19"/>
          <p:cNvSpPr>
            <a:spLocks noChangeArrowheads="1"/>
          </p:cNvSpPr>
          <p:nvPr/>
        </p:nvSpPr>
        <p:spPr bwMode="auto">
          <a:xfrm flipH="1">
            <a:off x="2511426" y="4419601"/>
            <a:ext cx="606425" cy="365125"/>
          </a:xfrm>
          <a:prstGeom prst="wedgeRectCallout">
            <a:avLst>
              <a:gd name="adj1" fmla="val 84329"/>
              <a:gd name="adj2" fmla="val -52361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4353" tIns="0" rIns="0" bIns="0" anchor="ctr"/>
          <a:lstStyle>
            <a:lvl1pPr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800">
                <a:solidFill>
                  <a:srgbClr val="000000"/>
                </a:solidFill>
              </a:rPr>
              <a:t>УПН, УПГ, КГС,</a:t>
            </a:r>
          </a:p>
        </p:txBody>
      </p:sp>
      <p:sp>
        <p:nvSpPr>
          <p:cNvPr id="31750" name="AutoShape 19"/>
          <p:cNvSpPr>
            <a:spLocks noChangeArrowheads="1"/>
          </p:cNvSpPr>
          <p:nvPr/>
        </p:nvSpPr>
        <p:spPr bwMode="auto">
          <a:xfrm flipH="1">
            <a:off x="1874839" y="4799014"/>
            <a:ext cx="1012824" cy="474662"/>
          </a:xfrm>
          <a:prstGeom prst="wedgeRectCallout">
            <a:avLst>
              <a:gd name="adj1" fmla="val 38968"/>
              <a:gd name="adj2" fmla="val -144810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4353" tIns="0" rIns="0" bIns="0" anchor="ctr"/>
          <a:lstStyle>
            <a:lvl1pPr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800" dirty="0">
                <a:solidFill>
                  <a:srgbClr val="000000"/>
                </a:solidFill>
              </a:rPr>
              <a:t>Нефтепровод врезка  в МН «</a:t>
            </a:r>
            <a:r>
              <a:rPr lang="ru-RU" altLang="ru-RU" sz="800" dirty="0" err="1">
                <a:solidFill>
                  <a:srgbClr val="000000"/>
                </a:solidFill>
              </a:rPr>
              <a:t>Ванкор-Пурпе</a:t>
            </a:r>
            <a:r>
              <a:rPr lang="ru-RU" altLang="ru-RU" sz="800" dirty="0">
                <a:solidFill>
                  <a:srgbClr val="000000"/>
                </a:solidFill>
              </a:rPr>
              <a:t>» </a:t>
            </a:r>
            <a:r>
              <a:rPr lang="ru-RU" altLang="ru-RU" sz="800" dirty="0" smtClean="0">
                <a:solidFill>
                  <a:srgbClr val="000000"/>
                </a:solidFill>
              </a:rPr>
              <a:t>ДУ-400мм</a:t>
            </a:r>
            <a:r>
              <a:rPr lang="ru-RU" altLang="ru-RU" sz="800" dirty="0">
                <a:solidFill>
                  <a:srgbClr val="000000"/>
                </a:solidFill>
              </a:rPr>
              <a:t>, </a:t>
            </a:r>
            <a:r>
              <a:rPr lang="en-US" altLang="ru-RU" sz="800" dirty="0" smtClean="0">
                <a:solidFill>
                  <a:srgbClr val="000000"/>
                </a:solidFill>
              </a:rPr>
              <a:t>L-</a:t>
            </a:r>
            <a:r>
              <a:rPr lang="ru-RU" altLang="ru-RU" sz="800" dirty="0">
                <a:solidFill>
                  <a:srgbClr val="000000"/>
                </a:solidFill>
              </a:rPr>
              <a:t>4</a:t>
            </a:r>
            <a:r>
              <a:rPr lang="ru-RU" altLang="ru-RU" sz="800" dirty="0" smtClean="0">
                <a:solidFill>
                  <a:srgbClr val="000000"/>
                </a:solidFill>
              </a:rPr>
              <a:t>км</a:t>
            </a:r>
            <a:endParaRPr lang="ru-RU" altLang="ru-RU" sz="800" dirty="0">
              <a:solidFill>
                <a:srgbClr val="000000"/>
              </a:solidFill>
            </a:endParaRPr>
          </a:p>
        </p:txBody>
      </p:sp>
      <p:sp>
        <p:nvSpPr>
          <p:cNvPr id="31751" name="AutoShape 19"/>
          <p:cNvSpPr>
            <a:spLocks noChangeArrowheads="1"/>
          </p:cNvSpPr>
          <p:nvPr/>
        </p:nvSpPr>
        <p:spPr bwMode="auto">
          <a:xfrm flipH="1">
            <a:off x="2117725" y="1124745"/>
            <a:ext cx="1539875" cy="638969"/>
          </a:xfrm>
          <a:prstGeom prst="wedgeRectCallout">
            <a:avLst>
              <a:gd name="adj1" fmla="val 68398"/>
              <a:gd name="adj2" fmla="val 38495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4353" tIns="0" rIns="0" bIns="0" anchor="ctr"/>
          <a:lstStyle>
            <a:lvl1pPr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800" dirty="0">
                <a:solidFill>
                  <a:srgbClr val="000000"/>
                </a:solidFill>
              </a:rPr>
              <a:t>Газопровод  «Тагульское – </a:t>
            </a:r>
            <a:r>
              <a:rPr lang="ru-RU" altLang="ru-RU" sz="800" dirty="0" err="1" smtClean="0">
                <a:solidFill>
                  <a:srgbClr val="000000"/>
                </a:solidFill>
              </a:rPr>
              <a:t>Ванкор</a:t>
            </a:r>
            <a:r>
              <a:rPr lang="ru-RU" altLang="ru-RU" sz="800" dirty="0" smtClean="0">
                <a:solidFill>
                  <a:srgbClr val="000000"/>
                </a:solidFill>
              </a:rPr>
              <a:t>» </a:t>
            </a:r>
            <a:endParaRPr lang="ru-RU" altLang="ru-RU" sz="800" dirty="0">
              <a:solidFill>
                <a:srgbClr val="000000"/>
              </a:solidFill>
            </a:endParaRPr>
          </a:p>
          <a:p>
            <a:pPr algn="ctr" eaLnBrk="1" hangingPunct="1"/>
            <a:r>
              <a:rPr lang="ru-RU" altLang="ru-RU" sz="800" dirty="0">
                <a:solidFill>
                  <a:srgbClr val="000000"/>
                </a:solidFill>
              </a:rPr>
              <a:t>ДУ-500мм, </a:t>
            </a:r>
            <a:r>
              <a:rPr lang="en-US" altLang="ru-RU" sz="800" dirty="0" smtClean="0">
                <a:solidFill>
                  <a:srgbClr val="000000"/>
                </a:solidFill>
              </a:rPr>
              <a:t>L-</a:t>
            </a:r>
            <a:r>
              <a:rPr lang="ru-RU" altLang="ru-RU" sz="800" dirty="0" smtClean="0">
                <a:solidFill>
                  <a:srgbClr val="000000"/>
                </a:solidFill>
              </a:rPr>
              <a:t>65км</a:t>
            </a:r>
            <a:endParaRPr lang="ru-RU" altLang="ru-RU" sz="800" dirty="0">
              <a:solidFill>
                <a:srgbClr val="000000"/>
              </a:solidFill>
            </a:endParaRPr>
          </a:p>
        </p:txBody>
      </p:sp>
      <p:sp>
        <p:nvSpPr>
          <p:cNvPr id="31752" name="AutoShape 19"/>
          <p:cNvSpPr>
            <a:spLocks noChangeArrowheads="1"/>
          </p:cNvSpPr>
          <p:nvPr/>
        </p:nvSpPr>
        <p:spPr bwMode="auto">
          <a:xfrm flipH="1">
            <a:off x="417514" y="1628775"/>
            <a:ext cx="996951" cy="439738"/>
          </a:xfrm>
          <a:prstGeom prst="wedgeRectCallout">
            <a:avLst>
              <a:gd name="adj1" fmla="val -80181"/>
              <a:gd name="adj2" fmla="val -24759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4353" tIns="0" rIns="0" bIns="0" anchor="ctr"/>
          <a:lstStyle>
            <a:lvl1pPr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800">
                <a:solidFill>
                  <a:srgbClr val="000000"/>
                </a:solidFill>
              </a:rPr>
              <a:t>ВЛ 110 кВ «Тагульское-Ванкорское» </a:t>
            </a:r>
            <a:r>
              <a:rPr lang="en-US" altLang="ru-RU" sz="800">
                <a:solidFill>
                  <a:srgbClr val="000000"/>
                </a:solidFill>
              </a:rPr>
              <a:t>L-</a:t>
            </a:r>
            <a:r>
              <a:rPr lang="ru-RU" altLang="ru-RU" sz="800">
                <a:solidFill>
                  <a:srgbClr val="000000"/>
                </a:solidFill>
              </a:rPr>
              <a:t>68км</a:t>
            </a:r>
          </a:p>
        </p:txBody>
      </p:sp>
      <p:sp>
        <p:nvSpPr>
          <p:cNvPr id="31753" name="AutoShape 19"/>
          <p:cNvSpPr>
            <a:spLocks noChangeArrowheads="1"/>
          </p:cNvSpPr>
          <p:nvPr/>
        </p:nvSpPr>
        <p:spPr bwMode="auto">
          <a:xfrm flipH="1">
            <a:off x="1830388" y="5680076"/>
            <a:ext cx="939800" cy="474663"/>
          </a:xfrm>
          <a:prstGeom prst="wedgeRectCallout">
            <a:avLst>
              <a:gd name="adj1" fmla="val 57333"/>
              <a:gd name="adj2" fmla="val -113912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4353" tIns="0" rIns="0" bIns="0" anchor="ctr"/>
          <a:lstStyle>
            <a:lvl1pPr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800">
                <a:solidFill>
                  <a:srgbClr val="000000"/>
                </a:solidFill>
              </a:rPr>
              <a:t>Нефтепровод «Ванкор-Пурпе» ДУ-800мм, </a:t>
            </a:r>
            <a:r>
              <a:rPr lang="en-US" altLang="ru-RU" sz="800">
                <a:solidFill>
                  <a:srgbClr val="000000"/>
                </a:solidFill>
              </a:rPr>
              <a:t>L-</a:t>
            </a:r>
            <a:r>
              <a:rPr lang="ru-RU" altLang="ru-RU" sz="800">
                <a:solidFill>
                  <a:srgbClr val="000000"/>
                </a:solidFill>
              </a:rPr>
              <a:t>556км</a:t>
            </a:r>
          </a:p>
        </p:txBody>
      </p:sp>
      <p:sp>
        <p:nvSpPr>
          <p:cNvPr id="31754" name="Овал 1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46263" y="4300539"/>
            <a:ext cx="68263" cy="79375"/>
          </a:xfrm>
          <a:prstGeom prst="ellipse">
            <a:avLst/>
          </a:prstGeom>
          <a:solidFill>
            <a:srgbClr val="FF0000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lIns="87256" tIns="43628" rIns="87256" bIns="43628"/>
          <a:lstStyle>
            <a:lvl1pPr defTabSz="871538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71538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71538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71538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71538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 sz="1700" noProof="1">
              <a:solidFill>
                <a:srgbClr val="000000"/>
              </a:solidFill>
            </a:endParaRPr>
          </a:p>
        </p:txBody>
      </p:sp>
      <p:sp>
        <p:nvSpPr>
          <p:cNvPr id="31755" name="AutoShape 61"/>
          <p:cNvSpPr>
            <a:spLocks noChangeArrowheads="1"/>
          </p:cNvSpPr>
          <p:nvPr/>
        </p:nvSpPr>
        <p:spPr bwMode="auto">
          <a:xfrm>
            <a:off x="749301" y="4340225"/>
            <a:ext cx="893763" cy="360363"/>
          </a:xfrm>
          <a:prstGeom prst="wedgeRectCallout">
            <a:avLst>
              <a:gd name="adj1" fmla="val 72685"/>
              <a:gd name="adj2" fmla="val -5227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4353" tIns="0" rIns="0" bIns="0" anchor="ctr"/>
          <a:lstStyle>
            <a:lvl1pPr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800">
                <a:solidFill>
                  <a:srgbClr val="000000"/>
                </a:solidFill>
              </a:rPr>
              <a:t>Врезка в МН «Ванкор-Пурпе»</a:t>
            </a:r>
          </a:p>
        </p:txBody>
      </p:sp>
      <p:cxnSp>
        <p:nvCxnSpPr>
          <p:cNvPr id="31756" name="Прямая соединительная линия 2"/>
          <p:cNvCxnSpPr>
            <a:cxnSpLocks noChangeShapeType="1"/>
            <a:endCxn id="31754" idx="6"/>
          </p:cNvCxnSpPr>
          <p:nvPr/>
        </p:nvCxnSpPr>
        <p:spPr bwMode="auto">
          <a:xfrm flipH="1">
            <a:off x="1914525" y="4340225"/>
            <a:ext cx="193675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5214095"/>
              </p:ext>
            </p:extLst>
          </p:nvPr>
        </p:nvGraphicFramePr>
        <p:xfrm>
          <a:off x="4083121" y="1578105"/>
          <a:ext cx="4665344" cy="5279897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  <a:tableStyleId>{5C22544A-7EE6-4342-B048-85BDC9FD1C3A}</a:tableStyleId>
              </a:tblPr>
              <a:tblGrid>
                <a:gridCol w="2705191"/>
                <a:gridCol w="1099210"/>
                <a:gridCol w="860943"/>
              </a:tblGrid>
              <a:tr h="7301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 </a:t>
                      </a:r>
                      <a:r>
                        <a:rPr lang="ru-RU" sz="11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ключевых объектов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335" marR="13335" marT="1333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Физические показатели, ед. мощности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335" marR="13335" marT="1333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Период </a:t>
                      </a:r>
                    </a:p>
                    <a:p>
                      <a:pPr algn="ctr" fontAlgn="ctr"/>
                      <a:r>
                        <a:rPr lang="ru-RU" sz="1100" b="1" u="none" strike="noStrike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стр-ва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335" marR="13335" marT="13335" marB="0" anchor="ctr">
                    <a:solidFill>
                      <a:schemeClr val="accent1"/>
                    </a:solidFill>
                  </a:tcPr>
                </a:tc>
              </a:tr>
              <a:tr h="489897">
                <a:tc>
                  <a:txBody>
                    <a:bodyPr/>
                    <a:lstStyle/>
                    <a:p>
                      <a:pPr marL="1080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Подготовительные работы и обустройство</a:t>
                      </a:r>
                      <a:r>
                        <a:rPr lang="ru-RU" sz="1100" b="1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кустов скважин</a:t>
                      </a:r>
                    </a:p>
                  </a:txBody>
                  <a:tcPr marL="13335" marR="13335" marT="133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</a:t>
                      </a:r>
                      <a:endParaRPr lang="ru-RU" sz="1100" b="1" i="0" u="none" strike="noStrike" kern="12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335" marR="13335" marT="133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2014-2030 гг.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3335" marR="13335" marT="13335" marB="0" anchor="ctr"/>
                </a:tc>
              </a:tr>
              <a:tr h="368819">
                <a:tc>
                  <a:txBody>
                    <a:bodyPr/>
                    <a:lstStyle/>
                    <a:p>
                      <a:pPr marL="1080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Автомобильные дороги, км.</a:t>
                      </a:r>
                      <a:endParaRPr lang="ru-RU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995" marR="11995" marT="1199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132</a:t>
                      </a:r>
                      <a:endParaRPr lang="ru-RU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995" marR="11995" marT="119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2014-2030 гг.</a:t>
                      </a:r>
                      <a:endParaRPr lang="ru-RU" sz="1100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1995" marR="11995" marT="11994" marB="0" anchor="ctr"/>
                </a:tc>
              </a:tr>
              <a:tr h="368819">
                <a:tc>
                  <a:txBody>
                    <a:bodyPr/>
                    <a:lstStyle/>
                    <a:p>
                      <a:pPr marL="1080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Внутрипромысловые трубопроводы, км</a:t>
                      </a:r>
                      <a:endParaRPr lang="ru-RU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995" marR="11995" marT="1199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245</a:t>
                      </a:r>
                      <a:endParaRPr lang="ru-RU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995" marR="11995" marT="119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2015-2030 гг.</a:t>
                      </a:r>
                      <a:endParaRPr lang="ru-RU" sz="11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1995" marR="11995" marT="11994" marB="0" anchor="ctr"/>
                </a:tc>
              </a:tr>
              <a:tr h="368819">
                <a:tc>
                  <a:txBody>
                    <a:bodyPr/>
                    <a:lstStyle/>
                    <a:p>
                      <a:pPr marL="1080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ВЛ 6 </a:t>
                      </a:r>
                      <a:r>
                        <a:rPr lang="ru-RU" sz="11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кВ</a:t>
                      </a:r>
                      <a:endParaRPr lang="ru-RU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995" marR="11995" marT="1199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132</a:t>
                      </a:r>
                      <a:endParaRPr lang="ru-RU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995" marR="11995" marT="119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2015-2035 гг.</a:t>
                      </a:r>
                      <a:endParaRPr lang="ru-RU" sz="11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1995" marR="11995" marT="11994" marB="0" anchor="ctr"/>
                </a:tc>
              </a:tr>
              <a:tr h="368819">
                <a:tc>
                  <a:txBody>
                    <a:bodyPr/>
                    <a:lstStyle/>
                    <a:p>
                      <a:pPr marL="1080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ВЛ 35 </a:t>
                      </a:r>
                      <a:r>
                        <a:rPr lang="ru-RU" sz="11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кВ</a:t>
                      </a:r>
                      <a:endParaRPr lang="ru-RU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995" marR="11995" marT="1199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59</a:t>
                      </a:r>
                      <a:endParaRPr lang="ru-RU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995" marR="11995" marT="119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2015-2030 гг.</a:t>
                      </a:r>
                      <a:endParaRPr lang="ru-RU" sz="11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1995" marR="11995" marT="11994" marB="0" anchor="ctr"/>
                </a:tc>
              </a:tr>
              <a:tr h="368819">
                <a:tc>
                  <a:txBody>
                    <a:bodyPr/>
                    <a:lstStyle/>
                    <a:p>
                      <a:pPr marL="1080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ПС 35/6 </a:t>
                      </a:r>
                      <a:r>
                        <a:rPr lang="ru-RU" sz="11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кВ</a:t>
                      </a:r>
                      <a:endParaRPr lang="ru-RU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995" marR="11995" marT="1199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ru-RU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995" marR="11995" marT="119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2015-2030</a:t>
                      </a:r>
                      <a:r>
                        <a:rPr lang="ru-RU" sz="11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гг.</a:t>
                      </a:r>
                      <a:endParaRPr lang="ru-RU" sz="11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1995" marR="11995" marT="11994" marB="0" anchor="ctr"/>
                </a:tc>
              </a:tr>
              <a:tr h="368819">
                <a:tc>
                  <a:txBody>
                    <a:bodyPr/>
                    <a:lstStyle/>
                    <a:p>
                      <a:pPr marL="1080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ПС 110/35/10 </a:t>
                      </a:r>
                      <a:r>
                        <a:rPr lang="ru-RU" sz="11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кВ</a:t>
                      </a:r>
                      <a:endParaRPr lang="ru-RU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995" marR="11995" marT="1199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995" marR="11995" marT="119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2016-2018 гг.</a:t>
                      </a:r>
                      <a:endParaRPr lang="ru-RU" sz="11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1995" marR="11995" marT="11994" marB="0" anchor="ctr"/>
                </a:tc>
              </a:tr>
              <a:tr h="368819">
                <a:tc>
                  <a:txBody>
                    <a:bodyPr/>
                    <a:lstStyle/>
                    <a:p>
                      <a:pPr marL="1080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ВЛ 110 </a:t>
                      </a:r>
                      <a:r>
                        <a:rPr lang="ru-RU" sz="11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кВ</a:t>
                      </a:r>
                      <a:endParaRPr lang="ru-RU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995" marR="11995" marT="1199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ru-RU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995" marR="11995" marT="119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2016-2018 гг.</a:t>
                      </a:r>
                      <a:endParaRPr lang="ru-RU" sz="11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1995" marR="11995" marT="11994" marB="0" anchor="ctr"/>
                </a:tc>
              </a:tr>
              <a:tr h="368819">
                <a:tc>
                  <a:txBody>
                    <a:bodyPr/>
                    <a:lstStyle/>
                    <a:p>
                      <a:pPr marL="1080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УПН, млн.тн</a:t>
                      </a:r>
                    </a:p>
                  </a:txBody>
                  <a:tcPr marL="11995" marR="11995" marT="1199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4,8</a:t>
                      </a:r>
                      <a:endParaRPr lang="ru-RU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995" marR="11995" marT="119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2015-2020 гг.</a:t>
                      </a:r>
                      <a:endParaRPr lang="ru-RU" sz="11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1995" marR="11995" marT="11994" marB="0" anchor="ctr"/>
                </a:tc>
              </a:tr>
              <a:tr h="369758">
                <a:tc>
                  <a:txBody>
                    <a:bodyPr/>
                    <a:lstStyle/>
                    <a:p>
                      <a:pPr marL="1080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Газокомпрессорная станция, млрд.м3</a:t>
                      </a:r>
                      <a:endParaRPr kumimoji="0" lang="ru-RU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335" marR="13335" marT="1333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2,0</a:t>
                      </a:r>
                    </a:p>
                  </a:txBody>
                  <a:tcPr marL="13335" marR="13335" marT="133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2016-2020 гг.</a:t>
                      </a:r>
                      <a:endParaRPr lang="ru-RU" sz="11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3335" marR="13335" marT="13335" marB="0" anchor="ctr"/>
                </a:tc>
              </a:tr>
              <a:tr h="489897">
                <a:tc>
                  <a:txBody>
                    <a:bodyPr/>
                    <a:lstStyle/>
                    <a:p>
                      <a:pPr marL="1080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Нефтепровод «</a:t>
                      </a:r>
                      <a:r>
                        <a:rPr lang="ru-RU" sz="11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Тагул</a:t>
                      </a:r>
                      <a:r>
                        <a:rPr lang="ru-RU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врезка в МН «Ванкор – КНПС «Пурпе» », км</a:t>
                      </a:r>
                    </a:p>
                  </a:txBody>
                  <a:tcPr marL="13335" marR="13335" marT="133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335" marR="13335" marT="133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2015-2020 гг.</a:t>
                      </a:r>
                      <a:endParaRPr lang="ru-RU" sz="11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3335" marR="13335" marT="13335" marB="0" anchor="ctr"/>
                </a:tc>
              </a:tr>
              <a:tr h="249620">
                <a:tc>
                  <a:txBody>
                    <a:bodyPr/>
                    <a:lstStyle/>
                    <a:p>
                      <a:pPr marL="1080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Газопровод «</a:t>
                      </a:r>
                      <a:r>
                        <a:rPr lang="ru-RU" sz="11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Тагул</a:t>
                      </a:r>
                      <a:r>
                        <a:rPr lang="ru-RU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Ванкор», км</a:t>
                      </a:r>
                      <a:endParaRPr lang="ru-RU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335" marR="13335" marT="133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</a:t>
                      </a:r>
                      <a:endParaRPr lang="ru-RU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335" marR="13335" marT="133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2016-2020 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3335" marR="13335" marT="13335" marB="0" anchor="ctr"/>
                </a:tc>
              </a:tr>
            </a:tbl>
          </a:graphicData>
        </a:graphic>
      </p:graphicFrame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1" y="1"/>
            <a:ext cx="9135207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 marL="361950" eaLnBrk="0" hangingPunct="0">
              <a:spcBef>
                <a:spcPct val="20000"/>
              </a:spcBef>
              <a:buBlip>
                <a:blip r:embed="rId5"/>
              </a:buBlip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ts val="1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latin typeface="+mj-lt"/>
                <a:ea typeface="+mj-ea"/>
                <a:cs typeface="Arial" pitchFamily="34" charset="0"/>
              </a:rPr>
              <a:t>Объекты обустройства Тагульского месторождения</a:t>
            </a:r>
            <a:endParaRPr lang="ru-RU" altLang="ru-RU" sz="1800" b="1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18" name="Номер слайда 3"/>
          <p:cNvSpPr txBox="1">
            <a:spLocks/>
          </p:cNvSpPr>
          <p:nvPr/>
        </p:nvSpPr>
        <p:spPr bwMode="auto">
          <a:xfrm>
            <a:off x="7010400" y="6581039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FE27D3EF-C9AD-4347-9914-7E1DECDFBEAC}" type="slidenum">
              <a:rPr lang="ru-RU" smtClean="0"/>
              <a:pPr algn="r">
                <a:defRPr/>
              </a:pPr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992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iVYf.iz70asCbXaQel.0g"/>
</p:tagLst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6_Внутренний слайд с текстом">
  <a:themeElements>
    <a:clrScheme name="1_Внутренний слайд с текстом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Внутренний слайд с текс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7718" tIns="48860" rIns="97718" bIns="4886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8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7718" tIns="48860" rIns="97718" bIns="4886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8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Внутренний слайд с текстом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7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8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7_Внутренний слайд с текстом">
  <a:themeElements>
    <a:clrScheme name="1_Внутренний слайд с текстом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Внутренний слайд с текс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7718" tIns="48860" rIns="97718" bIns="4886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8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7718" tIns="48860" rIns="97718" bIns="4886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8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Внутренний слайд с текстом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8_Внутренний слайд с текстом">
  <a:themeElements>
    <a:clrScheme name="1_Внутренний слайд с текстом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Внутренний слайд с текс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7718" tIns="48860" rIns="97718" bIns="4886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8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7718" tIns="48860" rIns="97718" bIns="4886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8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Внутренний слайд с текстом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9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9_Внутренний слайд с текстом">
  <a:themeElements>
    <a:clrScheme name="1_Внутренний слайд с текстом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Внутренний слайд с текс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7718" tIns="48860" rIns="97718" bIns="4886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8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7718" tIns="48860" rIns="97718" bIns="4886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8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Внутренний слайд с текстом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0_Внутренний слайд с текстом">
  <a:themeElements>
    <a:clrScheme name="1_Внутренний слайд с текстом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Внутренний слайд с текс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7718" tIns="48860" rIns="97718" bIns="4886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8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7718" tIns="48860" rIns="97718" bIns="4886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8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Внутренний слайд с текстом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1_Внутренний слайд с текстом">
  <a:themeElements>
    <a:clrScheme name="1_Внутренний слайд с текстом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Внутренний слайд с текс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7718" tIns="48860" rIns="97718" bIns="4886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8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7718" tIns="48860" rIns="97718" bIns="4886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8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Внутренний слайд с текстом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2_Внутренний слайд с текстом">
  <a:themeElements>
    <a:clrScheme name="1_Внутренний слайд с текстом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Внутренний слайд с текс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7718" tIns="48860" rIns="97718" bIns="4886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8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7718" tIns="48860" rIns="97718" bIns="4886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8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Внутренний слайд с текстом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3_Внутренний слайд с текстом">
  <a:themeElements>
    <a:clrScheme name="1_Внутренний слайд с текстом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Внутренний слайд с текс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7718" tIns="48860" rIns="97718" bIns="4886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8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7718" tIns="48860" rIns="97718" bIns="4886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8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Внутренний слайд с текстом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Rosneft2011">
  <a:themeElements>
    <a:clrScheme name="prezent_shablon_Ari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zent_shablon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7718" tIns="48860" rIns="97718" bIns="4886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8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7718" tIns="48860" rIns="97718" bIns="4886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8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ezent_shablon_Ari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_shablon_Ari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_shablon_Ari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_shablon_Ari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_shablon_Ari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_shablon_Ari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_shablon_Ari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_shablon_Ari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_shablon_Ari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_shablon_Ari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_shablon_Ari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_shablon_Ari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Shablon_europe">
  <a:themeElements>
    <a:clrScheme name="prezent_shablon_Europ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zent_shablon_Europe">
      <a:majorFont>
        <a:latin typeface="Europe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7718" tIns="48860" rIns="97718" bIns="48860" numCol="1" anchor="ctr" anchorCtr="0" compatLnSpc="1">
        <a:prstTxWarp prst="textNoShape">
          <a:avLst/>
        </a:prstTxWarp>
      </a:bodyPr>
      <a:lstStyle>
        <a:defPPr marL="0" marR="0" indent="0" algn="l" defTabSz="977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8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7718" tIns="48860" rIns="97718" bIns="48860" numCol="1" anchor="ctr" anchorCtr="0" compatLnSpc="1">
        <a:prstTxWarp prst="textNoShape">
          <a:avLst/>
        </a:prstTxWarp>
      </a:bodyPr>
      <a:lstStyle>
        <a:defPPr marL="0" marR="0" indent="0" algn="l" defTabSz="977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8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ezent_shablon_Europ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_shablon_Europ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_shablon_Europ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_shablon_Europ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_shablon_Europ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_shablon_Europ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_shablon_Europ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_shablon_Europ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_shablon_Europ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_shablon_Europ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_shablon_Europ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_shablon_Europ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4_Внутренний слайд с текстом">
  <a:themeElements>
    <a:clrScheme name="1_Внутренний слайд с текстом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Внутренний слайд с текс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7718" tIns="48860" rIns="97718" bIns="4886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8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7718" tIns="48860" rIns="97718" bIns="4886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8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Внутренний слайд с текстом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Внутренний слайд с текстом">
  <a:themeElements>
    <a:clrScheme name="1_Внутренний слайд с текстом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Внутренний слайд с текс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7718" tIns="48860" rIns="97718" bIns="4886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8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7718" tIns="48860" rIns="97718" bIns="4886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8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Внутренний слайд с текстом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Внутренний слайд с текстом">
  <a:themeElements>
    <a:clrScheme name="1_Внутренний слайд с текстом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Внутренний слайд с текс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7718" tIns="48860" rIns="97718" bIns="4886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8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7718" tIns="48860" rIns="97718" bIns="4886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8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Внутренний слайд с текстом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Внутренний слайд с текстом">
  <a:themeElements>
    <a:clrScheme name="1_Внутренний слайд с текстом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Внутренний слайд с текс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7718" tIns="48860" rIns="97718" bIns="4886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8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7718" tIns="48860" rIns="97718" bIns="4886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8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Внутренний слайд с текстом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Внутренний слайд с текстом">
  <a:themeElements>
    <a:clrScheme name="1_Внутренний слайд с текстом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Внутренний слайд с текс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7718" tIns="48860" rIns="97718" bIns="4886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8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7718" tIns="48860" rIns="97718" bIns="4886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8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Внутренний слайд с текстом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Внутренний слайд с текстом">
  <a:themeElements>
    <a:clrScheme name="1_Внутренний слайд с текстом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Внутренний слайд с текс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7718" tIns="48860" rIns="97718" bIns="4886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8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7718" tIns="48860" rIns="97718" bIns="4886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8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Внутренний слайд с текстом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Внутренний слайд с текстом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Внутренний слайд с текстом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93795</TotalTime>
  <Words>9325</Words>
  <Application>Microsoft Office PowerPoint</Application>
  <PresentationFormat>Экран (4:3)</PresentationFormat>
  <Paragraphs>1123</Paragraphs>
  <Slides>71</Slides>
  <Notes>71</Notes>
  <HiddenSlides>0</HiddenSlides>
  <MMClips>0</MMClips>
  <ScaleCrop>false</ScaleCrop>
  <HeadingPairs>
    <vt:vector size="6" baseType="variant">
      <vt:variant>
        <vt:lpstr>Тема</vt:lpstr>
      </vt:variant>
      <vt:variant>
        <vt:i4>26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71</vt:i4>
      </vt:variant>
    </vt:vector>
  </HeadingPairs>
  <TitlesOfParts>
    <vt:vector size="99" baseType="lpstr">
      <vt:lpstr>Оформление по умолчанию</vt:lpstr>
      <vt:lpstr>1_Оформление по умолчанию</vt:lpstr>
      <vt:lpstr>2_Оформление по умолчанию</vt:lpstr>
      <vt:lpstr>3_Оформление по умолчанию</vt:lpstr>
      <vt:lpstr>1_Внутренний слайд с текстом</vt:lpstr>
      <vt:lpstr>2_Внутренний слайд с текстом</vt:lpstr>
      <vt:lpstr>3_Внутренний слайд с текстом</vt:lpstr>
      <vt:lpstr>4_Внутренний слайд с текстом</vt:lpstr>
      <vt:lpstr>5_Внутренний слайд с текстом</vt:lpstr>
      <vt:lpstr>6_Внутренний слайд с текстом</vt:lpstr>
      <vt:lpstr>4_Оформление по умолчанию</vt:lpstr>
      <vt:lpstr>5_Оформление по умолчанию</vt:lpstr>
      <vt:lpstr>6_Оформление по умолчанию</vt:lpstr>
      <vt:lpstr>7_Оформление по умолчанию</vt:lpstr>
      <vt:lpstr>8_Оформление по умолчанию</vt:lpstr>
      <vt:lpstr>7_Внутренний слайд с текстом</vt:lpstr>
      <vt:lpstr>8_Внутренний слайд с текстом</vt:lpstr>
      <vt:lpstr>9_Оформление по умолчанию</vt:lpstr>
      <vt:lpstr>9_Внутренний слайд с текстом</vt:lpstr>
      <vt:lpstr>10_Внутренний слайд с текстом</vt:lpstr>
      <vt:lpstr>11_Внутренний слайд с текстом</vt:lpstr>
      <vt:lpstr>12_Внутренний слайд с текстом</vt:lpstr>
      <vt:lpstr>13_Внутренний слайд с текстом</vt:lpstr>
      <vt:lpstr>Rosneft2011</vt:lpstr>
      <vt:lpstr>Shablon_europe</vt:lpstr>
      <vt:lpstr>14_Внутренний слайд с текстом</vt:lpstr>
      <vt:lpstr>Лист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ЗГД по МТО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1. Распространение аккредитации</vt:lpstr>
      <vt:lpstr>2. Размещение пакета документов на аккредитацию </vt:lpstr>
      <vt:lpstr>2. Размещение пакета документов на аккредитацию </vt:lpstr>
      <vt:lpstr>2. Размещение пакета документов на аккредитацию </vt:lpstr>
      <vt:lpstr>2. Размещение пакета документов на аккредитацию </vt:lpstr>
      <vt:lpstr>3. Подача документов на аккредитацию</vt:lpstr>
      <vt:lpstr>3.1. Подача документов на аккредитацию-  копии документов</vt:lpstr>
      <vt:lpstr>3.2. Подача документов на аккредитацию –  финансовые документы</vt:lpstr>
      <vt:lpstr>4. Оформление конверта</vt:lpstr>
      <vt:lpstr>5. Результаты прохождения аккредитации</vt:lpstr>
      <vt:lpstr>6. Проблемные вопросы – типовые замечания к пакетам документов</vt:lpstr>
      <vt:lpstr>Проблемные вопросы – типовые замечания к пакетам документов</vt:lpstr>
      <vt:lpstr>Статистика по прохождению аккредитации организациями Красноярского края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NTC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 </cp:lastModifiedBy>
  <cp:revision>1497</cp:revision>
  <cp:lastPrinted>2015-03-20T05:41:34Z</cp:lastPrinted>
  <dcterms:created xsi:type="dcterms:W3CDTF">2011-03-31T09:56:23Z</dcterms:created>
  <dcterms:modified xsi:type="dcterms:W3CDTF">2015-03-30T12:27:10Z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Документ</vt:lpwstr>
  </property>
  <property fmtid="{D5CDD505-2E9C-101B-9397-08002B2CF9AE}" pid="3" name="docLink">
    <vt:lpwstr>, </vt:lpwstr>
  </property>
</Properties>
</file>