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89" r:id="rId2"/>
    <p:sldMasterId id="2147483721" r:id="rId3"/>
  </p:sldMasterIdLst>
  <p:notesMasterIdLst>
    <p:notesMasterId r:id="rId15"/>
  </p:notesMasterIdLst>
  <p:handoutMasterIdLst>
    <p:handoutMasterId r:id="rId16"/>
  </p:handoutMasterIdLst>
  <p:sldIdLst>
    <p:sldId id="574" r:id="rId4"/>
    <p:sldId id="558" r:id="rId5"/>
    <p:sldId id="568" r:id="rId6"/>
    <p:sldId id="537" r:id="rId7"/>
    <p:sldId id="540" r:id="rId8"/>
    <p:sldId id="566" r:id="rId9"/>
    <p:sldId id="539" r:id="rId10"/>
    <p:sldId id="578" r:id="rId11"/>
    <p:sldId id="567" r:id="rId12"/>
    <p:sldId id="565" r:id="rId13"/>
    <p:sldId id="579" r:id="rId14"/>
  </p:sldIdLst>
  <p:sldSz cx="9144000" cy="6858000" type="screen4x3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E7"/>
    <a:srgbClr val="CDA593"/>
    <a:srgbClr val="BD8971"/>
    <a:srgbClr val="C2927C"/>
    <a:srgbClr val="A67166"/>
    <a:srgbClr val="AC9486"/>
    <a:srgbClr val="8D7261"/>
    <a:srgbClr val="F0EEE4"/>
    <a:srgbClr val="9BC348"/>
    <a:srgbClr val="5D4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2" autoAdjust="0"/>
    <p:restoredTop sz="92910" autoAdjust="0"/>
  </p:normalViewPr>
  <p:slideViewPr>
    <p:cSldViewPr>
      <p:cViewPr>
        <p:scale>
          <a:sx n="79" d="100"/>
          <a:sy n="79" d="100"/>
        </p:scale>
        <p:origin x="-72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Индекс </a:t>
            </a:r>
            <a:r>
              <a:rPr lang="ru-RU" sz="1300" baseline="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промышленного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производства</a:t>
            </a:r>
            <a:endParaRPr lang="ru-RU" sz="1300" i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c:rich>
      </c:tx>
      <c:layout>
        <c:manualLayout>
          <c:xMode val="edge"/>
          <c:yMode val="edge"/>
          <c:x val="0.23475751914909515"/>
          <c:y val="7.3218988739813268E-3"/>
        </c:manualLayout>
      </c:layout>
      <c:overlay val="0"/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  <a:softEdge rad="635000"/>
        </a:effectLst>
        <a:scene3d>
          <a:camera prst="orthographicFront"/>
          <a:lightRig rig="threePt" dir="t"/>
        </a:scene3d>
        <a:sp3d>
          <a:bevelT w="0" h="0"/>
        </a:sp3d>
      </c:spPr>
    </c:title>
    <c:autoTitleDeleted val="0"/>
    <c:plotArea>
      <c:layout>
        <c:manualLayout>
          <c:layoutTarget val="inner"/>
          <c:xMode val="edge"/>
          <c:yMode val="edge"/>
          <c:x val="0.13458559990196006"/>
          <c:y val="0.29498519772312881"/>
          <c:w val="0.85974673556336534"/>
          <c:h val="0.58715085578726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 b="1">
                    <a:solidFill>
                      <a:schemeClr val="accent2">
                        <a:lumMod val="50000"/>
                      </a:schemeClr>
                    </a:solidFill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янв.-июнь 2019 г.</c:v>
                </c:pt>
                <c:pt idx="1">
                  <c:v>янв.-июнь 2020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101.5</c:v>
                </c:pt>
                <c:pt idx="1">
                  <c:v>92.6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28730112"/>
        <c:axId val="117432896"/>
      </c:barChart>
      <c:catAx>
        <c:axId val="12873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 algn="ctr">
              <a:defRPr lang="ru-RU" sz="10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117432896"/>
        <c:crosses val="autoZero"/>
        <c:auto val="1"/>
        <c:lblAlgn val="ctr"/>
        <c:lblOffset val="100"/>
        <c:noMultiLvlLbl val="0"/>
      </c:catAx>
      <c:valAx>
        <c:axId val="117432896"/>
        <c:scaling>
          <c:orientation val="minMax"/>
          <c:max val="105"/>
          <c:min val="7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1" i="0" u="none" strike="noStrike" baseline="0">
                    <a:solidFill>
                      <a:schemeClr val="accent2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200" dirty="0">
                    <a:solidFill>
                      <a:schemeClr val="accent2">
                        <a:lumMod val="50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4.3815073553148134E-2"/>
              <c:y val="9.2843656584962464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450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C0504D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730112"/>
        <c:crosses val="autoZero"/>
        <c:crossBetween val="between"/>
        <c:majorUnit val="10"/>
        <c:minorUnit val="4"/>
      </c:valAx>
      <c:spPr>
        <a:noFill/>
        <a:ln w="23756">
          <a:noFill/>
        </a:ln>
      </c:spPr>
    </c:plotArea>
    <c:plotVisOnly val="1"/>
    <c:dispBlanksAs val="gap"/>
    <c:showDLblsOverMax val="0"/>
  </c:chart>
  <c:spPr>
    <a:ln w="25400">
      <a:noFill/>
      <a:prstDash val="sysDash"/>
    </a:ln>
  </c:spPr>
  <c:txPr>
    <a:bodyPr/>
    <a:lstStyle/>
    <a:p>
      <a:pPr>
        <a:defRPr sz="1692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>
                <a:solidFill>
                  <a:schemeClr val="accent2">
                    <a:lumMod val="50000"/>
                  </a:schemeClr>
                </a:solidFill>
                <a:latin typeface="Opium" pitchFamily="2" charset="0"/>
              </a:defRPr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Динамика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показателей </a:t>
            </a:r>
          </a:p>
          <a:p>
            <a:pPr algn="ctr" rtl="0">
              <a:defRPr>
                <a:solidFill>
                  <a:schemeClr val="accent2">
                    <a:lumMod val="50000"/>
                  </a:schemeClr>
                </a:solidFill>
                <a:latin typeface="Opium" pitchFamily="2" charset="0"/>
              </a:defRPr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обрабатывающих производств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 (C)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Opium" pitchFamily="2" charset="0"/>
            </a:endParaRPr>
          </a:p>
        </c:rich>
      </c:tx>
      <c:layout>
        <c:manualLayout>
          <c:xMode val="edge"/>
          <c:yMode val="edge"/>
          <c:x val="0.31032189034133895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220465699889553"/>
          <c:y val="0.26700481689844752"/>
          <c:w val="0.69421514439572052"/>
          <c:h val="0.426338928674256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Лист5!$B$4</c:f>
              <c:strCache>
                <c:ptCount val="1"/>
                <c:pt idx="0">
                  <c:v>Объем отгруженной продукции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4"/>
              <c:layout>
                <c:manualLayout>
                  <c:x val="5.1871279008215724E-3"/>
                  <c:y val="3.8657722533808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 w="25331">
                <a:noFill/>
              </a:ln>
            </c:spPr>
            <c:txPr>
              <a:bodyPr/>
              <a:lstStyle/>
              <a:p>
                <a:pPr algn="ctr">
                  <a:defRPr lang="ru-RU" sz="1100" b="1" i="1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Лист5!$A$5:$A$9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Лист5!$B$5:$B$9</c:f>
              <c:numCache>
                <c:formatCode>0.0</c:formatCode>
                <c:ptCount val="5"/>
                <c:pt idx="0">
                  <c:v>343.8</c:v>
                </c:pt>
                <c:pt idx="1">
                  <c:v>349.3</c:v>
                </c:pt>
                <c:pt idx="2">
                  <c:v>366</c:v>
                </c:pt>
                <c:pt idx="3">
                  <c:v>383.3</c:v>
                </c:pt>
                <c:pt idx="4">
                  <c:v>406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7"/>
        <c:overlap val="27"/>
        <c:axId val="54128640"/>
        <c:axId val="129808576"/>
      </c:barChart>
      <c:lineChart>
        <c:grouping val="standard"/>
        <c:varyColors val="0"/>
        <c:ser>
          <c:idx val="3"/>
          <c:order val="1"/>
          <c:tx>
            <c:strRef>
              <c:f>Лист5!$D$4</c:f>
              <c:strCache>
                <c:ptCount val="1"/>
                <c:pt idx="0">
                  <c:v>Индекс промышленного производства</c:v>
                </c:pt>
              </c:strCache>
            </c:strRef>
          </c:tx>
          <c:spPr>
            <a:ln w="28569" cap="rnd">
              <a:solidFill>
                <a:schemeClr val="accent6">
                  <a:lumMod val="50000"/>
                </a:schemeClr>
              </a:solidFill>
              <a:prstDash val="solid"/>
            </a:ln>
          </c:spPr>
          <c:marker>
            <c:symbol val="triangle"/>
            <c:size val="2"/>
            <c:spPr>
              <a:solidFill>
                <a:schemeClr val="accent6">
                  <a:lumMod val="50000"/>
                </a:schemeClr>
              </a:solidFill>
              <a:ln w="79360">
                <a:solidFill>
                  <a:schemeClr val="accent6">
                    <a:lumMod val="50000"/>
                  </a:schemeClr>
                </a:solidFill>
                <a:prstDash val="solid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4.330043575405202E-2"/>
                  <c:y val="-6.4533454616153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675612840403404E-2"/>
                  <c:y val="-7.0075280097083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219469441666992E-2"/>
                  <c:y val="-6.5732279746694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7223217028173394E-2"/>
                  <c:y val="-6.62974384227578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8315097342125461E-2"/>
                  <c:y val="-6.9470133949080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8173364724180975E-2"/>
                  <c:y val="-6.84664917111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6">
                  <a:lumMod val="20000"/>
                  <a:lumOff val="80000"/>
                </a:schemeClr>
              </a:solidFill>
              <a:ln w="25331">
                <a:noFill/>
              </a:ln>
            </c:spPr>
            <c:txPr>
              <a:bodyPr/>
              <a:lstStyle/>
              <a:p>
                <a:pPr algn="ctr">
                  <a:defRPr lang="ru-RU" sz="1100" b="1" i="1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Лист5!$A$5:$A$9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Лист5!$D$5:$D$9</c:f>
              <c:numCache>
                <c:formatCode>0.0</c:formatCode>
                <c:ptCount val="5"/>
                <c:pt idx="0">
                  <c:v>102.4</c:v>
                </c:pt>
                <c:pt idx="1">
                  <c:v>93.1</c:v>
                </c:pt>
                <c:pt idx="2">
                  <c:v>101.1</c:v>
                </c:pt>
                <c:pt idx="3">
                  <c:v>101.7</c:v>
                </c:pt>
                <c:pt idx="4">
                  <c:v>101.8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743104"/>
        <c:axId val="129809152"/>
      </c:lineChart>
      <c:catAx>
        <c:axId val="5412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6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129808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9808576"/>
        <c:scaling>
          <c:orientation val="minMax"/>
          <c:max val="700"/>
          <c:min val="20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r>
                  <a:rPr lang="ru-RU" dirty="0">
                    <a:solidFill>
                      <a:schemeClr val="accent2">
                        <a:lumMod val="50000"/>
                      </a:schemeClr>
                    </a:solidFill>
                  </a:rPr>
                  <a:t>млрд </a:t>
                </a:r>
                <a:endParaRPr lang="ru-RU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>
                  <a:defRPr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r>
                  <a:rPr lang="ru-RU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руб</a:t>
                </a:r>
                <a:r>
                  <a:rPr lang="ru-RU" dirty="0">
                    <a:solidFill>
                      <a:schemeClr val="accent2">
                        <a:lumMod val="50000"/>
                      </a:schemeClr>
                    </a:solidFill>
                  </a:rPr>
                  <a:t>.</a:t>
                </a:r>
              </a:p>
            </c:rich>
          </c:tx>
          <c:layout>
            <c:manualLayout>
              <c:xMode val="edge"/>
              <c:yMode val="edge"/>
              <c:x val="0.10822673205519236"/>
              <c:y val="0.1249554414043041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66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54128640"/>
        <c:crosses val="autoZero"/>
        <c:crossBetween val="between"/>
        <c:majorUnit val="100"/>
      </c:valAx>
      <c:catAx>
        <c:axId val="5374310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r>
                  <a:rPr lang="ru-RU">
                    <a:solidFill>
                      <a:schemeClr val="accent2">
                        <a:lumMod val="50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3455036858649709"/>
              <c:y val="0.13424096040610869"/>
            </c:manualLayout>
          </c:layout>
          <c:overlay val="0"/>
          <c:spPr>
            <a:noFill/>
            <a:ln w="25331">
              <a:noFill/>
            </a:ln>
          </c:spPr>
        </c:title>
        <c:numFmt formatCode="General" sourceLinked="1"/>
        <c:majorTickMark val="out"/>
        <c:minorTickMark val="none"/>
        <c:tickLblPos val="none"/>
        <c:crossAx val="129809152"/>
        <c:crosses val="autoZero"/>
        <c:auto val="1"/>
        <c:lblAlgn val="ctr"/>
        <c:lblOffset val="100"/>
        <c:noMultiLvlLbl val="0"/>
      </c:catAx>
      <c:valAx>
        <c:axId val="129809152"/>
        <c:scaling>
          <c:orientation val="minMax"/>
          <c:max val="105"/>
          <c:min val="75"/>
        </c:scaling>
        <c:delete val="0"/>
        <c:axPos val="r"/>
        <c:numFmt formatCode="0" sourceLinked="0"/>
        <c:majorTickMark val="none"/>
        <c:minorTickMark val="none"/>
        <c:tickLblPos val="nextTo"/>
        <c:spPr>
          <a:ln w="3166">
            <a:noFill/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53743104"/>
        <c:crosses val="max"/>
        <c:crossBetween val="between"/>
        <c:majorUnit val="5"/>
        <c:minorUnit val="1"/>
      </c:valAx>
      <c:spPr>
        <a:noFill/>
        <a:ln w="25395">
          <a:noFill/>
        </a:ln>
      </c:spPr>
    </c:plotArea>
    <c:legend>
      <c:legendPos val="b"/>
      <c:layout>
        <c:manualLayout>
          <c:xMode val="edge"/>
          <c:yMode val="edge"/>
          <c:x val="0.1859329764013149"/>
          <c:y val="0.80406700828141886"/>
          <c:w val="0.74225535398027676"/>
          <c:h val="9.1886157948262173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25400">
      <a:noFill/>
      <a:prstDash val="sysDash"/>
    </a:ln>
  </c:spPr>
  <c:txPr>
    <a:bodyPr/>
    <a:lstStyle/>
    <a:p>
      <a:pPr algn="ctr">
        <a:defRPr lang="ru-RU" sz="1050" b="1" i="0" u="none" strike="noStrike" kern="1200" baseline="0">
          <a:solidFill>
            <a:srgbClr val="000000"/>
          </a:solidFill>
          <a:latin typeface="+mn-lt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42022124927018"/>
          <c:y val="0.21676259757675184"/>
          <c:w val="0.77937843798673911"/>
          <c:h val="0.67038206551135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 algn="ctr">
                  <a:defRPr lang="ru-RU" sz="1200" b="1" i="1" u="none" strike="noStrike" kern="1200" baseline="0">
                    <a:solidFill>
                      <a:srgbClr val="C0504D">
                        <a:lumMod val="50000"/>
                      </a:srgb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894.6</c:v>
                </c:pt>
                <c:pt idx="1">
                  <c:v>894.8</c:v>
                </c:pt>
                <c:pt idx="2" formatCode="0.0">
                  <c:v>900</c:v>
                </c:pt>
                <c:pt idx="3" formatCode="0.0">
                  <c:v>903</c:v>
                </c:pt>
                <c:pt idx="4" formatCode="0.0">
                  <c:v>908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71"/>
        <c:axId val="53703680"/>
        <c:axId val="54264960"/>
      </c:barChart>
      <c:catAx>
        <c:axId val="5370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4264960"/>
        <c:crosses val="autoZero"/>
        <c:auto val="1"/>
        <c:lblAlgn val="ctr"/>
        <c:lblOffset val="100"/>
        <c:noMultiLvlLbl val="0"/>
      </c:catAx>
      <c:valAx>
        <c:axId val="54264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370368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09627761524068"/>
          <c:y val="0.26359356877141582"/>
          <c:w val="0.77685887616829796"/>
          <c:h val="0.60876761868283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 i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109.5</c:v>
                </c:pt>
                <c:pt idx="1">
                  <c:v>86.2</c:v>
                </c:pt>
                <c:pt idx="2">
                  <c:v>93.4</c:v>
                </c:pt>
                <c:pt idx="3">
                  <c:v>101.4</c:v>
                </c:pt>
                <c:pt idx="4">
                  <c:v>107.2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64"/>
        <c:axId val="53704704"/>
        <c:axId val="54266688"/>
      </c:barChart>
      <c:catAx>
        <c:axId val="5370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4266688"/>
        <c:crosses val="autoZero"/>
        <c:auto val="1"/>
        <c:lblAlgn val="ctr"/>
        <c:lblOffset val="100"/>
        <c:noMultiLvlLbl val="0"/>
      </c:catAx>
      <c:valAx>
        <c:axId val="54266688"/>
        <c:scaling>
          <c:orientation val="minMax"/>
          <c:max val="110"/>
          <c:min val="3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3704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4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ru-RU" sz="14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Среднемесячная заработная плата </a:t>
            </a:r>
          </a:p>
        </c:rich>
      </c:tx>
      <c:layout>
        <c:manualLayout>
          <c:xMode val="edge"/>
          <c:yMode val="edge"/>
          <c:x val="0.21207263735401949"/>
          <c:y val="1.1915342739695586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070599998692972"/>
          <c:y val="0.23320456886171806"/>
          <c:w val="0.71496447290170373"/>
          <c:h val="0.439055570402087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Лист5!$B$4</c:f>
              <c:strCache>
                <c:ptCount val="1"/>
                <c:pt idx="0">
                  <c:v>Среднемесячная заработная плата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 w="25331">
                <a:noFill/>
              </a:ln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C0504D">
                        <a:lumMod val="50000"/>
                      </a:srgb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Лист5!$A$5:$A$9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Лист5!$B$5:$B$9</c:f>
              <c:numCache>
                <c:formatCode>0.0</c:formatCode>
                <c:ptCount val="5"/>
                <c:pt idx="0">
                  <c:v>46.7</c:v>
                </c:pt>
                <c:pt idx="1">
                  <c:v>49.1</c:v>
                </c:pt>
                <c:pt idx="2">
                  <c:v>51.7</c:v>
                </c:pt>
                <c:pt idx="3">
                  <c:v>54.8</c:v>
                </c:pt>
                <c:pt idx="4">
                  <c:v>58.1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27"/>
        <c:axId val="64035328"/>
        <c:axId val="100483648"/>
      </c:barChart>
      <c:lineChart>
        <c:grouping val="standard"/>
        <c:varyColors val="0"/>
        <c:ser>
          <c:idx val="3"/>
          <c:order val="1"/>
          <c:tx>
            <c:strRef>
              <c:f>Лист5!$D$4</c:f>
              <c:strCache>
                <c:ptCount val="1"/>
                <c:pt idx="0">
                  <c:v>Темп роста среднемесячной заработной платы реальный </c:v>
                </c:pt>
              </c:strCache>
            </c:strRef>
          </c:tx>
          <c:spPr>
            <a:ln w="28569" cap="rnd">
              <a:solidFill>
                <a:schemeClr val="tx2"/>
              </a:solidFill>
              <a:prstDash val="solid"/>
            </a:ln>
          </c:spPr>
          <c:marker>
            <c:symbol val="diamond"/>
            <c:size val="2"/>
            <c:spPr>
              <a:solidFill>
                <a:schemeClr val="tx2"/>
              </a:solidFill>
              <a:ln w="79360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4.330043575405202E-2"/>
                  <c:y val="-6.4533454616153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6269278903651229E-2"/>
                  <c:y val="-8.7033873113197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813221733532875E-2"/>
                  <c:y val="-8.7778441284301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6848757000856021E-2"/>
                  <c:y val="-8.83436562604155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127765215629728E-2"/>
                  <c:y val="-8.7106988112431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8173364724180975E-2"/>
                  <c:y val="-6.84664917111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5">
                  <a:lumMod val="20000"/>
                  <a:lumOff val="80000"/>
                </a:schemeClr>
              </a:solidFill>
              <a:ln w="25331">
                <a:noFill/>
              </a:ln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C0504D">
                        <a:lumMod val="50000"/>
                      </a:srgb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Лист5!$A$5:$A$9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Лист5!$D$5:$D$9</c:f>
              <c:numCache>
                <c:formatCode>0.0</c:formatCode>
                <c:ptCount val="5"/>
                <c:pt idx="0">
                  <c:v>105.1</c:v>
                </c:pt>
                <c:pt idx="1">
                  <c:v>101.7</c:v>
                </c:pt>
                <c:pt idx="2">
                  <c:v>101.8</c:v>
                </c:pt>
                <c:pt idx="3">
                  <c:v>101.9</c:v>
                </c:pt>
                <c:pt idx="4">
                  <c:v>102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4042496"/>
        <c:axId val="100484224"/>
      </c:lineChart>
      <c:catAx>
        <c:axId val="6403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6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0483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0483648"/>
        <c:scaling>
          <c:orientation val="minMax"/>
          <c:max val="120"/>
          <c:min val="2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тыс. руб.</a:t>
                </a:r>
              </a:p>
            </c:rich>
          </c:tx>
          <c:layout>
            <c:manualLayout>
              <c:xMode val="edge"/>
              <c:yMode val="edge"/>
              <c:x val="4.6685989138461739E-2"/>
              <c:y val="8.44290574320571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66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64035328"/>
        <c:crosses val="autoZero"/>
        <c:crossBetween val="between"/>
        <c:majorUnit val="20"/>
      </c:valAx>
      <c:catAx>
        <c:axId val="6404249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0.90602004189077034"/>
              <c:y val="0.10235876569270082"/>
            </c:manualLayout>
          </c:layout>
          <c:overlay val="0"/>
          <c:spPr>
            <a:noFill/>
            <a:ln w="25331">
              <a:noFill/>
            </a:ln>
          </c:spPr>
        </c:title>
        <c:numFmt formatCode="General" sourceLinked="1"/>
        <c:majorTickMark val="out"/>
        <c:minorTickMark val="none"/>
        <c:tickLblPos val="none"/>
        <c:crossAx val="100484224"/>
        <c:crosses val="autoZero"/>
        <c:auto val="1"/>
        <c:lblAlgn val="ctr"/>
        <c:lblOffset val="100"/>
        <c:noMultiLvlLbl val="0"/>
      </c:catAx>
      <c:valAx>
        <c:axId val="100484224"/>
        <c:scaling>
          <c:orientation val="minMax"/>
          <c:max val="110"/>
          <c:min val="80"/>
        </c:scaling>
        <c:delete val="0"/>
        <c:axPos val="r"/>
        <c:numFmt formatCode="0" sourceLinked="0"/>
        <c:majorTickMark val="none"/>
        <c:minorTickMark val="none"/>
        <c:tickLblPos val="nextTo"/>
        <c:spPr>
          <a:ln w="3166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64042496"/>
        <c:crosses val="max"/>
        <c:crossBetween val="between"/>
        <c:majorUnit val="10"/>
      </c:valAx>
      <c:spPr>
        <a:noFill/>
        <a:ln w="25395">
          <a:noFill/>
        </a:ln>
      </c:spPr>
    </c:plotArea>
    <c:legend>
      <c:legendPos val="b"/>
      <c:layout>
        <c:manualLayout>
          <c:xMode val="edge"/>
          <c:yMode val="edge"/>
          <c:x val="0.1479811066744218"/>
          <c:y val="0.79415861353788308"/>
          <c:w val="0.78703510067508842"/>
          <c:h val="0.15562652652994469"/>
        </c:manualLayout>
      </c:layout>
      <c:overlay val="0"/>
    </c:legend>
    <c:plotVisOnly val="1"/>
    <c:dispBlanksAs val="gap"/>
    <c:showDLblsOverMax val="0"/>
  </c:chart>
  <c:spPr>
    <a:noFill/>
    <a:ln w="25400">
      <a:noFill/>
      <a:prstDash val="sysDash"/>
    </a:ln>
  </c:spPr>
  <c:txPr>
    <a:bodyPr/>
    <a:lstStyle/>
    <a:p>
      <a:pPr algn="ctr">
        <a:defRPr lang="ru-RU" sz="1100" b="1" i="0" u="none" strike="noStrike" kern="1200" baseline="0">
          <a:solidFill>
            <a:srgbClr val="C0504D">
              <a:lumMod val="50000"/>
            </a:srgbClr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defRPr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Уровень безработицы</a:t>
            </a:r>
          </a:p>
          <a:p>
            <a:pPr>
              <a:defRPr sz="140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defRPr>
            </a:pPr>
            <a:r>
              <a:rPr lang="ru-RU" sz="1400" i="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на</a:t>
            </a:r>
            <a:r>
              <a:rPr lang="ru-RU" sz="1400" i="0" baseline="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конец года</a:t>
            </a:r>
            <a:endParaRPr lang="ru-RU" sz="1400" i="0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c:rich>
      </c:tx>
      <c:layout>
        <c:manualLayout>
          <c:xMode val="edge"/>
          <c:yMode val="edge"/>
          <c:x val="0.31026652420564382"/>
          <c:y val="6.6462403433335017E-3"/>
        </c:manualLayout>
      </c:layout>
      <c:overlay val="0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0.14050782551938673"/>
          <c:y val="0.29688671744806133"/>
          <c:w val="0.82917870236640501"/>
          <c:h val="0.57884410412731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Население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bg1">
                    <a:lumMod val="65000"/>
                  </a:schemeClr>
                </a:solidFill>
              </a:ln>
            </c:spPr>
            <c:txPr>
              <a:bodyPr/>
              <a:lstStyle/>
              <a:p>
                <a:pPr>
                  <a:defRPr sz="1200" b="1" i="0">
                    <a:solidFill>
                      <a:schemeClr val="accent2">
                        <a:lumMod val="50000"/>
                      </a:schemeClr>
                    </a:solidFill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Лист1!$A$4:$A$8</c:f>
              <c:strCache>
                <c:ptCount val="5"/>
                <c:pt idx="0">
                  <c:v>2019 г.</c:v>
                </c:pt>
                <c:pt idx="1">
                  <c:v>2020 г. </c:v>
                </c:pt>
                <c:pt idx="2">
                  <c:v>2021 г.</c:v>
                </c:pt>
                <c:pt idx="3">
                  <c:v>2022 г.</c:v>
                </c:pt>
                <c:pt idx="4">
                  <c:v>2023 г. </c:v>
                </c:pt>
              </c:strCache>
            </c:strRef>
          </c:cat>
          <c:val>
            <c:numRef>
              <c:f>Лист1!$B$4:$B$8</c:f>
              <c:numCache>
                <c:formatCode>General</c:formatCode>
                <c:ptCount val="5"/>
                <c:pt idx="0" formatCode="0.0">
                  <c:v>0.38</c:v>
                </c:pt>
                <c:pt idx="1">
                  <c:v>6.8</c:v>
                </c:pt>
                <c:pt idx="2">
                  <c:v>3.8</c:v>
                </c:pt>
                <c:pt idx="3">
                  <c:v>2.2999999999999998</c:v>
                </c:pt>
                <c:pt idx="4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03336192"/>
        <c:axId val="205355776"/>
      </c:barChart>
      <c:catAx>
        <c:axId val="20333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100" b="1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205355776"/>
        <c:crosses val="autoZero"/>
        <c:auto val="1"/>
        <c:lblAlgn val="ctr"/>
        <c:lblOffset val="100"/>
        <c:noMultiLvlLbl val="0"/>
      </c:catAx>
      <c:valAx>
        <c:axId val="205355776"/>
        <c:scaling>
          <c:orientation val="minMax"/>
          <c:max val="7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1" i="0" u="none" strike="noStrike" baseline="0">
                    <a:solidFill>
                      <a:schemeClr val="accent2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200" dirty="0">
                    <a:solidFill>
                      <a:schemeClr val="accent2">
                        <a:lumMod val="50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7.7349912509721147E-2"/>
              <c:y val="0.12018895858687829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spPr>
          <a:ln w="9961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100" b="1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203336192"/>
        <c:crosses val="autoZero"/>
        <c:crossBetween val="between"/>
        <c:majorUnit val="1"/>
      </c:valAx>
      <c:spPr>
        <a:noFill/>
        <a:ln w="25391">
          <a:noFill/>
        </a:ln>
      </c:spPr>
    </c:plotArea>
    <c:plotVisOnly val="1"/>
    <c:dispBlanksAs val="gap"/>
    <c:showDLblsOverMax val="0"/>
  </c:chart>
  <c:spPr>
    <a:ln w="25400">
      <a:noFill/>
      <a:prstDash val="sysDash"/>
    </a:ln>
  </c:spPr>
  <c:txPr>
    <a:bodyPr/>
    <a:lstStyle/>
    <a:p>
      <a:pPr>
        <a:defRPr sz="1776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defRPr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Оборот розничной торговли </a:t>
            </a:r>
          </a:p>
        </c:rich>
      </c:tx>
      <c:layout>
        <c:manualLayout>
          <c:xMode val="edge"/>
          <c:yMode val="edge"/>
          <c:x val="0.26298195501451982"/>
          <c:y val="1.811166190308981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442544457287757"/>
          <c:y val="0.21222274315329825"/>
          <c:w val="0.80732053002492676"/>
          <c:h val="0.634703033322805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ОРТ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c:spPr>
            <c:txPr>
              <a:bodyPr/>
              <a:lstStyle/>
              <a:p>
                <a:pPr algn="ctr">
                  <a:defRPr lang="ru-RU" sz="1200" b="1" i="1" u="none" strike="noStrike" kern="1200" baseline="0">
                    <a:solidFill>
                      <a:srgbClr val="C0504D">
                        <a:lumMod val="50000"/>
                      </a:srgb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348.2</c:v>
                </c:pt>
                <c:pt idx="1">
                  <c:v>328.2</c:v>
                </c:pt>
                <c:pt idx="2">
                  <c:v>368</c:v>
                </c:pt>
                <c:pt idx="3">
                  <c:v>394.9</c:v>
                </c:pt>
                <c:pt idx="4">
                  <c:v>422.6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4041472"/>
        <c:axId val="100487680"/>
      </c:barChart>
      <c:catAx>
        <c:axId val="6404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100487680"/>
        <c:crosses val="autoZero"/>
        <c:auto val="1"/>
        <c:lblAlgn val="ctr"/>
        <c:lblOffset val="100"/>
        <c:noMultiLvlLbl val="0"/>
      </c:catAx>
      <c:valAx>
        <c:axId val="10048768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1" i="0" u="none" strike="noStrike" baseline="0">
                    <a:solidFill>
                      <a:schemeClr val="accent2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2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млрд руб.</a:t>
                </a:r>
                <a:endParaRPr lang="ru-RU" sz="1200" dirty="0">
                  <a:solidFill>
                    <a:schemeClr val="accent2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2.2080065322884895E-2"/>
              <c:y val="7.2143374181740424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946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64041472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spPr>
    <a:ln w="25400">
      <a:noFill/>
      <a:prstDash val="sysDash"/>
    </a:ln>
  </c:spPr>
  <c:txPr>
    <a:bodyPr/>
    <a:lstStyle/>
    <a:p>
      <a:pPr>
        <a:defRPr sz="1776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defRPr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Оборот общественного питания</a:t>
            </a:r>
          </a:p>
        </c:rich>
      </c:tx>
      <c:layout>
        <c:manualLayout>
          <c:xMode val="edge"/>
          <c:yMode val="edge"/>
          <c:x val="0.13798772829384304"/>
          <c:y val="3.1779028786374396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441121456207812"/>
          <c:y val="0.22111421925514607"/>
          <c:w val="0.85143858780286197"/>
          <c:h val="0.612030377651126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Население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numFmt formatCode="#,##0.0" sourceLinked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 b="1" i="1">
                    <a:solidFill>
                      <a:schemeClr val="accent2">
                        <a:lumMod val="50000"/>
                      </a:schemeClr>
                    </a:solidFill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16.5</c:v>
                </c:pt>
                <c:pt idx="1">
                  <c:v>13.2</c:v>
                </c:pt>
                <c:pt idx="2">
                  <c:v>16</c:v>
                </c:pt>
                <c:pt idx="3" formatCode="General">
                  <c:v>18.5</c:v>
                </c:pt>
                <c:pt idx="4" formatCode="General">
                  <c:v>19.899999999999999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4334336"/>
        <c:axId val="100489408"/>
      </c:barChart>
      <c:catAx>
        <c:axId val="6433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100489408"/>
        <c:crosses val="autoZero"/>
        <c:auto val="1"/>
        <c:lblAlgn val="ctr"/>
        <c:lblOffset val="100"/>
        <c:noMultiLvlLbl val="0"/>
      </c:catAx>
      <c:valAx>
        <c:axId val="100489408"/>
        <c:scaling>
          <c:orientation val="minMax"/>
          <c:max val="2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1" i="0" u="none" strike="noStrike" baseline="0">
                    <a:solidFill>
                      <a:schemeClr val="accent2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2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млрд  руб.</a:t>
                </a:r>
                <a:endParaRPr lang="ru-RU" sz="1200" dirty="0">
                  <a:solidFill>
                    <a:schemeClr val="accent2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1.0267220779612057E-3"/>
              <c:y val="0.1099174597859643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0034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64334336"/>
        <c:crosses val="autoZero"/>
        <c:crossBetween val="between"/>
        <c:majorUnit val="5"/>
      </c:valAx>
      <c:spPr>
        <a:noFill/>
        <a:ln w="25370">
          <a:noFill/>
        </a:ln>
      </c:spPr>
    </c:plotArea>
    <c:plotVisOnly val="1"/>
    <c:dispBlanksAs val="gap"/>
    <c:showDLblsOverMax val="0"/>
  </c:chart>
  <c:spPr>
    <a:ln w="25400">
      <a:noFill/>
      <a:prstDash val="sysDash"/>
    </a:ln>
  </c:spPr>
  <c:txPr>
    <a:bodyPr/>
    <a:lstStyle/>
    <a:p>
      <a:pPr>
        <a:defRPr sz="179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Темп роста оборота розничной торговли</a:t>
            </a:r>
            <a:endParaRPr lang="ru-RU" sz="1300" i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c:rich>
      </c:tx>
      <c:layout>
        <c:manualLayout>
          <c:xMode val="edge"/>
          <c:yMode val="edge"/>
          <c:x val="0.19701626842717479"/>
          <c:y val="0"/>
        </c:manualLayout>
      </c:layout>
      <c:overlay val="0"/>
      <c:spPr>
        <a:noFill/>
        <a:ln w="25400" cap="flat" cmpd="sng" algn="ctr">
          <a:noFill/>
          <a:prstDash val="solid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627072898248858"/>
          <c:y val="0.2374695295293987"/>
          <c:w val="0.85268484452359805"/>
          <c:h val="0.62595128319075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янв.-авг.  2019 г.</c:v>
                </c:pt>
                <c:pt idx="1">
                  <c:v>янв.-авг.  2020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106.1</c:v>
                </c:pt>
                <c:pt idx="1">
                  <c:v>98.7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28731136"/>
        <c:axId val="117434624"/>
      </c:barChart>
      <c:catAx>
        <c:axId val="12873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50" b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defRPr>
            </a:pPr>
            <a:endParaRPr lang="ru-RU"/>
          </a:p>
        </c:txPr>
        <c:crossAx val="117434624"/>
        <c:crosses val="autoZero"/>
        <c:auto val="1"/>
        <c:lblAlgn val="ctr"/>
        <c:lblOffset val="100"/>
        <c:noMultiLvlLbl val="0"/>
      </c:catAx>
      <c:valAx>
        <c:axId val="117434624"/>
        <c:scaling>
          <c:orientation val="minMax"/>
          <c:min val="8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1" i="0" u="none" strike="noStrike" baseline="0">
                    <a:solidFill>
                      <a:schemeClr val="accent2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200" dirty="0">
                    <a:solidFill>
                      <a:schemeClr val="accent2">
                        <a:lumMod val="50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7.7291489681745651E-2"/>
              <c:y val="0.1193498924956050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9112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100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128731136"/>
        <c:crosses val="autoZero"/>
        <c:crossBetween val="between"/>
      </c:valAx>
      <c:spPr>
        <a:noFill/>
        <a:ln w="22978">
          <a:noFill/>
        </a:ln>
      </c:spPr>
    </c:plotArea>
    <c:plotVisOnly val="1"/>
    <c:dispBlanksAs val="gap"/>
    <c:showDLblsOverMax val="0"/>
  </c:chart>
  <c:spPr>
    <a:ln w="25400">
      <a:noFill/>
      <a:prstDash val="sysDash"/>
    </a:ln>
  </c:spPr>
  <c:txPr>
    <a:bodyPr/>
    <a:lstStyle/>
    <a:p>
      <a:pPr>
        <a:defRPr sz="163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ru-RU" sz="1300" b="1" i="0" baseline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Реальный темп роста  заработной платы</a:t>
            </a:r>
            <a:endParaRPr lang="ru-RU" sz="1300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c:rich>
      </c:tx>
      <c:layout>
        <c:manualLayout>
          <c:xMode val="edge"/>
          <c:yMode val="edge"/>
          <c:x val="0.23648150205532723"/>
          <c:y val="2.603715034442047E-2"/>
        </c:manualLayout>
      </c:layout>
      <c:overlay val="0"/>
      <c:spPr>
        <a:noFill/>
        <a:ln w="25400" cap="flat" cmpd="sng" algn="ctr">
          <a:noFill/>
          <a:prstDash val="solid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088962337518054"/>
          <c:y val="0.28509917793794448"/>
          <c:w val="0.87723502944117315"/>
          <c:h val="0.54949882534073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058215753805136E-2"/>
                  <c:y val="-5.63138251138562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273858460171093E-3"/>
                  <c:y val="-5.06559345222188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srgbClr val="C0504D">
                        <a:lumMod val="50000"/>
                      </a:srgb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янв.-июль 2019 г.</c:v>
                </c:pt>
                <c:pt idx="1">
                  <c:v>янв.-июль 2020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103</c:v>
                </c:pt>
                <c:pt idx="1">
                  <c:v>103.2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29662464"/>
        <c:axId val="117436352"/>
      </c:barChart>
      <c:catAx>
        <c:axId val="12966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00" b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defRPr>
            </a:pPr>
            <a:endParaRPr lang="ru-RU"/>
          </a:p>
        </c:txPr>
        <c:crossAx val="117436352"/>
        <c:crosses val="autoZero"/>
        <c:auto val="1"/>
        <c:lblAlgn val="ctr"/>
        <c:lblOffset val="100"/>
        <c:noMultiLvlLbl val="0"/>
      </c:catAx>
      <c:valAx>
        <c:axId val="117436352"/>
        <c:scaling>
          <c:orientation val="minMax"/>
          <c:max val="105"/>
          <c:min val="7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1" i="0" u="none" strike="noStrike" baseline="0">
                    <a:solidFill>
                      <a:schemeClr val="accent2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200" dirty="0">
                    <a:solidFill>
                      <a:schemeClr val="accent2">
                        <a:lumMod val="50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4.2563048550161083E-2"/>
              <c:y val="0.1182708377374746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196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100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129662464"/>
        <c:crosses val="autoZero"/>
        <c:crossBetween val="between"/>
        <c:majorUnit val="10"/>
        <c:minorUnit val="10"/>
      </c:valAx>
      <c:spPr>
        <a:noFill/>
        <a:ln w="23180">
          <a:noFill/>
        </a:ln>
      </c:spPr>
    </c:plotArea>
    <c:plotVisOnly val="1"/>
    <c:dispBlanksAs val="gap"/>
    <c:showDLblsOverMax val="0"/>
  </c:chart>
  <c:spPr>
    <a:ln w="25400">
      <a:noFill/>
      <a:prstDash val="sysDash"/>
    </a:ln>
  </c:spPr>
  <c:txPr>
    <a:bodyPr/>
    <a:lstStyle/>
    <a:p>
      <a:pPr>
        <a:defRPr sz="1647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Темп роста оборота общественного питания</a:t>
            </a:r>
            <a:endParaRPr lang="ru-RU" sz="1300" i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c:rich>
      </c:tx>
      <c:layout>
        <c:manualLayout>
          <c:xMode val="edge"/>
          <c:yMode val="edge"/>
          <c:x val="0.24902254450360223"/>
          <c:y val="2.5703934130775593E-2"/>
        </c:manualLayout>
      </c:layout>
      <c:overlay val="0"/>
      <c:spPr>
        <a:noFill/>
        <a:ln w="25400" cap="flat" cmpd="sng" algn="ctr">
          <a:noFill/>
          <a:prstDash val="solid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657047721193371"/>
          <c:y val="0.25412878507326347"/>
          <c:w val="0.78810028995607107"/>
          <c:h val="0.579234846921770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srgbClr val="C0504D">
                        <a:lumMod val="50000"/>
                      </a:srgb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янв.-авг.  2019 г.</c:v>
                </c:pt>
                <c:pt idx="1">
                  <c:v>янв.-авг.  2020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101.9</c:v>
                </c:pt>
                <c:pt idx="1">
                  <c:v>76.5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30331136"/>
        <c:axId val="117438080"/>
      </c:barChart>
      <c:catAx>
        <c:axId val="13033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00" b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defRPr>
            </a:pPr>
            <a:endParaRPr lang="ru-RU"/>
          </a:p>
        </c:txPr>
        <c:crossAx val="117438080"/>
        <c:crosses val="autoZero"/>
        <c:auto val="1"/>
        <c:lblAlgn val="ctr"/>
        <c:lblOffset val="100"/>
        <c:noMultiLvlLbl val="0"/>
      </c:catAx>
      <c:valAx>
        <c:axId val="117438080"/>
        <c:scaling>
          <c:orientation val="minMax"/>
          <c:max val="110"/>
          <c:min val="5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1" i="0" u="none" strike="noStrike" baseline="0">
                    <a:solidFill>
                      <a:schemeClr val="accent2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200" dirty="0">
                    <a:solidFill>
                      <a:schemeClr val="accent2">
                        <a:lumMod val="50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8.0177790074607097E-2"/>
              <c:y val="0.142221080373785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9112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100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130331136"/>
        <c:crosses val="autoZero"/>
        <c:crossBetween val="between"/>
        <c:majorUnit val="10"/>
      </c:valAx>
      <c:spPr>
        <a:noFill/>
        <a:ln w="22978">
          <a:noFill/>
        </a:ln>
      </c:spPr>
    </c:plotArea>
    <c:plotVisOnly val="1"/>
    <c:dispBlanksAs val="gap"/>
    <c:showDLblsOverMax val="0"/>
  </c:chart>
  <c:spPr>
    <a:ln w="25400">
      <a:noFill/>
      <a:prstDash val="sysDash"/>
    </a:ln>
  </c:spPr>
  <c:txPr>
    <a:bodyPr/>
    <a:lstStyle/>
    <a:p>
      <a:pPr>
        <a:defRPr sz="1631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Объем инвестиций в основной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капитал</a:t>
            </a:r>
            <a:endParaRPr lang="ru-RU" sz="1300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c:rich>
      </c:tx>
      <c:layout>
        <c:manualLayout>
          <c:xMode val="edge"/>
          <c:yMode val="edge"/>
          <c:x val="0.17498348136756731"/>
          <c:y val="2.7738392657799579E-2"/>
        </c:manualLayout>
      </c:layout>
      <c:overlay val="0"/>
      <c:spPr>
        <a:noFill/>
        <a:ln w="25400" cap="flat" cmpd="sng" algn="ctr">
          <a:noFill/>
          <a:prstDash val="solid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197789326090205"/>
          <c:y val="0.33274387401251743"/>
          <c:w val="0.84841243693229484"/>
          <c:h val="0.531214030417180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инвестиций в основной капитал по крупным и средним организациям
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solidFill>
                <a:srgbClr val="C0504D">
                  <a:lumMod val="20000"/>
                  <a:lumOff val="80000"/>
                </a:srgbClr>
              </a:solidFill>
            </c:spPr>
            <c:txPr>
              <a:bodyPr/>
              <a:lstStyle/>
              <a:p>
                <a:pPr algn="ctr">
                  <a:defRPr lang="ru-RU" sz="1200" b="1" i="1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янв.-июнь 2019 г.</c:v>
                </c:pt>
                <c:pt idx="1">
                  <c:v>янв.-июнь 2020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31.3</c:v>
                </c:pt>
                <c:pt idx="1">
                  <c:v>28.2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29713664"/>
        <c:axId val="130033344"/>
      </c:barChart>
      <c:catAx>
        <c:axId val="12971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defRPr>
            </a:pPr>
            <a:endParaRPr lang="ru-RU"/>
          </a:p>
        </c:txPr>
        <c:crossAx val="130033344"/>
        <c:crosses val="autoZero"/>
        <c:auto val="1"/>
        <c:lblAlgn val="ctr"/>
        <c:lblOffset val="100"/>
        <c:noMultiLvlLbl val="0"/>
      </c:catAx>
      <c:valAx>
        <c:axId val="130033344"/>
        <c:scaling>
          <c:orientation val="minMax"/>
          <c:max val="35"/>
          <c:min val="1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0" i="0" u="none" strike="noStrike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Calibri"/>
                    <a:cs typeface="Calibri"/>
                  </a:defRPr>
                </a:pPr>
                <a:r>
                  <a:rPr lang="ru-RU" b="0" dirty="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млрд</a:t>
                </a:r>
              </a:p>
              <a:p>
                <a:pPr>
                  <a:defRPr sz="1200" b="0" i="0" u="none" strike="noStrike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Calibri"/>
                    <a:cs typeface="Calibri"/>
                  </a:defRPr>
                </a:pPr>
                <a:r>
                  <a:rPr lang="ru-RU" b="0" dirty="0" smtClean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руб.</a:t>
                </a:r>
                <a:endParaRPr lang="ru-RU" b="0" dirty="0">
                  <a:solidFill>
                    <a:schemeClr val="accent2">
                      <a:lumMod val="50000"/>
                    </a:schemeClr>
                  </a:solidFill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1.9385029343718146E-2"/>
              <c:y val="0.1376932500481040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9112">
            <a:solidFill>
              <a:sysClr val="window" lastClr="FFFFFF">
                <a:lumMod val="65000"/>
              </a:sysClr>
            </a:solidFill>
          </a:ln>
        </c:spPr>
        <c:txPr>
          <a:bodyPr/>
          <a:lstStyle/>
          <a:p>
            <a:pPr>
              <a:defRPr sz="1100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129713664"/>
        <c:crosses val="autoZero"/>
        <c:crossBetween val="between"/>
        <c:majorUnit val="5"/>
      </c:valAx>
      <c:spPr>
        <a:noFill/>
        <a:ln w="22978">
          <a:noFill/>
        </a:ln>
      </c:spPr>
    </c:plotArea>
    <c:plotVisOnly val="1"/>
    <c:dispBlanksAs val="gap"/>
    <c:showDLblsOverMax val="0"/>
  </c:chart>
  <c:spPr>
    <a:ln w="25400">
      <a:noFill/>
      <a:prstDash val="sysDash"/>
    </a:ln>
  </c:spPr>
  <c:txPr>
    <a:bodyPr/>
    <a:lstStyle/>
    <a:p>
      <a:pPr>
        <a:defRPr sz="1631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sz="1300"/>
            </a:pPr>
            <a:r>
              <a:rPr lang="ru-RU" sz="1300"/>
              <a:t>Динамика ввода в действие общей площади жилых домов</a:t>
            </a:r>
          </a:p>
        </c:rich>
      </c:tx>
      <c:layout>
        <c:manualLayout>
          <c:xMode val="edge"/>
          <c:yMode val="edge"/>
          <c:x val="0.17846306146572122"/>
          <c:y val="3.3233922434953399E-2"/>
        </c:manualLayout>
      </c:layout>
      <c:overlay val="0"/>
      <c:spPr>
        <a:noFill/>
        <a:ln w="25400" cap="flat" cmpd="sng" algn="ctr">
          <a:noFill/>
          <a:prstDash val="solid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239047848378837"/>
          <c:y val="0.32820806238255368"/>
          <c:w val="0.86898087241186373"/>
          <c:h val="0.432808028966658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мес.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solidFill>
                <a:srgbClr val="C0504D">
                  <a:lumMod val="20000"/>
                  <a:lumOff val="80000"/>
                </a:srgbClr>
              </a:solidFill>
            </c:spPr>
            <c:txPr>
              <a:bodyPr/>
              <a:lstStyle/>
              <a:p>
                <a:pPr algn="ctr"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янв.-июнь  2019 г.</c:v>
                </c:pt>
                <c:pt idx="1">
                  <c:v>янв.-июнь  2020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229.8</c:v>
                </c:pt>
                <c:pt idx="1">
                  <c:v>170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3"/>
        <c:axId val="49458176"/>
        <c:axId val="130034496"/>
      </c:barChart>
      <c:catAx>
        <c:axId val="49458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130034496"/>
        <c:crosses val="autoZero"/>
        <c:auto val="1"/>
        <c:lblAlgn val="ctr"/>
        <c:lblOffset val="100"/>
        <c:noMultiLvlLbl val="0"/>
      </c:catAx>
      <c:valAx>
        <c:axId val="130034496"/>
        <c:scaling>
          <c:orientation val="minMax"/>
          <c:max val="250"/>
          <c:min val="0"/>
        </c:scaling>
        <c:delete val="0"/>
        <c:axPos val="l"/>
        <c:title>
          <c:tx>
            <c:rich>
              <a:bodyPr rot="0" vert="horz"/>
              <a:lstStyle/>
              <a:p>
                <a:pPr algn="ctr" rtl="0">
                  <a:defRPr>
                    <a:latin typeface="+mj-lt"/>
                  </a:defRPr>
                </a:pPr>
                <a:r>
                  <a:rPr lang="ru-RU">
                    <a:latin typeface="+mj-lt"/>
                  </a:rPr>
                  <a:t>тыс. кв. м.</a:t>
                </a:r>
              </a:p>
            </c:rich>
          </c:tx>
          <c:layout>
            <c:manualLayout>
              <c:xMode val="edge"/>
              <c:yMode val="edge"/>
              <c:x val="2.1593126153403766E-2"/>
              <c:y val="0.2106109009020804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9450">
            <a:solidFill>
              <a:sysClr val="window" lastClr="FFFFFF">
                <a:lumMod val="65000"/>
              </a:sysClr>
            </a:solidFill>
          </a:ln>
        </c:spPr>
        <c:txPr>
          <a:bodyPr/>
          <a:lstStyle/>
          <a:p>
            <a:pPr>
              <a:defRPr b="0">
                <a:latin typeface="+mj-lt"/>
              </a:defRPr>
            </a:pPr>
            <a:endParaRPr lang="ru-RU"/>
          </a:p>
        </c:txPr>
        <c:crossAx val="49458176"/>
        <c:crosses val="autoZero"/>
        <c:crossBetween val="between"/>
        <c:majorUnit val="50"/>
        <c:minorUnit val="5"/>
      </c:valAx>
      <c:spPr>
        <a:noFill/>
        <a:ln w="23756">
          <a:noFill/>
        </a:ln>
      </c:spPr>
    </c:plotArea>
    <c:plotVisOnly val="1"/>
    <c:dispBlanksAs val="gap"/>
    <c:showDLblsOverMax val="0"/>
  </c:chart>
  <c:spPr>
    <a:ln w="25400">
      <a:noFill/>
      <a:prstDash val="sysDash"/>
    </a:ln>
  </c:spPr>
  <c:txPr>
    <a:bodyPr/>
    <a:lstStyle/>
    <a:p>
      <a:pPr algn="ctr" rtl="0">
        <a:defRPr lang="ru-RU" sz="1200" b="1" i="0" u="none" strike="noStrike" kern="1200" baseline="0">
          <a:solidFill>
            <a:schemeClr val="accent2">
              <a:lumMod val="50000"/>
            </a:schemeClr>
          </a:solidFill>
          <a:latin typeface="Bookman Old Style" panose="02050604050505020204" pitchFamily="18" charset="0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400" b="1" i="0" u="none" strike="noStrike" kern="1200" baseline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ru-RU" sz="1400" b="1" i="0" u="none" strike="noStrike" kern="1200" baseline="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Численность постоянного населения (среднегодовая) </a:t>
            </a:r>
          </a:p>
        </c:rich>
      </c:tx>
      <c:layout>
        <c:manualLayout>
          <c:xMode val="edge"/>
          <c:yMode val="edge"/>
          <c:x val="0.22515576226297437"/>
          <c:y val="5.968781246528163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778978858979825"/>
          <c:y val="0.30343514020327705"/>
          <c:w val="0.79086284319663391"/>
          <c:h val="0.55272604390757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Население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 b="1" i="1">
                    <a:solidFill>
                      <a:schemeClr val="accent2">
                        <a:lumMod val="50000"/>
                      </a:schemeClr>
                    </a:solidFill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1095.3</c:v>
                </c:pt>
                <c:pt idx="1">
                  <c:v>1096.4000000000001</c:v>
                </c:pt>
                <c:pt idx="2">
                  <c:v>1101.3</c:v>
                </c:pt>
                <c:pt idx="3">
                  <c:v>1107.5</c:v>
                </c:pt>
                <c:pt idx="4">
                  <c:v>1112.3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0333184"/>
        <c:axId val="130038528"/>
      </c:barChart>
      <c:catAx>
        <c:axId val="13033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130038528"/>
        <c:crosses val="autoZero"/>
        <c:auto val="1"/>
        <c:lblAlgn val="ctr"/>
        <c:lblOffset val="100"/>
        <c:noMultiLvlLbl val="0"/>
      </c:catAx>
      <c:valAx>
        <c:axId val="130038528"/>
        <c:scaling>
          <c:orientation val="minMax"/>
          <c:max val="1130"/>
          <c:min val="103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100" b="1" i="0" u="none" strike="noStrike" baseline="0">
                    <a:solidFill>
                      <a:schemeClr val="accent2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100" dirty="0">
                    <a:solidFill>
                      <a:schemeClr val="accent2">
                        <a:lumMod val="50000"/>
                      </a:schemeClr>
                    </a:solidFill>
                  </a:rPr>
                  <a:t>тыс. </a:t>
                </a:r>
                <a:r>
                  <a:rPr lang="ru-RU" sz="11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чел.</a:t>
                </a:r>
                <a:endParaRPr lang="ru-RU" sz="1100" dirty="0">
                  <a:solidFill>
                    <a:schemeClr val="accent2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1.8275747139206752E-2"/>
              <c:y val="0.14632580506927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9044">
            <a:solidFill>
              <a:sysClr val="window" lastClr="FFFFFF">
                <a:lumMod val="65000"/>
              </a:sysClr>
            </a:solidFill>
          </a:ln>
        </c:spPr>
        <c:txPr>
          <a:bodyPr/>
          <a:lstStyle/>
          <a:p>
            <a:pPr>
              <a:defRPr sz="1100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130333184"/>
        <c:crosses val="autoZero"/>
        <c:crossBetween val="between"/>
        <c:majorUnit val="20"/>
        <c:minorUnit val="4"/>
      </c:valAx>
      <c:spPr>
        <a:noFill/>
        <a:ln w="22875">
          <a:noFill/>
        </a:ln>
      </c:spPr>
    </c:plotArea>
    <c:plotVisOnly val="1"/>
    <c:dispBlanksAs val="gap"/>
    <c:showDLblsOverMax val="0"/>
  </c:chart>
  <c:spPr>
    <a:ln w="25400">
      <a:noFill/>
      <a:prstDash val="sysDash"/>
    </a:ln>
  </c:spPr>
  <c:txPr>
    <a:bodyPr/>
    <a:lstStyle/>
    <a:p>
      <a:pPr>
        <a:defRPr sz="1614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defRPr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Численность родившихся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456272965879265"/>
          <c:y val="0.17177092446777487"/>
          <c:w val="0.82381714785651794"/>
          <c:h val="0.600754228638086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Лист1!$A$7</c:f>
              <c:strCache>
                <c:ptCount val="1"/>
                <c:pt idx="0">
                  <c:v>Численность родившихся 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c:spPr>
            <c:txPr>
              <a:bodyPr/>
              <a:lstStyle/>
              <a:p>
                <a:pPr algn="ctr">
                  <a:defRPr lang="ru-RU" sz="1050" b="1" i="1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Лист1!$B$6:$F$6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Лист1!$B$7:$F$7</c:f>
              <c:numCache>
                <c:formatCode>_-* #,##0\ _₽_-;\-* #,##0\ _₽_-;_-* "-"??\ _₽_-;_-@_-</c:formatCode>
                <c:ptCount val="5"/>
                <c:pt idx="0">
                  <c:v>12089</c:v>
                </c:pt>
                <c:pt idx="1">
                  <c:v>11936</c:v>
                </c:pt>
                <c:pt idx="2">
                  <c:v>13124</c:v>
                </c:pt>
                <c:pt idx="3">
                  <c:v>13462</c:v>
                </c:pt>
                <c:pt idx="4">
                  <c:v>13148</c:v>
                </c:pt>
              </c:numCache>
            </c:numRef>
          </c:val>
        </c:ser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lang="ru-RU" sz="1050" b="1" i="1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Лист1!$B$6:$F$6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"/>
        <c:overlap val="5"/>
        <c:axId val="53744128"/>
        <c:axId val="130039104"/>
      </c:barChart>
      <c:catAx>
        <c:axId val="5374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130039104"/>
        <c:crosses val="autoZero"/>
        <c:auto val="1"/>
        <c:lblAlgn val="ctr"/>
        <c:lblOffset val="100"/>
        <c:noMultiLvlLbl val="0"/>
      </c:catAx>
      <c:valAx>
        <c:axId val="130039104"/>
        <c:scaling>
          <c:orientation val="minMax"/>
          <c:min val="600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r>
                  <a:rPr lang="ru-RU" sz="1200">
                    <a:solidFill>
                      <a:schemeClr val="accent2">
                        <a:lumMod val="50000"/>
                      </a:schemeClr>
                    </a:solidFill>
                  </a:rPr>
                  <a:t>чел.</a:t>
                </a:r>
              </a:p>
            </c:rich>
          </c:tx>
          <c:layout>
            <c:manualLayout>
              <c:xMode val="edge"/>
              <c:yMode val="edge"/>
              <c:x val="3.2609954135978607E-2"/>
              <c:y val="6.171796987398629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53744128"/>
        <c:crosses val="autoZero"/>
        <c:crossBetween val="between"/>
        <c:majorUnit val="2000"/>
      </c:valAx>
    </c:plotArea>
    <c:plotVisOnly val="1"/>
    <c:dispBlanksAs val="gap"/>
    <c:showDLblsOverMax val="0"/>
  </c:chart>
  <c:spPr>
    <a:ln w="19050">
      <a:noFill/>
      <a:prstDash val="dash"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>
                <a:latin typeface="Opium" pitchFamily="2" charset="0"/>
              </a:defRPr>
            </a:pPr>
            <a:r>
              <a:rPr lang="ru-RU" dirty="0">
                <a:latin typeface="Opium" pitchFamily="2" charset="0"/>
              </a:rPr>
              <a:t>Динамика </a:t>
            </a:r>
            <a:r>
              <a:rPr lang="ru-RU" dirty="0" smtClean="0">
                <a:latin typeface="Opium" pitchFamily="2" charset="0"/>
              </a:rPr>
              <a:t>показателей </a:t>
            </a:r>
            <a:r>
              <a:rPr lang="ru-RU" dirty="0">
                <a:latin typeface="Opium" pitchFamily="2" charset="0"/>
              </a:rPr>
              <a:t>промышленного производства </a:t>
            </a:r>
            <a:r>
              <a:rPr lang="ru-RU" dirty="0" smtClean="0">
                <a:latin typeface="Opium" pitchFamily="2" charset="0"/>
              </a:rPr>
              <a:t> (</a:t>
            </a:r>
            <a:r>
              <a:rPr lang="en-US" dirty="0" smtClean="0">
                <a:latin typeface="Opium" pitchFamily="2" charset="0"/>
              </a:rPr>
              <a:t>B, C,D,E)</a:t>
            </a:r>
            <a:endParaRPr lang="ru-RU" dirty="0">
              <a:latin typeface="Opium" pitchFamily="2" charset="0"/>
            </a:endParaRPr>
          </a:p>
        </c:rich>
      </c:tx>
      <c:layout>
        <c:manualLayout>
          <c:xMode val="edge"/>
          <c:yMode val="edge"/>
          <c:x val="0.22763463373350673"/>
          <c:y val="3.3917171596318358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220465699889553"/>
          <c:y val="0.23072943818208233"/>
          <c:w val="0.69421514439572052"/>
          <c:h val="0.4626141967131857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Лист5!$B$4</c:f>
              <c:strCache>
                <c:ptCount val="1"/>
                <c:pt idx="0">
                  <c:v>Объем отгруженной продукции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 w="25331">
                <a:noFill/>
              </a:ln>
            </c:spPr>
            <c:txPr>
              <a:bodyPr/>
              <a:lstStyle/>
              <a:p>
                <a:pPr>
                  <a:defRPr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Лист5!$A$5:$A$9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Лист5!$B$5:$B$9</c:f>
              <c:numCache>
                <c:formatCode>0.0</c:formatCode>
                <c:ptCount val="5"/>
                <c:pt idx="0">
                  <c:v>411.3</c:v>
                </c:pt>
                <c:pt idx="1">
                  <c:v>421</c:v>
                </c:pt>
                <c:pt idx="2">
                  <c:v>442.4</c:v>
                </c:pt>
                <c:pt idx="3">
                  <c:v>464.3</c:v>
                </c:pt>
                <c:pt idx="4">
                  <c:v>491.8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7"/>
        <c:overlap val="27"/>
        <c:axId val="53704192"/>
        <c:axId val="129805696"/>
      </c:barChart>
      <c:lineChart>
        <c:grouping val="standard"/>
        <c:varyColors val="0"/>
        <c:ser>
          <c:idx val="3"/>
          <c:order val="1"/>
          <c:tx>
            <c:strRef>
              <c:f>Лист5!$D$4</c:f>
              <c:strCache>
                <c:ptCount val="1"/>
                <c:pt idx="0">
                  <c:v>Индекс промышленного производства</c:v>
                </c:pt>
              </c:strCache>
            </c:strRef>
          </c:tx>
          <c:spPr>
            <a:ln w="28569" cap="rnd">
              <a:solidFill>
                <a:schemeClr val="tx2"/>
              </a:solidFill>
              <a:prstDash val="solid"/>
            </a:ln>
          </c:spPr>
          <c:marker>
            <c:symbol val="triangle"/>
            <c:size val="2"/>
            <c:spPr>
              <a:solidFill>
                <a:schemeClr val="tx2"/>
              </a:solidFill>
              <a:ln w="79360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4.330043575405202E-2"/>
                  <c:y val="-6.4533454616153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675612840403404E-2"/>
                  <c:y val="-7.0075280097083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219469441666992E-2"/>
                  <c:y val="-6.5732279746694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7223217028173394E-2"/>
                  <c:y val="-6.62974384227578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8315097342125461E-2"/>
                  <c:y val="-6.9470133949080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8173364724180975E-2"/>
                  <c:y val="-6.84664917111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5">
                  <a:lumMod val="20000"/>
                  <a:lumOff val="80000"/>
                </a:schemeClr>
              </a:solidFill>
              <a:ln w="25331">
                <a:noFill/>
              </a:ln>
            </c:spPr>
            <c:txPr>
              <a:bodyPr/>
              <a:lstStyle/>
              <a:p>
                <a:pPr algn="ctr">
                  <a:defRPr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Лист5!$A$5:$A$9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Лист5!$D$5:$D$9</c:f>
              <c:numCache>
                <c:formatCode>0.0</c:formatCode>
                <c:ptCount val="5"/>
                <c:pt idx="0">
                  <c:v>101.9</c:v>
                </c:pt>
                <c:pt idx="1">
                  <c:v>93.6</c:v>
                </c:pt>
                <c:pt idx="2">
                  <c:v>101</c:v>
                </c:pt>
                <c:pt idx="3">
                  <c:v>101.6</c:v>
                </c:pt>
                <c:pt idx="4">
                  <c:v>101.7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705216"/>
        <c:axId val="129806272"/>
      </c:lineChart>
      <c:catAx>
        <c:axId val="5370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6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29805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9805696"/>
        <c:scaling>
          <c:orientation val="minMax"/>
          <c:max val="800"/>
          <c:min val="30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/>
                  <a:t>млрд </a:t>
                </a:r>
                <a:endParaRPr lang="ru-RU" dirty="0" smtClean="0"/>
              </a:p>
              <a:p>
                <a:pPr>
                  <a:defRPr/>
                </a:pPr>
                <a:r>
                  <a:rPr lang="ru-RU" dirty="0" smtClean="0"/>
                  <a:t>руб</a:t>
                </a:r>
                <a:r>
                  <a:rPr lang="ru-RU" dirty="0"/>
                  <a:t>.</a:t>
                </a:r>
              </a:p>
            </c:rich>
          </c:tx>
          <c:layout>
            <c:manualLayout>
              <c:xMode val="edge"/>
              <c:yMode val="edge"/>
              <c:x val="0.11550443854779036"/>
              <c:y val="0.118643601565638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66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53704192"/>
        <c:crosses val="autoZero"/>
        <c:crossBetween val="between"/>
        <c:majorUnit val="100"/>
      </c:valAx>
      <c:catAx>
        <c:axId val="5370521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0.93455036858649709"/>
              <c:y val="0.13424096040610869"/>
            </c:manualLayout>
          </c:layout>
          <c:overlay val="0"/>
          <c:spPr>
            <a:noFill/>
            <a:ln w="25331">
              <a:noFill/>
            </a:ln>
          </c:spPr>
        </c:title>
        <c:numFmt formatCode="General" sourceLinked="1"/>
        <c:majorTickMark val="out"/>
        <c:minorTickMark val="none"/>
        <c:tickLblPos val="none"/>
        <c:crossAx val="129806272"/>
        <c:crosses val="autoZero"/>
        <c:auto val="1"/>
        <c:lblAlgn val="ctr"/>
        <c:lblOffset val="100"/>
        <c:noMultiLvlLbl val="0"/>
      </c:catAx>
      <c:valAx>
        <c:axId val="129806272"/>
        <c:scaling>
          <c:orientation val="minMax"/>
          <c:max val="105"/>
          <c:min val="75"/>
        </c:scaling>
        <c:delete val="0"/>
        <c:axPos val="r"/>
        <c:numFmt formatCode="0" sourceLinked="0"/>
        <c:majorTickMark val="none"/>
        <c:minorTickMark val="none"/>
        <c:tickLblPos val="nextTo"/>
        <c:spPr>
          <a:ln w="3166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53705216"/>
        <c:crosses val="max"/>
        <c:crossBetween val="between"/>
        <c:majorUnit val="5"/>
        <c:minorUnit val="1"/>
      </c:valAx>
      <c:spPr>
        <a:noFill/>
        <a:ln w="25395">
          <a:noFill/>
        </a:ln>
      </c:spPr>
    </c:plotArea>
    <c:legend>
      <c:legendPos val="b"/>
      <c:layout>
        <c:manualLayout>
          <c:xMode val="edge"/>
          <c:yMode val="edge"/>
          <c:x val="0.18333931033806702"/>
          <c:y val="0.77244515566646443"/>
          <c:w val="0.74225535398027676"/>
          <c:h val="9.1886157948262173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25400">
      <a:noFill/>
      <a:prstDash val="sysDash"/>
    </a:ln>
  </c:spPr>
  <c:txPr>
    <a:bodyPr/>
    <a:lstStyle/>
    <a:p>
      <a:pPr algn="ctr">
        <a:defRPr lang="ru-RU" sz="1050" b="1" i="0" u="none" strike="noStrike" kern="1200" baseline="0">
          <a:solidFill>
            <a:schemeClr val="accent2">
              <a:lumMod val="50000"/>
            </a:schemeClr>
          </a:solidFill>
          <a:latin typeface="+mn-lt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0.06258</cdr:y>
    </cdr:from>
    <cdr:to>
      <cdr:x>0.21429</cdr:x>
      <cdr:y>0.16903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-755577" y="161288"/>
          <a:ext cx="1080141" cy="2743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кв. м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0.06325</cdr:x>
      <cdr:y>0.06764</cdr:y>
    </cdr:from>
    <cdr:to>
      <cdr:x>0.27754</cdr:x>
      <cdr:y>0.19381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18839" y="163182"/>
          <a:ext cx="1080142" cy="3043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млрд руб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.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9918" cy="340210"/>
          </a:xfrm>
          <a:prstGeom prst="rect">
            <a:avLst/>
          </a:prstGeom>
        </p:spPr>
        <p:txBody>
          <a:bodyPr vert="horz" lIns="91134" tIns="45567" rIns="91134" bIns="455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027" y="1"/>
            <a:ext cx="4279918" cy="340210"/>
          </a:xfrm>
          <a:prstGeom prst="rect">
            <a:avLst/>
          </a:prstGeom>
        </p:spPr>
        <p:txBody>
          <a:bodyPr vert="horz" lIns="91134" tIns="45567" rIns="91134" bIns="45567" rtlCol="0"/>
          <a:lstStyle>
            <a:lvl1pPr algn="r">
              <a:defRPr sz="1200"/>
            </a:lvl1pPr>
          </a:lstStyle>
          <a:p>
            <a:fld id="{9557D16E-4FB2-430D-B4E1-579A376FBD6A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9"/>
            <a:ext cx="4279918" cy="340210"/>
          </a:xfrm>
          <a:prstGeom prst="rect">
            <a:avLst/>
          </a:prstGeom>
        </p:spPr>
        <p:txBody>
          <a:bodyPr vert="horz" lIns="91134" tIns="45567" rIns="91134" bIns="455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027" y="6456379"/>
            <a:ext cx="4279918" cy="340210"/>
          </a:xfrm>
          <a:prstGeom prst="rect">
            <a:avLst/>
          </a:prstGeom>
        </p:spPr>
        <p:txBody>
          <a:bodyPr vert="horz" lIns="91134" tIns="45567" rIns="91134" bIns="45567" rtlCol="0" anchor="b"/>
          <a:lstStyle>
            <a:lvl1pPr algn="r">
              <a:defRPr sz="1200"/>
            </a:lvl1pPr>
          </a:lstStyle>
          <a:p>
            <a:fld id="{34965713-A3E1-42AE-987B-4E45FCD30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214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278842" cy="339884"/>
          </a:xfrm>
          <a:prstGeom prst="rect">
            <a:avLst/>
          </a:prstGeom>
        </p:spPr>
        <p:txBody>
          <a:bodyPr vert="horz" lIns="91134" tIns="45567" rIns="91134" bIns="455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129" y="0"/>
            <a:ext cx="4278842" cy="339884"/>
          </a:xfrm>
          <a:prstGeom prst="rect">
            <a:avLst/>
          </a:prstGeom>
        </p:spPr>
        <p:txBody>
          <a:bodyPr vert="horz" lIns="91134" tIns="45567" rIns="91134" bIns="45567" rtlCol="0"/>
          <a:lstStyle>
            <a:lvl1pPr algn="r">
              <a:defRPr sz="1200"/>
            </a:lvl1pPr>
          </a:lstStyle>
          <a:p>
            <a:fld id="{DD2FF25C-8F2C-40A9-96DE-5B4DB2F805E6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8500" y="509588"/>
            <a:ext cx="33972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4" tIns="45567" rIns="91134" bIns="455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28899"/>
            <a:ext cx="7899400" cy="3058954"/>
          </a:xfrm>
          <a:prstGeom prst="rect">
            <a:avLst/>
          </a:prstGeom>
        </p:spPr>
        <p:txBody>
          <a:bodyPr vert="horz" lIns="91134" tIns="45567" rIns="91134" bIns="4556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6456619"/>
            <a:ext cx="4278842" cy="339884"/>
          </a:xfrm>
          <a:prstGeom prst="rect">
            <a:avLst/>
          </a:prstGeom>
        </p:spPr>
        <p:txBody>
          <a:bodyPr vert="horz" lIns="91134" tIns="45567" rIns="91134" bIns="455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129" y="6456619"/>
            <a:ext cx="4278842" cy="339884"/>
          </a:xfrm>
          <a:prstGeom prst="rect">
            <a:avLst/>
          </a:prstGeom>
        </p:spPr>
        <p:txBody>
          <a:bodyPr vert="horz" lIns="91134" tIns="45567" rIns="91134" bIns="45567" rtlCol="0" anchor="b"/>
          <a:lstStyle>
            <a:lvl1pPr algn="r">
              <a:defRPr sz="1200"/>
            </a:lvl1pPr>
          </a:lstStyle>
          <a:p>
            <a:fld id="{E6970325-A45A-4738-816C-9616DFDD8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364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2D1699-EB63-4A7A-81A4-9067126D9D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70325-A45A-4738-816C-9616DFDD893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357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70325-A45A-4738-816C-9616DFDD893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357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70325-A45A-4738-816C-9616DFDD893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70325-A45A-4738-816C-9616DFDD893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70325-A45A-4738-816C-9616DFDD893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96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908175" y="1125538"/>
            <a:ext cx="7235825" cy="714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8" descr="3_3_1024_768.jpg"/>
          <p:cNvPicPr>
            <a:picLocks noChangeAspect="1"/>
          </p:cNvPicPr>
          <p:nvPr userDrawn="1"/>
        </p:nvPicPr>
        <p:blipFill>
          <a:blip r:embed="rId2" cstate="print"/>
          <a:srcRect l="5638" r="78999"/>
          <a:stretch>
            <a:fillRect/>
          </a:stretch>
        </p:blipFill>
        <p:spPr bwMode="auto">
          <a:xfrm>
            <a:off x="-36513" y="0"/>
            <a:ext cx="1404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Герб copy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25425"/>
            <a:ext cx="8064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741682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963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3EF59-32A3-490E-9FE2-FEA8A2BFA24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56379-6CEB-421B-B10F-FE0C0B3698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FC4D-2A23-4462-B6AE-93F24E9F110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D413B-1130-49A6-916C-04B0B60934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0C03D-3C98-44AE-84E1-2FC916EF3A1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4ABD-BD5A-4A7C-8668-AD2C5B6847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0C0B-88B3-447A-A6D4-D80F233F762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F5F0A-9B41-4EB5-A6BD-945891C173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/>
          </p:cNvGrpSpPr>
          <p:nvPr userDrawn="1"/>
        </p:nvGrpSpPr>
        <p:grpSpPr bwMode="auto">
          <a:xfrm>
            <a:off x="-36513" y="-26988"/>
            <a:ext cx="9180513" cy="6872288"/>
            <a:chOff x="-36512" y="0"/>
            <a:chExt cx="9180512" cy="6872288"/>
          </a:xfrm>
        </p:grpSpPr>
        <p:pic>
          <p:nvPicPr>
            <p:cNvPr id="8" name="Содержимое 3" descr="фон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7" descr="2.bmp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30288" y="620713"/>
              <a:ext cx="8078787" cy="625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24150" y="558800"/>
              <a:ext cx="4419600" cy="798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9" descr="1.JPG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6512" y="0"/>
              <a:ext cx="1181100" cy="686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Содержимое 3" descr="герб.JPG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63" y="0"/>
              <a:ext cx="1077912" cy="197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 rtl="0" fontAlgn="auto">
              <a:spcBef>
                <a:spcPct val="0"/>
              </a:spcBef>
              <a:spcAft>
                <a:spcPts val="0"/>
              </a:spcAft>
              <a:defRPr lang="ru-RU" sz="3800" b="1" kern="1200" dirty="0">
                <a:solidFill>
                  <a:srgbClr val="A2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56C0-0A73-45D4-AC4F-4CB9A4D42E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80513" cy="6884988"/>
            <a:chOff x="0" y="0"/>
            <a:chExt cx="9180513" cy="6884988"/>
          </a:xfrm>
        </p:grpSpPr>
        <p:pic>
          <p:nvPicPr>
            <p:cNvPr id="8" name="Содержимое 3" descr="фон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13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 userDrawn="1"/>
          </p:nvSpPr>
          <p:spPr>
            <a:xfrm>
              <a:off x="1008063" y="6704013"/>
              <a:ext cx="8172450" cy="180975"/>
            </a:xfrm>
            <a:prstGeom prst="rect">
              <a:avLst/>
            </a:prstGeom>
            <a:solidFill>
              <a:srgbClr val="AF8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8" descr="3_3_1024_768.jpg"/>
            <p:cNvPicPr>
              <a:picLocks noChangeAspect="1"/>
            </p:cNvPicPr>
            <p:nvPr userDrawn="1"/>
          </p:nvPicPr>
          <p:blipFill>
            <a:blip r:embed="rId3" cstate="print"/>
            <a:srcRect l="7143" r="81589"/>
            <a:stretch>
              <a:fillRect/>
            </a:stretch>
          </p:blipFill>
          <p:spPr bwMode="auto">
            <a:xfrm>
              <a:off x="11113" y="0"/>
              <a:ext cx="1030287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 userDrawn="1"/>
          </p:nvSpPr>
          <p:spPr>
            <a:xfrm>
              <a:off x="0" y="290513"/>
              <a:ext cx="9180513" cy="792162"/>
            </a:xfrm>
            <a:prstGeom prst="rect">
              <a:avLst/>
            </a:prstGeom>
            <a:solidFill>
              <a:srgbClr val="AF8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Picture 16" descr="Герб copy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388" y="44450"/>
              <a:ext cx="687387" cy="108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8229600" cy="1143000"/>
          </a:xfrm>
        </p:spPr>
        <p:txBody>
          <a:bodyPr>
            <a:normAutofit/>
          </a:bodyPr>
          <a:lstStyle>
            <a:lvl1pPr algn="ctr" rtl="0" fontAlgn="auto">
              <a:spcBef>
                <a:spcPct val="0"/>
              </a:spcBef>
              <a:spcAft>
                <a:spcPts val="0"/>
              </a:spcAft>
              <a:defRPr lang="ru-RU" sz="4400" b="1" kern="1200" dirty="0">
                <a:solidFill>
                  <a:srgbClr val="F7F0D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FB32-3BEA-4D1B-B463-447AB9742A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228600" indent="-228600"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B65-BCD8-46C1-B0B7-89CECD6605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034E-B75B-4AB3-A751-960A819F48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C046-B806-4333-979F-91AE605336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9CF6-B9D0-4183-9E66-ADBE9F6F66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609C-9FAD-404C-A04D-3276CF7ECE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955" y="87086"/>
            <a:ext cx="7941568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84784"/>
            <a:ext cx="786956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142BD-3E96-4AF7-9D5A-B025CC6FD27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29853-052A-406F-8CD2-1DF8B72C71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3CE1-4F6D-48A4-A0A6-466D405F73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F1C2-1D50-474D-A4A1-0628F41E15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271-E107-4F06-9E14-3A6056D284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F718-456A-4873-9E51-D4EBA6D4C3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B9D2A-18D3-4F7A-87E6-11E360B997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B62E-D4B5-42F2-9770-8586050E7D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75039"/>
      </p:ext>
    </p:extLst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C74FC-8CCF-40B2-BB2C-B44FB5822E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B62E-D4B5-42F2-9770-8586050E7D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75039"/>
      </p:ext>
    </p:extLst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1F632-19D6-4333-B1C7-868392A1AE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B62E-D4B5-42F2-9770-8586050E7D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75039"/>
      </p:ext>
    </p:extLst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A8702-B160-440F-8368-FC5E582C6D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B62E-D4B5-42F2-9770-8586050E7D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75039"/>
      </p:ext>
    </p:extLst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/>
          </p:cNvGrpSpPr>
          <p:nvPr userDrawn="1"/>
        </p:nvGrpSpPr>
        <p:grpSpPr bwMode="auto">
          <a:xfrm>
            <a:off x="-36513" y="-26988"/>
            <a:ext cx="9180513" cy="6872288"/>
            <a:chOff x="-36512" y="0"/>
            <a:chExt cx="9180512" cy="6872288"/>
          </a:xfrm>
        </p:grpSpPr>
        <p:pic>
          <p:nvPicPr>
            <p:cNvPr id="8" name="Содержимое 3" descr="фон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7" descr="2.bmp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30288" y="620713"/>
              <a:ext cx="8078787" cy="625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24150" y="558800"/>
              <a:ext cx="4419600" cy="798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9" descr="1.JPG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6512" y="0"/>
              <a:ext cx="1181100" cy="686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Содержимое 3" descr="герб.JPG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63" y="0"/>
              <a:ext cx="1077912" cy="197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 rtl="0" fontAlgn="auto">
              <a:spcBef>
                <a:spcPct val="0"/>
              </a:spcBef>
              <a:spcAft>
                <a:spcPts val="0"/>
              </a:spcAft>
              <a:defRPr lang="ru-RU" sz="3800" b="1" kern="1200" dirty="0">
                <a:solidFill>
                  <a:srgbClr val="A2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56C0-0A73-45D4-AC4F-4CB9A4D42E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80513" cy="6884988"/>
            <a:chOff x="0" y="0"/>
            <a:chExt cx="9180513" cy="6884988"/>
          </a:xfrm>
        </p:grpSpPr>
        <p:pic>
          <p:nvPicPr>
            <p:cNvPr id="8" name="Содержимое 3" descr="фон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13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 userDrawn="1"/>
          </p:nvSpPr>
          <p:spPr>
            <a:xfrm>
              <a:off x="1008063" y="6704013"/>
              <a:ext cx="8172450" cy="180975"/>
            </a:xfrm>
            <a:prstGeom prst="rect">
              <a:avLst/>
            </a:prstGeom>
            <a:solidFill>
              <a:srgbClr val="AF8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8" descr="3_3_1024_768.jpg"/>
            <p:cNvPicPr>
              <a:picLocks noChangeAspect="1"/>
            </p:cNvPicPr>
            <p:nvPr userDrawn="1"/>
          </p:nvPicPr>
          <p:blipFill>
            <a:blip r:embed="rId3" cstate="print"/>
            <a:srcRect l="7143" r="81589"/>
            <a:stretch>
              <a:fillRect/>
            </a:stretch>
          </p:blipFill>
          <p:spPr bwMode="auto">
            <a:xfrm>
              <a:off x="11113" y="0"/>
              <a:ext cx="1030287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 userDrawn="1"/>
          </p:nvSpPr>
          <p:spPr>
            <a:xfrm>
              <a:off x="0" y="290513"/>
              <a:ext cx="9180513" cy="792162"/>
            </a:xfrm>
            <a:prstGeom prst="rect">
              <a:avLst/>
            </a:prstGeom>
            <a:solidFill>
              <a:srgbClr val="AF8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Picture 16" descr="Герб copy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388" y="44450"/>
              <a:ext cx="687387" cy="108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8229600" cy="1143000"/>
          </a:xfrm>
        </p:spPr>
        <p:txBody>
          <a:bodyPr>
            <a:normAutofit/>
          </a:bodyPr>
          <a:lstStyle>
            <a:lvl1pPr algn="ctr" rtl="0" fontAlgn="auto">
              <a:spcBef>
                <a:spcPct val="0"/>
              </a:spcBef>
              <a:spcAft>
                <a:spcPts val="0"/>
              </a:spcAft>
              <a:defRPr lang="ru-RU" sz="4400" b="1" kern="1200" dirty="0">
                <a:solidFill>
                  <a:srgbClr val="F7F0D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FB32-3BEA-4D1B-B463-447AB9742A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228600" indent="-228600"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A7E2D-B800-432A-B4AD-BD88BC9CBCA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728E-F967-47F0-9FE4-ED6422ECA7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B65-BCD8-46C1-B0B7-89CECD6605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034E-B75B-4AB3-A751-960A819F48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C046-B806-4333-979F-91AE605336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9CF6-B9D0-4183-9E66-ADBE9F6F66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609C-9FAD-404C-A04D-3276CF7ECE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3CE1-4F6D-48A4-A0A6-466D405F73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F1C2-1D50-474D-A4A1-0628F41E15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271-E107-4F06-9E14-3A6056D284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F718-456A-4873-9E51-D4EBA6D4C3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C74FC-8CCF-40B2-BB2C-B44FB5822E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B62E-D4B5-42F2-9770-8586050E7D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75039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34FDF-03E6-453F-B4FE-A64B897BBA7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3361A-4700-484F-9BFC-B28CE7475B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1F632-19D6-4333-B1C7-868392A1AE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B62E-D4B5-42F2-9770-8586050E7D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75039"/>
      </p:ext>
    </p:extLst>
  </p:cSld>
  <p:clrMapOvr>
    <a:masterClrMapping/>
  </p:clrMapOvr>
  <p:transition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A8702-B160-440F-8368-FC5E582C6D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B62E-D4B5-42F2-9770-8586050E7D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75039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3D9EB-2B47-40A5-9DFB-221512891AB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68E3-29CF-4C8C-827D-E9D21FBAD3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2B366-1832-4B05-B502-8C67486EDBF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5B41-AEE3-4F7C-8B45-72B3F09E1D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75B39-F27D-4D70-9617-EA88D4D1095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021D-16F3-49F6-9647-430780E57D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3A973-0569-47B8-AEAF-DF6DDBF315A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EDAE-4D21-44D0-A37E-19FB86F771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354D5-B3EB-4B32-B9CB-343793865C4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1289-1BB7-4BEC-815F-219529BF94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68973C-09E0-4727-8310-2CFD746376A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B8E4F9-0448-4CE1-B9DF-3CA7465566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EAADE-3B26-4C86-B0C0-85C81F6A5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transition>
    <p:wip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EAADE-3B26-4C86-B0C0-85C81F6A5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4" r:id="rId12"/>
    <p:sldLayoutId id="2147483735" r:id="rId13"/>
    <p:sldLayoutId id="2147483736" r:id="rId14"/>
  </p:sldLayoutIdLst>
  <p:transition>
    <p:wip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jpeg"/><Relationship Id="rId4" Type="http://schemas.openxmlformats.org/officeDocument/2006/relationships/chart" Target="../charts/char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8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14.jpe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jpeg"/><Relationship Id="rId5" Type="http://schemas.openxmlformats.org/officeDocument/2006/relationships/chart" Target="../charts/chart13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6374" y="2349500"/>
            <a:ext cx="7533481" cy="2591668"/>
          </a:xfrm>
        </p:spPr>
        <p:txBody>
          <a:bodyPr rtlCol="0"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 проекте прогноза 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социально-экономического развития города Красноярска на среднесрочный период 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2023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года и 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долгосрочный период 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до 2026 года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Рисунок 3" descr="3_3_1024_768.jpg"/>
          <p:cNvPicPr>
            <a:picLocks noChangeAspect="1"/>
          </p:cNvPicPr>
          <p:nvPr/>
        </p:nvPicPr>
        <p:blipFill>
          <a:blip r:embed="rId3" cstate="print"/>
          <a:srcRect l="5638" r="78999"/>
          <a:stretch>
            <a:fillRect/>
          </a:stretch>
        </p:blipFill>
        <p:spPr bwMode="auto">
          <a:xfrm>
            <a:off x="-107950" y="0"/>
            <a:ext cx="1404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6" descr="Герб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25425"/>
            <a:ext cx="8048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771775" y="116632"/>
            <a:ext cx="6149975" cy="719137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000" dirty="0">
                <a:solidFill>
                  <a:prstClr val="black">
                    <a:tint val="75000"/>
                  </a:prstClr>
                </a:solidFill>
                <a:latin typeface="Opium" pitchFamily="2" charset="0"/>
              </a:rPr>
              <a:t>Администрация  города Красноярска</a:t>
            </a:r>
          </a:p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000" dirty="0">
                <a:solidFill>
                  <a:prstClr val="black">
                    <a:tint val="75000"/>
                  </a:prstClr>
                </a:solidFill>
                <a:latin typeface="Opium" pitchFamily="2" charset="0"/>
              </a:rPr>
              <a:t>Департамент экономической политики и инвестиционного  развития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476375" y="5373688"/>
            <a:ext cx="7559675" cy="133191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800" dirty="0">
              <a:solidFill>
                <a:prstClr val="black">
                  <a:tint val="75000"/>
                </a:prstClr>
              </a:solidFill>
              <a:latin typeface="Bookman Old Style" panose="02050604050505020204" pitchFamily="18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2000" dirty="0">
              <a:solidFill>
                <a:prstClr val="black">
                  <a:tint val="75000"/>
                </a:prstClr>
              </a:solidFill>
              <a:latin typeface="Bookman Old Style" panose="02050604050505020204" pitchFamily="18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000" dirty="0">
                <a:solidFill>
                  <a:prstClr val="black">
                    <a:tint val="75000"/>
                  </a:prst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Красноярск </a:t>
            </a:r>
            <a:r>
              <a:rPr lang="ru-RU" sz="2000" dirty="0" smtClean="0">
                <a:solidFill>
                  <a:prstClr val="black">
                    <a:tint val="75000"/>
                  </a:prst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2020</a:t>
            </a:r>
            <a:endParaRPr lang="ru-RU" sz="2000" dirty="0">
              <a:solidFill>
                <a:prstClr val="black">
                  <a:tint val="75000"/>
                </a:prst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26"/>
          <p:cNvSpPr txBox="1">
            <a:spLocks/>
          </p:cNvSpPr>
          <p:nvPr/>
        </p:nvSpPr>
        <p:spPr>
          <a:xfrm>
            <a:off x="6876256" y="631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1800" b="1" smtClean="0">
                <a:solidFill>
                  <a:prstClr val="white">
                    <a:lumMod val="50000"/>
                  </a:prstClr>
                </a:solidFill>
              </a:rPr>
              <a:pPr/>
              <a:t>1</a:t>
            </a:fld>
            <a:endParaRPr lang="ru-RU" sz="1800" b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788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brosimov\Desktop\54f0aa917c8c5a7e9337a8ce5f408767.jpg"/>
          <p:cNvPicPr>
            <a:picLocks noChangeAspect="1" noChangeArrowheads="1"/>
          </p:cNvPicPr>
          <p:nvPr/>
        </p:nvPicPr>
        <p:blipFill>
          <a:blip r:embed="rId2">
            <a:lum bright="30000" contras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980728"/>
            <a:ext cx="3672408" cy="2657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561262"/>
              </p:ext>
            </p:extLst>
          </p:nvPr>
        </p:nvGraphicFramePr>
        <p:xfrm>
          <a:off x="4499992" y="1088976"/>
          <a:ext cx="4644008" cy="2548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99084" y="125760"/>
            <a:ext cx="8229600" cy="1070992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Opium" pitchFamily="2" charset="0"/>
                <a:cs typeface="Times New Roman" pitchFamily="18" charset="0"/>
              </a:rPr>
              <a:t>Прогноз развития потребительского рынка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6876256" y="63093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800" b="1" smtClean="0">
                <a:solidFill>
                  <a:prstClr val="white">
                    <a:lumMod val="50000"/>
                  </a:prstClr>
                </a:solidFill>
              </a:rPr>
              <a:pPr/>
              <a:t>10</a:t>
            </a:fld>
            <a:endParaRPr lang="ru-RU" sz="1800" b="1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12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21938"/>
              </p:ext>
            </p:extLst>
          </p:nvPr>
        </p:nvGraphicFramePr>
        <p:xfrm>
          <a:off x="971601" y="3789040"/>
          <a:ext cx="4248472" cy="2580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0" name="Picture 2" descr="https://worldofmeat.ru/wp-content/uploads/2020/08/7_-_obshchep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60" y="3789040"/>
            <a:ext cx="3569406" cy="246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12888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899592" y="260647"/>
            <a:ext cx="8229600" cy="834727"/>
          </a:xfrm>
        </p:spPr>
        <p:txBody>
          <a:bodyPr>
            <a:noAutofit/>
          </a:bodyPr>
          <a:lstStyle/>
          <a:p>
            <a:r>
              <a:rPr lang="ru-RU" sz="2600" dirty="0" smtClean="0">
                <a:latin typeface="Opium" pitchFamily="2" charset="0"/>
                <a:cs typeface="Times New Roman" pitchFamily="18" charset="0"/>
              </a:rPr>
              <a:t>Уточненные параметры долгосрочного прогноза </a:t>
            </a:r>
            <a:r>
              <a:rPr lang="ru-RU" sz="2600" dirty="0" smtClean="0">
                <a:latin typeface="Opium" pitchFamily="2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Opium" pitchFamily="2" charset="0"/>
                <a:cs typeface="Times New Roman" pitchFamily="18" charset="0"/>
              </a:rPr>
            </a:br>
            <a:r>
              <a:rPr lang="ru-RU" sz="2600" dirty="0" smtClean="0">
                <a:latin typeface="Opium" pitchFamily="2" charset="0"/>
                <a:cs typeface="Times New Roman" pitchFamily="18" charset="0"/>
              </a:rPr>
              <a:t>социально-экономического </a:t>
            </a:r>
            <a:r>
              <a:rPr lang="ru-RU" sz="2600" dirty="0" smtClean="0">
                <a:latin typeface="Opium" pitchFamily="2" charset="0"/>
                <a:cs typeface="Times New Roman" pitchFamily="18" charset="0"/>
              </a:rPr>
              <a:t>развития до 2026 года</a:t>
            </a:r>
            <a:endParaRPr lang="ru-RU" sz="2600" dirty="0" smtClean="0">
              <a:latin typeface="Opium" pitchFamily="2" charset="0"/>
              <a:cs typeface="Times New Roman" pitchFamily="18" charset="0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6949861" y="6381328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800" b="1" smtClean="0">
                <a:solidFill>
                  <a:prstClr val="white">
                    <a:lumMod val="50000"/>
                  </a:prstClr>
                </a:solidFill>
              </a:rPr>
              <a:pPr/>
              <a:t>11</a:t>
            </a:fld>
            <a:endParaRPr lang="ru-RU" sz="1800" b="1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028168"/>
              </p:ext>
            </p:extLst>
          </p:nvPr>
        </p:nvGraphicFramePr>
        <p:xfrm>
          <a:off x="1115616" y="1268760"/>
          <a:ext cx="7776864" cy="517124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768832"/>
                <a:gridCol w="1027133"/>
                <a:gridCol w="953766"/>
                <a:gridCol w="1027133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2020 год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2023 год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2026 год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marL="8413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Среднесписочная численность работников организаций,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тыс. чел.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386,2</a:t>
                      </a:r>
                      <a:endParaRPr lang="ru-RU" sz="14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403,1</a:t>
                      </a:r>
                      <a:endParaRPr lang="ru-RU" sz="14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411,8</a:t>
                      </a:r>
                      <a:endParaRPr lang="ru-RU" sz="14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marL="84138" indent="0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Среднемесячная заработная </a:t>
                      </a:r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плата,  тыс. руб.</a:t>
                      </a:r>
                      <a:endParaRPr lang="ru-RU" sz="14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49,7</a:t>
                      </a:r>
                      <a:endParaRPr lang="ru-RU" sz="1400" b="1" i="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760" lv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62,2</a:t>
                      </a:r>
                      <a:endParaRPr lang="ru-RU" sz="1400" b="1" i="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760" lv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78,1</a:t>
                      </a:r>
                      <a:endParaRPr lang="ru-RU" sz="1400" b="1" i="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marL="265113" lvl="1" indent="0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Темп роста среднемесячной заработной платы реальный, %</a:t>
                      </a:r>
                      <a:endParaRPr lang="ru-RU" sz="1400" b="0" i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110,4</a:t>
                      </a:r>
                      <a:endParaRPr lang="ru-RU" sz="1400" b="0" i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103,9</a:t>
                      </a:r>
                      <a:endParaRPr lang="ru-RU" sz="1400" b="0" i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103,7</a:t>
                      </a:r>
                      <a:endParaRPr lang="ru-RU" sz="1400" b="0" i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84138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Индекс промышленного производства, %</a:t>
                      </a:r>
                      <a:endParaRPr lang="ru-RU" sz="14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93,6</a:t>
                      </a:r>
                      <a:endParaRPr lang="ru-RU" sz="14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101,7</a:t>
                      </a:r>
                      <a:endParaRPr lang="ru-RU" sz="14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101,9</a:t>
                      </a:r>
                      <a:endParaRPr lang="ru-RU" sz="14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661400">
                <a:tc>
                  <a:txBody>
                    <a:bodyPr/>
                    <a:lstStyle/>
                    <a:p>
                      <a:pPr marL="84138" marR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Объем инвестиций в основной капитал по полному кругу, млрд руб.</a:t>
                      </a:r>
                      <a:endParaRPr lang="ru-RU" sz="14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86,2</a:t>
                      </a:r>
                      <a:endParaRPr lang="ru-RU" sz="14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107,2</a:t>
                      </a:r>
                      <a:endParaRPr lang="ru-RU" sz="14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126,5</a:t>
                      </a:r>
                      <a:endParaRPr lang="ru-RU" sz="14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62736">
                <a:tc>
                  <a:txBody>
                    <a:bodyPr/>
                    <a:lstStyle/>
                    <a:p>
                      <a:pPr marL="84138" marR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Оборот розничной </a:t>
                      </a:r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торговли, млрд руб.</a:t>
                      </a:r>
                      <a:endParaRPr lang="ru-RU" sz="14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328,2</a:t>
                      </a:r>
                      <a:endParaRPr lang="ru-RU" sz="14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422,6</a:t>
                      </a:r>
                      <a:endParaRPr lang="ru-RU" sz="14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503,8</a:t>
                      </a:r>
                      <a:endParaRPr lang="ru-RU" sz="14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84138" marR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Оборот общественного </a:t>
                      </a:r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питания, млрд руб.</a:t>
                      </a:r>
                      <a:endParaRPr lang="ru-RU" sz="14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13,2</a:t>
                      </a:r>
                      <a:endParaRPr lang="ru-RU" sz="14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19,9</a:t>
                      </a:r>
                      <a:endParaRPr lang="ru-RU" sz="14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24,4</a:t>
                      </a:r>
                      <a:endParaRPr lang="ru-RU" sz="14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62736">
                <a:tc>
                  <a:txBody>
                    <a:bodyPr/>
                    <a:lstStyle/>
                    <a:p>
                      <a:pPr marL="84138" marR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Объем платных </a:t>
                      </a:r>
                      <a:r>
                        <a:rPr lang="ru-RU" sz="1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услуг, млрд руб.</a:t>
                      </a:r>
                      <a:endParaRPr lang="ru-RU" sz="14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113,7</a:t>
                      </a:r>
                      <a:endParaRPr lang="ru-RU" sz="14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149,2</a:t>
                      </a:r>
                      <a:endParaRPr lang="ru-RU" sz="14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186,7</a:t>
                      </a:r>
                      <a:endParaRPr lang="ru-RU" sz="14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6944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29600" cy="1082849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Opium" pitchFamily="2" charset="0"/>
                <a:cs typeface="Times New Roman" pitchFamily="18" charset="0"/>
              </a:rPr>
              <a:t>Тенденции показателей развития города </a:t>
            </a:r>
            <a:br>
              <a:rPr lang="ru-RU" sz="2600" dirty="0" smtClean="0">
                <a:latin typeface="Opium" pitchFamily="2" charset="0"/>
                <a:cs typeface="Times New Roman" pitchFamily="18" charset="0"/>
              </a:rPr>
            </a:br>
            <a:r>
              <a:rPr lang="ru-RU" sz="2600" dirty="0" smtClean="0">
                <a:latin typeface="Opium" pitchFamily="2" charset="0"/>
                <a:cs typeface="Times New Roman" pitchFamily="18" charset="0"/>
              </a:rPr>
              <a:t>за </a:t>
            </a:r>
            <a:r>
              <a:rPr lang="ru-RU" sz="2600" dirty="0">
                <a:latin typeface="Opium" pitchFamily="2" charset="0"/>
                <a:cs typeface="Times New Roman" pitchFamily="18" charset="0"/>
              </a:rPr>
              <a:t>прошедший период 2020 года 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6876256" y="63093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800" b="1" smtClean="0">
                <a:solidFill>
                  <a:prstClr val="white">
                    <a:lumMod val="50000"/>
                  </a:prstClr>
                </a:solidFill>
              </a:rPr>
              <a:pPr/>
              <a:t>2</a:t>
            </a:fld>
            <a:endParaRPr lang="ru-RU" sz="1800" b="1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11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381986"/>
              </p:ext>
            </p:extLst>
          </p:nvPr>
        </p:nvGraphicFramePr>
        <p:xfrm>
          <a:off x="1259632" y="1327598"/>
          <a:ext cx="3720933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257641"/>
              </p:ext>
            </p:extLst>
          </p:nvPr>
        </p:nvGraphicFramePr>
        <p:xfrm>
          <a:off x="1259632" y="4005064"/>
          <a:ext cx="373619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132118"/>
              </p:ext>
            </p:extLst>
          </p:nvPr>
        </p:nvGraphicFramePr>
        <p:xfrm>
          <a:off x="5076056" y="1268760"/>
          <a:ext cx="3600400" cy="2579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698431"/>
              </p:ext>
            </p:extLst>
          </p:nvPr>
        </p:nvGraphicFramePr>
        <p:xfrm>
          <a:off x="5076056" y="3933056"/>
          <a:ext cx="374441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9244190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899592" y="104775"/>
            <a:ext cx="8229600" cy="1082849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Opium" pitchFamily="2" charset="0"/>
                <a:cs typeface="Times New Roman" pitchFamily="18" charset="0"/>
              </a:rPr>
              <a:t>Тенденции показателей развития города</a:t>
            </a:r>
            <a:br>
              <a:rPr lang="ru-RU" sz="2600" dirty="0" smtClean="0">
                <a:latin typeface="Opium" pitchFamily="2" charset="0"/>
                <a:cs typeface="Times New Roman" pitchFamily="18" charset="0"/>
              </a:rPr>
            </a:br>
            <a:r>
              <a:rPr lang="ru-RU" sz="2600" dirty="0" smtClean="0">
                <a:latin typeface="Opium" pitchFamily="2" charset="0"/>
                <a:cs typeface="Times New Roman" pitchFamily="18" charset="0"/>
              </a:rPr>
              <a:t>за </a:t>
            </a:r>
            <a:r>
              <a:rPr lang="ru-RU" sz="2600" dirty="0">
                <a:latin typeface="Opium" pitchFamily="2" charset="0"/>
                <a:cs typeface="Times New Roman" pitchFamily="18" charset="0"/>
              </a:rPr>
              <a:t>январь-июнь 2020 года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6876256" y="63093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800" b="1" smtClean="0">
                <a:solidFill>
                  <a:prstClr val="white">
                    <a:lumMod val="50000"/>
                  </a:prstClr>
                </a:solidFill>
              </a:rPr>
              <a:pPr/>
              <a:t>3</a:t>
            </a:fld>
            <a:endParaRPr lang="ru-RU" sz="18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4" name="Picture 2" descr="C:\Documents and Settings\plan\Рабочий стол\inn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2000"/>
                    </a14:imgEffect>
                    <a14:imgEffect>
                      <a14:colorTemperature colorTemp="5700"/>
                    </a14:imgEffect>
                    <a14:imgEffect>
                      <a14:saturation sat="48000"/>
                    </a14:imgEffect>
                    <a14:imgEffect>
                      <a14:brightnessContrast bright="22000" contrast="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3960440" cy="2868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 descr="C:\Documents and Settings\plan\Рабочий стол\233837_4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04048" y="1061052"/>
            <a:ext cx="3960440" cy="2892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35549803"/>
              </p:ext>
            </p:extLst>
          </p:nvPr>
        </p:nvGraphicFramePr>
        <p:xfrm>
          <a:off x="971600" y="1124744"/>
          <a:ext cx="4176464" cy="259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44637887"/>
              </p:ext>
            </p:extLst>
          </p:nvPr>
        </p:nvGraphicFramePr>
        <p:xfrm>
          <a:off x="4914038" y="3778737"/>
          <a:ext cx="3978442" cy="2749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94163649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899592" y="260647"/>
            <a:ext cx="8229600" cy="834727"/>
          </a:xfrm>
        </p:spPr>
        <p:txBody>
          <a:bodyPr>
            <a:noAutofit/>
          </a:bodyPr>
          <a:lstStyle/>
          <a:p>
            <a:r>
              <a:rPr lang="ru-RU" sz="2600" dirty="0">
                <a:latin typeface="Opium" pitchFamily="2" charset="0"/>
                <a:cs typeface="Times New Roman" pitchFamily="18" charset="0"/>
              </a:rPr>
              <a:t>Сцена</a:t>
            </a:r>
            <a:r>
              <a:rPr lang="ru-RU" sz="2600" dirty="0" smtClean="0">
                <a:latin typeface="Opium" pitchFamily="2" charset="0"/>
                <a:cs typeface="Times New Roman" pitchFamily="18" charset="0"/>
              </a:rPr>
              <a:t>рии прогноза </a:t>
            </a:r>
            <a:br>
              <a:rPr lang="ru-RU" sz="2600" dirty="0" smtClean="0">
                <a:latin typeface="Opium" pitchFamily="2" charset="0"/>
                <a:cs typeface="Times New Roman" pitchFamily="18" charset="0"/>
              </a:rPr>
            </a:br>
            <a:r>
              <a:rPr lang="ru-RU" sz="2600" dirty="0" smtClean="0">
                <a:latin typeface="Opium" pitchFamily="2" charset="0"/>
                <a:cs typeface="Times New Roman" pitchFamily="18" charset="0"/>
              </a:rPr>
              <a:t>социально-экономического развития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6949861" y="6381328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800" b="1" smtClean="0">
                <a:solidFill>
                  <a:prstClr val="white">
                    <a:lumMod val="50000"/>
                  </a:prstClr>
                </a:solidFill>
              </a:rPr>
              <a:pPr/>
              <a:t>4</a:t>
            </a:fld>
            <a:endParaRPr lang="ru-RU" sz="18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1196751"/>
            <a:ext cx="3816424" cy="646331"/>
          </a:xfrm>
          <a:prstGeom prst="rect">
            <a:avLst/>
          </a:prstGeom>
          <a:solidFill>
            <a:srgbClr val="FF0000">
              <a:alpha val="21000"/>
            </a:srgbClr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Первый вариант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(консервативный)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Opium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8064" y="1196752"/>
            <a:ext cx="3672408" cy="646331"/>
          </a:xfrm>
          <a:prstGeom prst="rect">
            <a:avLst/>
          </a:prstGeom>
          <a:solidFill>
            <a:schemeClr val="bg1">
              <a:lumMod val="75000"/>
              <a:alpha val="56000"/>
            </a:schemeClr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1"/>
                </a:solidFill>
                <a:latin typeface="Opium" pitchFamily="2" charset="0"/>
              </a:defRPr>
            </a:lvl1pPr>
          </a:lstStyle>
          <a:p>
            <a:r>
              <a:rPr lang="ru-RU" u="sng" dirty="0">
                <a:solidFill>
                  <a:schemeClr val="accent2">
                    <a:lumMod val="50000"/>
                  </a:schemeClr>
                </a:solidFill>
              </a:rPr>
              <a:t>Второй вариант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(базовый)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48064" y="1916832"/>
            <a:ext cx="3672408" cy="1772793"/>
          </a:xfrm>
          <a:prstGeom prst="rect">
            <a:avLst/>
          </a:prstGeom>
          <a:solidFill>
            <a:schemeClr val="bg1">
              <a:lumMod val="75000"/>
              <a:alpha val="56000"/>
            </a:schemeClr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tabLst>
                <a:tab pos="177800" algn="l"/>
              </a:tabLst>
            </a:pP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Предполагает </a:t>
            </a: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развитие экономик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и </a:t>
            </a: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с учетом ожидаемых внешних условий и принимаемых 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мер , </a:t>
            </a: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обеспечивающих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:</a:t>
            </a:r>
          </a:p>
          <a:p>
            <a:pPr algn="just">
              <a:lnSpc>
                <a:spcPct val="120000"/>
              </a:lnSpc>
              <a:tabLst>
                <a:tab pos="177800" algn="l"/>
              </a:tabLst>
            </a:pP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-восстановление    занятости    и    доходов </a:t>
            </a:r>
          </a:p>
          <a:p>
            <a:pPr algn="just">
              <a:lnSpc>
                <a:spcPct val="120000"/>
              </a:lnSpc>
              <a:tabLst>
                <a:tab pos="177800" algn="l"/>
              </a:tabLst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 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  населения</a:t>
            </a: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;</a:t>
            </a:r>
            <a:endParaRPr lang="ru-RU" sz="1300" b="1" dirty="0" smtClean="0">
              <a:solidFill>
                <a:schemeClr val="accent2">
                  <a:lumMod val="50000"/>
                </a:schemeClr>
              </a:solidFill>
              <a:latin typeface="Opium" pitchFamily="2" charset="0"/>
            </a:endParaRPr>
          </a:p>
          <a:p>
            <a:pPr algn="just">
              <a:lnSpc>
                <a:spcPct val="120000"/>
              </a:lnSpc>
              <a:tabLst>
                <a:tab pos="177800" algn="l"/>
              </a:tabLst>
            </a:pP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-рост экономики;</a:t>
            </a:r>
          </a:p>
          <a:p>
            <a:pPr algn="just">
              <a:lnSpc>
                <a:spcPct val="120000"/>
              </a:lnSpc>
              <a:tabLst>
                <a:tab pos="177800" algn="l"/>
              </a:tabLst>
            </a:pP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-достижение </a:t>
            </a: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национальных целей 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развития</a:t>
            </a:r>
            <a:endParaRPr lang="en-US" sz="1300" b="1" dirty="0">
              <a:solidFill>
                <a:schemeClr val="accent2">
                  <a:lumMod val="50000"/>
                </a:schemeClr>
              </a:solidFill>
              <a:latin typeface="Opium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88021" y="1916832"/>
            <a:ext cx="3816424" cy="1760867"/>
          </a:xfrm>
          <a:prstGeom prst="rect">
            <a:avLst/>
          </a:prstGeom>
          <a:solidFill>
            <a:srgbClr val="FF0000">
              <a:alpha val="20000"/>
            </a:srgbClr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  <a:tabLst>
                <a:tab pos="177800" algn="l"/>
              </a:tabLst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Отражает развитие экономики в условиях затяжного восстановления мировой экономики из–за последствий </a:t>
            </a:r>
            <a:r>
              <a:rPr lang="en-US" sz="1300" b="1" dirty="0" smtClean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COVID-19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: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Opium" pitchFamily="2" charset="0"/>
            </a:endParaRPr>
          </a:p>
          <a:p>
            <a:pPr indent="85725" algn="just">
              <a:lnSpc>
                <a:spcPct val="120000"/>
              </a:lnSpc>
              <a:buFontTx/>
              <a:buChar char="-"/>
              <a:tabLst>
                <a:tab pos="177800" algn="l"/>
              </a:tabLst>
            </a:pP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снижение цен на металлы и нефть</a:t>
            </a:r>
            <a:r>
              <a:rPr lang="en-US" sz="1300" b="1" dirty="0" smtClean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;</a:t>
            </a:r>
            <a:endParaRPr lang="en-US" sz="1300" b="1" dirty="0">
              <a:solidFill>
                <a:schemeClr val="accent2">
                  <a:lumMod val="50000"/>
                </a:schemeClr>
              </a:solidFill>
              <a:latin typeface="Opium" pitchFamily="2" charset="0"/>
            </a:endParaRPr>
          </a:p>
          <a:p>
            <a:pPr indent="85725" algn="just">
              <a:lnSpc>
                <a:spcPct val="120000"/>
              </a:lnSpc>
              <a:buFontTx/>
              <a:buChar char="-"/>
              <a:tabLst>
                <a:tab pos="177800" algn="l"/>
              </a:tabLst>
            </a:pP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большее ослабление</a:t>
            </a:r>
            <a:r>
              <a:rPr lang="en-US" sz="1300" b="1" dirty="0" smtClean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 </a:t>
            </a: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курса рубля</a:t>
            </a:r>
            <a:r>
              <a:rPr lang="en-US" sz="1300" b="1" dirty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;</a:t>
            </a:r>
          </a:p>
          <a:p>
            <a:pPr indent="85725" algn="just">
              <a:lnSpc>
                <a:spcPct val="120000"/>
              </a:lnSpc>
              <a:buFontTx/>
              <a:buChar char="-"/>
              <a:tabLst>
                <a:tab pos="177800" algn="l"/>
              </a:tabLst>
            </a:pP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низкий  рост  внутреннего инвестиционного </a:t>
            </a:r>
          </a:p>
          <a:p>
            <a:pPr algn="just">
              <a:lnSpc>
                <a:spcPct val="120000"/>
              </a:lnSpc>
              <a:tabLst>
                <a:tab pos="177800" algn="l"/>
              </a:tabLst>
            </a:pP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   и </a:t>
            </a: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потребительского 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Opium" pitchFamily="2" charset="0"/>
              </a:rPr>
              <a:t>спроса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Opium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715259"/>
              </p:ext>
            </p:extLst>
          </p:nvPr>
        </p:nvGraphicFramePr>
        <p:xfrm>
          <a:off x="1187625" y="3933056"/>
          <a:ext cx="7639418" cy="280050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584176"/>
                <a:gridCol w="792088"/>
                <a:gridCol w="792088"/>
                <a:gridCol w="792088"/>
                <a:gridCol w="720080"/>
                <a:gridCol w="720080"/>
                <a:gridCol w="792088"/>
                <a:gridCol w="720080"/>
                <a:gridCol w="726650"/>
              </a:tblGrid>
              <a:tr h="6001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Факт</a:t>
                      </a:r>
                    </a:p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Оценка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2020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Прогноз – 1 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вариант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(консервативный)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Прогноз – 2 вариант</a:t>
                      </a:r>
                      <a:b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(базовый)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2022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2023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2022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2023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2787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курс $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indent="139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64,7</a:t>
                      </a:r>
                      <a:endParaRPr lang="ru-RU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69,8</a:t>
                      </a:r>
                      <a:endParaRPr lang="ru-RU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72,8</a:t>
                      </a:r>
                      <a:endParaRPr lang="ru-RU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73,3</a:t>
                      </a:r>
                      <a:endParaRPr lang="ru-RU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74,2</a:t>
                      </a:r>
                      <a:endParaRPr lang="ru-RU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70,8</a:t>
                      </a:r>
                      <a:endParaRPr lang="ru-RU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71,1</a:t>
                      </a:r>
                      <a:endParaRPr lang="ru-RU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72,4</a:t>
                      </a:r>
                      <a:endParaRPr lang="ru-RU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78706">
                <a:tc>
                  <a:txBody>
                    <a:bodyPr/>
                    <a:lstStyle/>
                    <a:p>
                      <a:pPr marL="111760"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изменение, %</a:t>
                      </a:r>
                      <a:endParaRPr lang="ru-RU" sz="1200" b="0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103,5</a:t>
                      </a:r>
                      <a:endParaRPr lang="ru-RU" sz="1200" b="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76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107,9</a:t>
                      </a:r>
                      <a:endParaRPr lang="ru-RU" sz="1200" b="0" i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76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104,3</a:t>
                      </a:r>
                      <a:endParaRPr lang="ru-RU" sz="1200" b="0" i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76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100,7</a:t>
                      </a:r>
                      <a:endParaRPr lang="ru-RU" sz="1200" b="0" i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76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101,2</a:t>
                      </a:r>
                      <a:endParaRPr lang="ru-RU" sz="1200" b="0" i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76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101,4</a:t>
                      </a:r>
                      <a:endParaRPr lang="ru-RU" sz="1200" b="0" i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76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100,4</a:t>
                      </a:r>
                      <a:endParaRPr lang="ru-RU" sz="1200" b="0" i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76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101,8</a:t>
                      </a:r>
                      <a:endParaRPr lang="ru-RU" sz="1200" b="0" i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841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алюминий, $/тн.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1 791</a:t>
                      </a:r>
                      <a:endParaRPr lang="ru-RU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1 500 </a:t>
                      </a:r>
                      <a:endParaRPr lang="ru-RU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1 </a:t>
                      </a: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490</a:t>
                      </a:r>
                      <a:endParaRPr lang="ru-RU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1 </a:t>
                      </a: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480</a:t>
                      </a:r>
                      <a:endParaRPr lang="ru-RU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1 </a:t>
                      </a: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470</a:t>
                      </a:r>
                      <a:endParaRPr lang="ru-RU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1 550</a:t>
                      </a:r>
                      <a:endParaRPr lang="ru-RU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1 600</a:t>
                      </a:r>
                      <a:endParaRPr lang="ru-RU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650</a:t>
                      </a:r>
                      <a:endParaRPr lang="ru-RU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576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золото, $/унц.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1 </a:t>
                      </a: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392</a:t>
                      </a:r>
                      <a:endParaRPr lang="ru-RU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1 </a:t>
                      </a: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620</a:t>
                      </a:r>
                      <a:endParaRPr lang="ru-RU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1 </a:t>
                      </a: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610</a:t>
                      </a:r>
                      <a:endParaRPr lang="ru-RU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1 </a:t>
                      </a: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600</a:t>
                      </a:r>
                      <a:endParaRPr lang="ru-RU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1 </a:t>
                      </a: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590</a:t>
                      </a:r>
                      <a:endParaRPr lang="ru-RU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1 </a:t>
                      </a: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630</a:t>
                      </a:r>
                      <a:endParaRPr lang="ru-RU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1 </a:t>
                      </a: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640</a:t>
                      </a:r>
                      <a:endParaRPr lang="ru-RU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1 </a:t>
                      </a: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650</a:t>
                      </a:r>
                      <a:endParaRPr lang="ru-RU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787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Сводный</a:t>
                      </a:r>
                      <a:r>
                        <a:rPr lang="ru-RU" sz="1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 индекс потребительских цен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, %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105,2</a:t>
                      </a:r>
                      <a:endParaRPr lang="ru-RU" sz="12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103,4</a:t>
                      </a:r>
                      <a:endParaRPr lang="ru-RU" sz="12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103,5</a:t>
                      </a:r>
                      <a:endParaRPr lang="ru-RU" sz="12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103,6</a:t>
                      </a:r>
                      <a:endParaRPr lang="ru-RU" sz="12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104,0</a:t>
                      </a:r>
                      <a:endParaRPr lang="ru-RU" sz="12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104,0</a:t>
                      </a:r>
                      <a:endParaRPr lang="ru-RU" sz="12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104,0</a:t>
                      </a:r>
                      <a:endParaRPr lang="ru-RU" sz="12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104,0</a:t>
                      </a:r>
                      <a:endParaRPr lang="ru-RU" sz="12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brosimov\Desktop\iCP05B6LD.jpg"/>
          <p:cNvPicPr>
            <a:picLocks noChangeAspect="1" noChangeArrowheads="1"/>
          </p:cNvPicPr>
          <p:nvPr/>
        </p:nvPicPr>
        <p:blipFill>
          <a:blip r:embed="rId2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3960440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29600" cy="1070992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Opium" pitchFamily="2" charset="0"/>
                <a:cs typeface="Times New Roman" pitchFamily="18" charset="0"/>
              </a:rPr>
              <a:t>Прог</a:t>
            </a:r>
            <a:r>
              <a:rPr lang="ru-RU" sz="2600" dirty="0" smtClean="0">
                <a:latin typeface="Opium" pitchFamily="2" charset="0"/>
                <a:cs typeface="Times New Roman" pitchFamily="18" charset="0"/>
              </a:rPr>
              <a:t>ноз демографической ситуации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6876256" y="63093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800" b="1" smtClean="0">
                <a:solidFill>
                  <a:prstClr val="white">
                    <a:lumMod val="50000"/>
                  </a:prstClr>
                </a:solidFill>
              </a:rPr>
              <a:pPr/>
              <a:t>5</a:t>
            </a:fld>
            <a:endParaRPr lang="ru-RU" sz="18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26" name="Picture 2" descr="C:\Users\abrosimov\Desktop\38.jpg"/>
          <p:cNvPicPr>
            <a:picLocks noChangeAspect="1" noChangeArrowheads="1"/>
          </p:cNvPicPr>
          <p:nvPr/>
        </p:nvPicPr>
        <p:blipFill>
          <a:blip r:embed="rId3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812188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389659"/>
              </p:ext>
            </p:extLst>
          </p:nvPr>
        </p:nvGraphicFramePr>
        <p:xfrm>
          <a:off x="1043608" y="1196752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831020"/>
              </p:ext>
            </p:extLst>
          </p:nvPr>
        </p:nvGraphicFramePr>
        <p:xfrm>
          <a:off x="4676284" y="3834193"/>
          <a:ext cx="4283968" cy="2790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970051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brosimov\Desktop\da07b07a61bc808635693ad817ea77ea.jpg"/>
          <p:cNvPicPr>
            <a:picLocks noChangeAspect="1" noChangeArrowheads="1"/>
          </p:cNvPicPr>
          <p:nvPr/>
        </p:nvPicPr>
        <p:blipFill>
          <a:blip r:embed="rId2" cstate="print">
            <a:lum brigh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7112"/>
            <a:ext cx="3960440" cy="2266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plan\Рабочий стол\l4kp21ysd1mkrld97.jpg"/>
          <p:cNvPicPr>
            <a:picLocks noChangeAspect="1" noChangeArrowheads="1"/>
          </p:cNvPicPr>
          <p:nvPr/>
        </p:nvPicPr>
        <p:blipFill>
          <a:blip r:embed="rId3" cstate="print">
            <a:lum bright="39000"/>
          </a:blip>
          <a:srcRect/>
          <a:stretch>
            <a:fillRect/>
          </a:stretch>
        </p:blipFill>
        <p:spPr bwMode="auto">
          <a:xfrm>
            <a:off x="5140996" y="1124744"/>
            <a:ext cx="385165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29600" cy="1070992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Opium" pitchFamily="2" charset="0"/>
                <a:cs typeface="Times New Roman" pitchFamily="18" charset="0"/>
              </a:rPr>
              <a:t>Прогноз развития </a:t>
            </a:r>
            <a:r>
              <a:rPr lang="ru-RU" sz="2600" dirty="0" smtClean="0">
                <a:latin typeface="Opium" pitchFamily="2" charset="0"/>
                <a:cs typeface="Times New Roman" pitchFamily="18" charset="0"/>
              </a:rPr>
              <a:t>промышленности города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6876256" y="63093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800" b="1" smtClean="0">
                <a:solidFill>
                  <a:prstClr val="white">
                    <a:lumMod val="50000"/>
                  </a:prstClr>
                </a:solidFill>
              </a:rPr>
              <a:pPr/>
              <a:t>6</a:t>
            </a:fld>
            <a:endParaRPr lang="ru-RU" sz="1800" b="1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010035"/>
              </p:ext>
            </p:extLst>
          </p:nvPr>
        </p:nvGraphicFramePr>
        <p:xfrm>
          <a:off x="668809" y="1124744"/>
          <a:ext cx="444244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144798"/>
              </p:ext>
            </p:extLst>
          </p:nvPr>
        </p:nvGraphicFramePr>
        <p:xfrm>
          <a:off x="4412867" y="3501008"/>
          <a:ext cx="4716016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0865997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brosimov\Desktop\iLTYEWDK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68957"/>
            <a:ext cx="2376264" cy="2802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Documents and Settings\plan\Рабочий стол\233837_4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3717031"/>
            <a:ext cx="3240360" cy="264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29600" cy="1070992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Opium" pitchFamily="2" charset="0"/>
                <a:cs typeface="Times New Roman" pitchFamily="18" charset="0"/>
              </a:rPr>
              <a:t>Прогноз  ввода жилья  и инвестиций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6876256" y="63093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800" b="1" smtClean="0">
                <a:solidFill>
                  <a:prstClr val="white">
                    <a:lumMod val="50000"/>
                  </a:prstClr>
                </a:solidFill>
              </a:rPr>
              <a:pPr/>
              <a:t>7</a:t>
            </a:fld>
            <a:endParaRPr lang="ru-RU" sz="1800" b="1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564866411"/>
              </p:ext>
            </p:extLst>
          </p:nvPr>
        </p:nvGraphicFramePr>
        <p:xfrm>
          <a:off x="755577" y="1139829"/>
          <a:ext cx="5040559" cy="2577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21171040"/>
              </p:ext>
            </p:extLst>
          </p:nvPr>
        </p:nvGraphicFramePr>
        <p:xfrm>
          <a:off x="3893121" y="3946644"/>
          <a:ext cx="5040559" cy="241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73360" y="1055072"/>
            <a:ext cx="4232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504D">
                    <a:lumMod val="50000"/>
                  </a:srgbClr>
                </a:solidFill>
                <a:latin typeface="Bookman Old Style" panose="02050604050505020204" pitchFamily="18" charset="0"/>
                <a:ea typeface="Arial Cyr"/>
                <a:cs typeface="Arial Cyr"/>
              </a:rPr>
              <a:t>Ввод </a:t>
            </a:r>
            <a:r>
              <a:rPr lang="ru-RU" sz="1600" b="1" dirty="0">
                <a:solidFill>
                  <a:srgbClr val="C0504D">
                    <a:lumMod val="50000"/>
                  </a:srgbClr>
                </a:solidFill>
                <a:latin typeface="Bookman Old Style" panose="02050604050505020204" pitchFamily="18" charset="0"/>
                <a:ea typeface="Arial Cyr"/>
                <a:cs typeface="Arial Cyr"/>
              </a:rPr>
              <a:t>в эксплуатацию жилых </a:t>
            </a:r>
            <a:r>
              <a:rPr lang="ru-RU" sz="1600" b="1" dirty="0" smtClean="0">
                <a:solidFill>
                  <a:srgbClr val="C0504D">
                    <a:lumMod val="50000"/>
                  </a:srgbClr>
                </a:solidFill>
                <a:latin typeface="Bookman Old Style" panose="02050604050505020204" pitchFamily="18" charset="0"/>
                <a:ea typeface="Arial Cyr"/>
                <a:cs typeface="Arial Cyr"/>
              </a:rPr>
              <a:t>домов</a:t>
            </a:r>
            <a:endParaRPr lang="ru-RU" sz="16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34856" y="3846366"/>
            <a:ext cx="38988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Инвестиции в основной капитал</a:t>
            </a:r>
          </a:p>
        </p:txBody>
      </p:sp>
    </p:spTree>
    <p:extLst>
      <p:ext uri="{BB962C8B-B14F-4D97-AF65-F5344CB8AC3E}">
        <p14:creationId xmlns:p14="http://schemas.microsoft.com/office/powerpoint/2010/main" val="426138262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29600" cy="1070992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Opium" pitchFamily="2" charset="0"/>
                <a:cs typeface="Times New Roman" pitchFamily="18" charset="0"/>
              </a:rPr>
              <a:t>Прогноз </a:t>
            </a:r>
            <a:r>
              <a:rPr lang="ru-RU" sz="2600" dirty="0">
                <a:latin typeface="Opium" pitchFamily="2" charset="0"/>
                <a:cs typeface="Times New Roman" pitchFamily="18" charset="0"/>
              </a:rPr>
              <a:t>развития </a:t>
            </a:r>
            <a:r>
              <a:rPr lang="ru-RU" sz="2600" dirty="0" smtClean="0">
                <a:latin typeface="Opium" pitchFamily="2" charset="0"/>
                <a:cs typeface="Times New Roman" pitchFamily="18" charset="0"/>
              </a:rPr>
              <a:t>малого и среднего </a:t>
            </a:r>
            <a:r>
              <a:rPr lang="ru-RU" sz="2600" dirty="0">
                <a:latin typeface="Opium" pitchFamily="2" charset="0"/>
                <a:cs typeface="Times New Roman" pitchFamily="18" charset="0"/>
              </a:rPr>
              <a:t>предпринимательства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800" b="1" smtClean="0">
                <a:solidFill>
                  <a:prstClr val="white">
                    <a:lumMod val="50000"/>
                  </a:prstClr>
                </a:solidFill>
              </a:rPr>
              <a:pPr/>
              <a:t>8</a:t>
            </a:fld>
            <a:endParaRPr lang="ru-RU" sz="1800" b="1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663948"/>
              </p:ext>
            </p:extLst>
          </p:nvPr>
        </p:nvGraphicFramePr>
        <p:xfrm>
          <a:off x="1187624" y="1340769"/>
          <a:ext cx="7956376" cy="51290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78540"/>
                <a:gridCol w="888423"/>
                <a:gridCol w="767721"/>
                <a:gridCol w="723713"/>
                <a:gridCol w="741934"/>
                <a:gridCol w="697928"/>
                <a:gridCol w="758117"/>
              </a:tblGrid>
              <a:tr h="6005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DFAE7"/>
                          </a:solidFill>
                        </a:rPr>
                        <a:t>Показатель</a:t>
                      </a:r>
                      <a:endParaRPr lang="ru-RU" sz="1600" dirty="0">
                        <a:solidFill>
                          <a:srgbClr val="FDFAE7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DFAE7"/>
                          </a:solidFill>
                        </a:rPr>
                        <a:t>Ед. изм.</a:t>
                      </a:r>
                      <a:endParaRPr lang="ru-RU" sz="1600" dirty="0">
                        <a:solidFill>
                          <a:srgbClr val="FDFAE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DFAE7"/>
                          </a:solidFill>
                        </a:rPr>
                        <a:t>2019</a:t>
                      </a:r>
                      <a:endParaRPr lang="ru-RU" sz="1600" dirty="0">
                        <a:solidFill>
                          <a:srgbClr val="FDFAE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DFAE7"/>
                          </a:solidFill>
                        </a:rPr>
                        <a:t>2020</a:t>
                      </a:r>
                      <a:endParaRPr lang="ru-RU" sz="1600" dirty="0">
                        <a:solidFill>
                          <a:srgbClr val="FDFAE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DFAE7"/>
                          </a:solidFill>
                        </a:rPr>
                        <a:t>2021</a:t>
                      </a:r>
                      <a:endParaRPr lang="ru-RU" sz="1600" dirty="0">
                        <a:solidFill>
                          <a:srgbClr val="FDFAE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DFAE7"/>
                          </a:solidFill>
                        </a:rPr>
                        <a:t>2022</a:t>
                      </a:r>
                      <a:endParaRPr lang="ru-RU" sz="1600" dirty="0">
                        <a:solidFill>
                          <a:srgbClr val="FDFAE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DFAE7"/>
                          </a:solidFill>
                        </a:rPr>
                        <a:t>2023</a:t>
                      </a:r>
                      <a:endParaRPr lang="ru-RU" sz="1600" dirty="0">
                        <a:solidFill>
                          <a:srgbClr val="FDFAE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65994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Среднесписочная численность работников </a:t>
                      </a:r>
                    </a:p>
                    <a:p>
                      <a:r>
                        <a:rPr lang="ru-RU" sz="1600" b="1" i="1" dirty="0" smtClean="0">
                          <a:solidFill>
                            <a:schemeClr val="accent2"/>
                          </a:solidFill>
                        </a:rPr>
                        <a:t>в том числе:</a:t>
                      </a:r>
                    </a:p>
                    <a:p>
                      <a:pPr marL="84138" indent="-84138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ru-RU" sz="16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в малом предпринимательстве</a:t>
                      </a: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  <a:tabLst>
                          <a:tab pos="1431925" algn="l"/>
                        </a:tabLst>
                      </a:pPr>
                      <a:endParaRPr lang="ru-RU" sz="800" b="1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4138" indent="-84138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ru-RU" sz="16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у индивидуальных предпринимателей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тыс. чел.</a:t>
                      </a:r>
                      <a:endParaRPr lang="ru-RU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402,3</a:t>
                      </a: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142,0</a:t>
                      </a: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45,6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386,7</a:t>
                      </a:r>
                    </a:p>
                    <a:p>
                      <a:pPr algn="ctr"/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135,9</a:t>
                      </a: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43,6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391,9</a:t>
                      </a:r>
                    </a:p>
                    <a:p>
                      <a:pPr algn="ctr"/>
                      <a:endParaRPr lang="ru-RU" sz="16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2"/>
                          </a:solidFill>
                        </a:rPr>
                        <a:t>139,3</a:t>
                      </a: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44,6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397,5</a:t>
                      </a:r>
                    </a:p>
                    <a:p>
                      <a:pPr algn="ctr"/>
                      <a:endParaRPr lang="ru-RU" sz="16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2"/>
                          </a:solidFill>
                        </a:rPr>
                        <a:t>142,2</a:t>
                      </a: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45,5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403,1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/>
                          </a:solidFill>
                        </a:rPr>
                        <a:t>145,2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46,4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301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/>
                          </a:solidFill>
                        </a:rPr>
                        <a:t>Оборот организаций малого предпринимательства</a:t>
                      </a:r>
                      <a:endParaRPr lang="ru-RU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/>
                          </a:solidFill>
                        </a:rPr>
                        <a:t>млрд руб.</a:t>
                      </a:r>
                      <a:endParaRPr lang="ru-RU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/>
                          </a:solidFill>
                        </a:rPr>
                        <a:t>323,4</a:t>
                      </a:r>
                      <a:endParaRPr lang="ru-RU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336,4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2"/>
                          </a:solidFill>
                        </a:rPr>
                        <a:t>351,0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2"/>
                          </a:solidFill>
                        </a:rPr>
                        <a:t>367,9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2"/>
                          </a:solidFill>
                        </a:rPr>
                        <a:t>386,1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12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Объем инвестиций в основной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капитал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chemeClr val="accent2"/>
                          </a:solidFill>
                        </a:rPr>
                        <a:t>в</a:t>
                      </a:r>
                      <a:r>
                        <a:rPr lang="ru-RU" sz="1600" b="1" i="1" baseline="0" dirty="0" smtClean="0">
                          <a:solidFill>
                            <a:schemeClr val="accent2"/>
                          </a:solidFill>
                        </a:rPr>
                        <a:t> том числе:</a:t>
                      </a:r>
                    </a:p>
                    <a:p>
                      <a:pPr marL="857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accent2"/>
                          </a:solidFill>
                        </a:rPr>
                        <a:t> организаций малого бизнеса</a:t>
                      </a:r>
                      <a:endParaRPr lang="ru-RU" sz="1600" b="1" dirty="0" smtClean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млрд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109,5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</a:rPr>
                        <a:t>8,0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86,2</a:t>
                      </a:r>
                    </a:p>
                    <a:p>
                      <a:pPr algn="ctr"/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93,4</a:t>
                      </a:r>
                    </a:p>
                    <a:p>
                      <a:pPr algn="ctr"/>
                      <a:endParaRPr lang="ru-RU" sz="16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2"/>
                          </a:solidFill>
                        </a:rPr>
                        <a:t>8,4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101,4</a:t>
                      </a:r>
                    </a:p>
                    <a:p>
                      <a:pPr algn="ctr"/>
                      <a:endParaRPr lang="ru-RU" sz="16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2"/>
                          </a:solidFill>
                        </a:rPr>
                        <a:t>8,9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107,2</a:t>
                      </a:r>
                    </a:p>
                    <a:p>
                      <a:pPr algn="ctr"/>
                      <a:endParaRPr lang="ru-RU" sz="16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2"/>
                          </a:solidFill>
                        </a:rPr>
                        <a:t>9,3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691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Количество  субъектов малого и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среднего предпринимательства 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 конец периода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ед.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61 811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60 294</a:t>
                      </a:r>
                      <a:endParaRPr lang="ru-RU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61 478</a:t>
                      </a:r>
                      <a:endParaRPr lang="ru-RU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62 855</a:t>
                      </a:r>
                      <a:endParaRPr lang="ru-RU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65 286</a:t>
                      </a:r>
                      <a:endParaRPr lang="ru-RU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76870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rosimov\Desktop\CuCMo3AuMH2AW40fgLRsg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99284"/>
            <a:ext cx="3760172" cy="2916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29600" cy="1070992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Opium" pitchFamily="2" charset="0"/>
                <a:cs typeface="Times New Roman" pitchFamily="18" charset="0"/>
              </a:rPr>
              <a:t>Прогноз рынка труда и заработной платы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6876256" y="63093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800" b="1" smtClean="0">
                <a:solidFill>
                  <a:prstClr val="white">
                    <a:lumMod val="50000"/>
                  </a:prstClr>
                </a:solidFill>
              </a:rPr>
              <a:pPr/>
              <a:t>9</a:t>
            </a:fld>
            <a:endParaRPr lang="ru-RU" sz="1800" b="1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256671"/>
              </p:ext>
            </p:extLst>
          </p:nvPr>
        </p:nvGraphicFramePr>
        <p:xfrm>
          <a:off x="4245944" y="3501008"/>
          <a:ext cx="489654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8" name="Picture 4" descr="https://pkgo.kamgov.ru/files/2017/01/17/933b9a2ee49f4b1fe1d1b25d4a31ad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24263"/>
            <a:ext cx="3888432" cy="210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885397"/>
              </p:ext>
            </p:extLst>
          </p:nvPr>
        </p:nvGraphicFramePr>
        <p:xfrm>
          <a:off x="467544" y="1160748"/>
          <a:ext cx="460851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899497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18283</TotalTime>
  <Words>572</Words>
  <Application>Microsoft Office PowerPoint</Application>
  <PresentationFormat>Экран (4:3)</PresentationFormat>
  <Paragraphs>281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2_Тема Office</vt:lpstr>
      <vt:lpstr>3_Тема Office</vt:lpstr>
      <vt:lpstr>5_Тема Office</vt:lpstr>
      <vt:lpstr>О проекте прогноза  социально-экономического развития города Красноярска на среднесрочный период  до 2023 года и  долгосрочный период   до 2026 года</vt:lpstr>
      <vt:lpstr>Тенденции показателей развития города  за прошедший период 2020 года </vt:lpstr>
      <vt:lpstr>Тенденции показателей развития города за январь-июнь 2020 года</vt:lpstr>
      <vt:lpstr>Сценарии прогноза  социально-экономического развития</vt:lpstr>
      <vt:lpstr>Прогноз демографической ситуации</vt:lpstr>
      <vt:lpstr>Прогноз развития промышленности города</vt:lpstr>
      <vt:lpstr>Прогноз  ввода жилья  и инвестиций</vt:lpstr>
      <vt:lpstr>Прогноз развития малого и среднего предпринимательства</vt:lpstr>
      <vt:lpstr>Прогноз рынка труда и заработной платы</vt:lpstr>
      <vt:lpstr>Прогноз развития потребительского рынка</vt:lpstr>
      <vt:lpstr>Уточненные параметры долгосрочного прогноза  социально-экономического развития до 2026 года</vt:lpstr>
    </vt:vector>
  </TitlesOfParts>
  <Company>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skok</dc:creator>
  <cp:lastModifiedBy>Маскина Татьяна Александровна</cp:lastModifiedBy>
  <cp:revision>1451</cp:revision>
  <cp:lastPrinted>2020-10-07T08:04:22Z</cp:lastPrinted>
  <dcterms:created xsi:type="dcterms:W3CDTF">2009-09-01T03:16:41Z</dcterms:created>
  <dcterms:modified xsi:type="dcterms:W3CDTF">2020-10-07T08:22:55Z</dcterms:modified>
</cp:coreProperties>
</file>