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4"/>
  </p:notesMasterIdLst>
  <p:handoutMasterIdLst>
    <p:handoutMasterId r:id="rId25"/>
  </p:handoutMasterIdLst>
  <p:sldIdLst>
    <p:sldId id="290" r:id="rId2"/>
    <p:sldId id="337" r:id="rId3"/>
    <p:sldId id="332" r:id="rId4"/>
    <p:sldId id="333" r:id="rId5"/>
    <p:sldId id="326" r:id="rId6"/>
    <p:sldId id="283" r:id="rId7"/>
    <p:sldId id="285" r:id="rId8"/>
    <p:sldId id="309" r:id="rId9"/>
    <p:sldId id="319" r:id="rId10"/>
    <p:sldId id="335" r:id="rId11"/>
    <p:sldId id="336" r:id="rId12"/>
    <p:sldId id="338" r:id="rId13"/>
    <p:sldId id="325" r:id="rId14"/>
    <p:sldId id="316" r:id="rId15"/>
    <p:sldId id="317" r:id="rId16"/>
    <p:sldId id="318" r:id="rId17"/>
    <p:sldId id="321" r:id="rId18"/>
    <p:sldId id="288" r:id="rId19"/>
    <p:sldId id="322" r:id="rId20"/>
    <p:sldId id="307" r:id="rId21"/>
    <p:sldId id="324" r:id="rId22"/>
    <p:sldId id="328" r:id="rId2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8000"/>
    <a:srgbClr val="0072BC"/>
    <a:srgbClr val="ED1B34"/>
    <a:srgbClr val="F37065"/>
    <a:srgbClr val="F8A8A2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84" d="100"/>
          <a:sy n="84" d="100"/>
        </p:scale>
        <p:origin x="8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17.11.2020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17.11.2020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17.11.2020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17.11.2020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17.11.2020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17.11.2020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17.11.2020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ово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78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8612012" y="6554111"/>
            <a:ext cx="281409" cy="14424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966201" rtl="0" eaLnBrk="1" fontAlgn="base" latinLnBrk="0" hangingPunct="1">
              <a:lnSpc>
                <a:spcPts val="126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66201" rtl="0" eaLnBrk="1" fontAlgn="base" latinLnBrk="0" hangingPunct="1">
                <a:lnSpc>
                  <a:spcPts val="1267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981" y="120959"/>
            <a:ext cx="8638443" cy="55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805" tIns="40403" rIns="80805" bIns="40403" rtlCol="0" anchor="ctr">
            <a:noAutofit/>
          </a:bodyPr>
          <a:lstStyle>
            <a:lvl1pPr>
              <a:lnSpc>
                <a:spcPct val="100000"/>
              </a:lnSpc>
              <a:defRPr lang="en-US" sz="21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027874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6560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367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17.11.2020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17.11.2020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17.11.2020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17.11.2020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17.11.2020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17.11.2020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49" r:id="rId3"/>
    <p:sldLayoutId id="2147483660" r:id="rId4"/>
    <p:sldLayoutId id="2147483662" r:id="rId5"/>
    <p:sldLayoutId id="2147483663" r:id="rId6"/>
    <p:sldLayoutId id="2147483664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93" r:id="rId16"/>
    <p:sldLayoutId id="2147483694" r:id="rId17"/>
    <p:sldLayoutId id="2147483695" r:id="rId18"/>
    <p:sldLayoutId id="2147483696" r:id="rId1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gif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jpe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Relationship Id="rId22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JP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g"/><Relationship Id="rId7" Type="http://schemas.openxmlformats.org/officeDocument/2006/relationships/image" Target="../media/image51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hyperlink" Target="https://mspbank.ru/credit/prioritetnye-nishi/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223565"/>
              </p:ext>
            </p:extLst>
          </p:nvPr>
        </p:nvGraphicFramePr>
        <p:xfrm>
          <a:off x="122720" y="711714"/>
          <a:ext cx="8841769" cy="1996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7032"/>
                <a:gridCol w="2232248"/>
                <a:gridCol w="2304256"/>
                <a:gridCol w="2088233"/>
              </a:tblGrid>
              <a:tr h="485038">
                <a:tc gridSpan="4">
                  <a:txBody>
                    <a:bodyPr/>
                    <a:lstStyle/>
                    <a:p>
                      <a:pPr algn="ctr"/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456090"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Дальневосточный федеральный округ</a:t>
                      </a:r>
                      <a:endParaRPr lang="ru-RU" sz="1000" b="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округа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  <a:p>
                      <a:pPr algn="ctr"/>
                      <a:endParaRPr lang="ru-RU" sz="1100" b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ставка от 8,5% годовых</a:t>
                      </a:r>
                      <a:endParaRPr lang="ru-RU" sz="10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Моногорода</a:t>
                      </a:r>
                      <a:endParaRPr lang="en-US" sz="1000" b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субъект МСП зарегистрирован или осуществляет предпринимательскую деятельность на территории моногорода)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ставка от 8,5% годовых</a:t>
                      </a:r>
                      <a:endParaRPr lang="ru-RU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Мама – предприниматель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(субъект МСП, получивший грант в рамках федерального образовательного проекта по развитию женского предпринимательства «Мама – предприниматель»)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ставка от 8,5% годовых</a:t>
                      </a:r>
                    </a:p>
                    <a:p>
                      <a:pPr algn="ctr"/>
                      <a:endParaRPr lang="ru-RU" sz="1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Фасоль</a:t>
                      </a:r>
                      <a:endParaRPr lang="en-US" sz="1000" b="1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0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(субъект МСП, осуществляющий свою деятельность в рамках франчайзинговой программы «Фасоль»)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ставка 7,75% годовых</a:t>
                      </a: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2857554"/>
            <a:ext cx="80174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</a:t>
            </a:r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включая выплату заработной платы и пр. платежи, за исключением уплаты налогов и сборов), а также финансирования инвестиций.</a:t>
            </a:r>
          </a:p>
          <a:p>
            <a:pPr algn="ctr"/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допускается рефинансирование ранее выданных кредитов (займов).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149" y="5519831"/>
            <a:ext cx="886650" cy="28543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СРОК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0" y="4931452"/>
            <a:ext cx="604933" cy="5883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413" y="3999974"/>
            <a:ext cx="707152" cy="625153"/>
          </a:xfrm>
          <a:prstGeom prst="rect">
            <a:avLst/>
          </a:prstGeom>
        </p:spPr>
      </p:pic>
      <p:sp>
        <p:nvSpPr>
          <p:cNvPr id="31" name="Freeform 5"/>
          <p:cNvSpPr/>
          <p:nvPr/>
        </p:nvSpPr>
        <p:spPr>
          <a:xfrm>
            <a:off x="137431" y="116632"/>
            <a:ext cx="8178986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начинающих предпринимателей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413" y="4625127"/>
            <a:ext cx="76031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/>
              <a:t>СУММА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98329" y="4190891"/>
            <a:ext cx="76328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более 500 тыс. рублей и не более 1 кредита одному Заемщику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563888" y="5126995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Не более 36 месяцев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2651" y="3615796"/>
            <a:ext cx="658914" cy="2439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ru-RU"/>
            </a:defPPr>
            <a:lvl1pPr>
              <a:defRPr sz="1000" b="1">
                <a:solidFill>
                  <a:srgbClr val="0072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51520" y="3128998"/>
            <a:ext cx="518380" cy="500297"/>
            <a:chOff x="184796" y="1844824"/>
            <a:chExt cx="504056" cy="504056"/>
          </a:xfrm>
        </p:grpSpPr>
        <p:sp>
          <p:nvSpPr>
            <p:cNvPr id="8" name="Овал 7"/>
            <p:cNvSpPr/>
            <p:nvPr/>
          </p:nvSpPr>
          <p:spPr>
            <a:xfrm>
              <a:off x="184796" y="1844824"/>
              <a:ext cx="504056" cy="504056"/>
            </a:xfrm>
            <a:prstGeom prst="ellipse">
              <a:avLst/>
            </a:prstGeom>
            <a:noFill/>
            <a:ln w="22225">
              <a:solidFill>
                <a:srgbClr val="F370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7" name="Прямая соединительная линия 16"/>
            <p:cNvCxnSpPr>
              <a:stCxn id="8" idx="0"/>
            </p:cNvCxnSpPr>
            <p:nvPr/>
          </p:nvCxnSpPr>
          <p:spPr>
            <a:xfrm>
              <a:off x="436824" y="1844824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>
              <a:off x="436824" y="210141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16200000">
              <a:off x="292848" y="1981427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 rot="16200000">
              <a:off x="583276" y="1978268"/>
              <a:ext cx="0" cy="207608"/>
            </a:xfrm>
            <a:prstGeom prst="line">
              <a:avLst/>
            </a:prstGeom>
            <a:ln w="19050">
              <a:solidFill>
                <a:srgbClr val="F370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единительная линия 20"/>
          <p:cNvCxnSpPr/>
          <p:nvPr/>
        </p:nvCxnSpPr>
        <p:spPr>
          <a:xfrm>
            <a:off x="251520" y="3905047"/>
            <a:ext cx="8543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251520" y="4841151"/>
            <a:ext cx="83273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323528" y="5798254"/>
            <a:ext cx="7751260" cy="70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1"/>
          <p:cNvSpPr/>
          <p:nvPr/>
        </p:nvSpPr>
        <p:spPr>
          <a:xfrm rot="9006540">
            <a:off x="7217916" y="233907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b="1" kern="0" dirty="0">
              <a:solidFill>
                <a:sysClr val="window" lastClr="FFFFFF"/>
              </a:solidFill>
            </a:endParaRPr>
          </a:p>
        </p:txBody>
      </p:sp>
      <p:sp>
        <p:nvSpPr>
          <p:cNvPr id="29" name="Title 7"/>
          <p:cNvSpPr txBox="1">
            <a:spLocks/>
          </p:cNvSpPr>
          <p:nvPr/>
        </p:nvSpPr>
        <p:spPr bwMode="auto">
          <a:xfrm rot="19806540">
            <a:off x="7068387" y="602505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lang="en-US" b="1" kern="0" dirty="0">
              <a:solidFill>
                <a:sysClr val="window" lastClr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480592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развитие предпринимательской деятельности.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9794" y="5988683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7,75 %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3789040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5535730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2411760" y="5535730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5936965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294" y="5857712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37452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5956745"/>
            <a:ext cx="24413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включительно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4077072"/>
            <a:ext cx="3708920" cy="1625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latin typeface="Arial"/>
                <a:ea typeface="Times New Roman"/>
              </a:rPr>
              <a:t>До 500 тысяч рублей </a:t>
            </a:r>
            <a:r>
              <a:rPr lang="ru-RU" sz="1000" b="1" dirty="0" smtClean="0">
                <a:latin typeface="Arial"/>
                <a:ea typeface="Times New Roman"/>
              </a:rPr>
              <a:t>включительно</a:t>
            </a:r>
            <a:r>
              <a:rPr lang="en-US" sz="1000" b="1" dirty="0" smtClean="0">
                <a:latin typeface="Arial"/>
                <a:ea typeface="Times New Roman"/>
              </a:rPr>
              <a:t> </a:t>
            </a:r>
            <a:r>
              <a:rPr lang="en-US" sz="800" i="1" dirty="0">
                <a:latin typeface="Arial"/>
                <a:ea typeface="Times New Roman"/>
              </a:rPr>
              <a:t>(c</a:t>
            </a:r>
            <a:r>
              <a:rPr lang="ru-RU" sz="800" i="1" dirty="0">
                <a:latin typeface="Arial"/>
                <a:ea typeface="Times New Roman"/>
              </a:rPr>
              <a:t>рок регистрации Заемщика на дату подачи заявки - от 0 </a:t>
            </a:r>
            <a:r>
              <a:rPr lang="ru-RU" sz="800" i="1" dirty="0" smtClean="0"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latin typeface="Arial"/>
                <a:ea typeface="Times New Roman"/>
              </a:rPr>
              <a:t>)</a:t>
            </a:r>
            <a:r>
              <a:rPr lang="ru-RU" sz="800" i="1" dirty="0" smtClean="0">
                <a:latin typeface="Arial"/>
                <a:ea typeface="Times New Roman"/>
              </a:rPr>
              <a:t>.</a:t>
            </a:r>
            <a:endParaRPr lang="ru-RU" sz="800" dirty="0">
              <a:latin typeface="Times New Roman"/>
              <a:ea typeface="Calibri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latin typeface="Arial"/>
                <a:ea typeface="Times New Roman"/>
              </a:rPr>
              <a:t>От 500 тысяч до 1 млн </a:t>
            </a:r>
            <a:r>
              <a:rPr lang="ru-RU" sz="1000" b="1" dirty="0" smtClean="0">
                <a:latin typeface="Arial"/>
                <a:ea typeface="Times New Roman"/>
              </a:rPr>
              <a:t>рублей</a:t>
            </a:r>
            <a:r>
              <a:rPr lang="en-US" sz="1000" b="1" dirty="0" smtClean="0">
                <a:latin typeface="Arial"/>
                <a:ea typeface="Times New Roman"/>
              </a:rPr>
              <a:t> </a:t>
            </a:r>
            <a:r>
              <a:rPr lang="en-US" sz="800" i="1" dirty="0" smtClean="0">
                <a:latin typeface="Arial"/>
                <a:ea typeface="Times New Roman"/>
              </a:rPr>
              <a:t>(c</a:t>
            </a:r>
            <a:r>
              <a:rPr lang="ru-RU" sz="800" i="1" dirty="0" smtClean="0">
                <a:latin typeface="Arial"/>
                <a:ea typeface="Times New Roman"/>
              </a:rPr>
              <a:t>рок </a:t>
            </a:r>
            <a:r>
              <a:rPr lang="ru-RU" sz="800" i="1" dirty="0">
                <a:latin typeface="Arial"/>
                <a:ea typeface="Times New Roman"/>
              </a:rPr>
              <a:t>регистрации Заемщика </a:t>
            </a:r>
            <a:r>
              <a:rPr lang="ru-RU" sz="800" i="1" dirty="0" smtClean="0">
                <a:latin typeface="Arial"/>
                <a:ea typeface="Times New Roman"/>
              </a:rPr>
              <a:t>на </a:t>
            </a:r>
            <a:r>
              <a:rPr lang="ru-RU" sz="800" i="1" dirty="0">
                <a:latin typeface="Arial"/>
                <a:ea typeface="Times New Roman"/>
              </a:rPr>
              <a:t>дату подачи заявки - от 3 </a:t>
            </a:r>
            <a:r>
              <a:rPr lang="ru-RU" sz="800" i="1" dirty="0" smtClean="0">
                <a:latin typeface="Arial"/>
                <a:ea typeface="Times New Roman"/>
              </a:rPr>
              <a:t>месяцев</a:t>
            </a:r>
            <a:r>
              <a:rPr lang="en-US" sz="800" i="1" dirty="0" smtClean="0">
                <a:latin typeface="Arial"/>
                <a:ea typeface="Times New Roman"/>
              </a:rPr>
              <a:t>)</a:t>
            </a:r>
            <a:r>
              <a:rPr lang="ru-RU" sz="800" i="1" dirty="0" smtClean="0">
                <a:latin typeface="Arial"/>
                <a:ea typeface="Times New Roman"/>
              </a:rPr>
              <a:t>.</a:t>
            </a:r>
            <a:endParaRPr lang="en-US" sz="800" i="1" dirty="0" smtClean="0">
              <a:latin typeface="Arial"/>
              <a:ea typeface="Times New Roman"/>
            </a:endParaRPr>
          </a:p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1000" b="1" dirty="0">
                <a:latin typeface="Arial"/>
                <a:ea typeface="Times New Roman"/>
              </a:rPr>
              <a:t>От 1 млн до 5 млн рублей </a:t>
            </a:r>
            <a:r>
              <a:rPr lang="ru-RU" sz="800" i="1" dirty="0" smtClean="0">
                <a:latin typeface="Times New Roman"/>
                <a:ea typeface="Calibri"/>
              </a:rPr>
              <a:t>(</a:t>
            </a:r>
            <a:r>
              <a:rPr lang="ru-RU" sz="800" i="1" dirty="0">
                <a:latin typeface="Arial"/>
                <a:ea typeface="Times New Roman"/>
              </a:rPr>
              <a:t>срок регистрации Заемщика на дату подачи заявки - от 6 месяцев).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177115"/>
              </p:ext>
            </p:extLst>
          </p:nvPr>
        </p:nvGraphicFramePr>
        <p:xfrm>
          <a:off x="395536" y="908720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Самозанятые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</a:p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 1 млн руб.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3256226" cy="345638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3528" y="1916832"/>
            <a:ext cx="3865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/>
                <a:ea typeface="Calibri"/>
              </a:rPr>
              <a:t>Физическое </a:t>
            </a:r>
            <a:r>
              <a:rPr lang="ru-RU" sz="1000" dirty="0">
                <a:latin typeface="Arial"/>
                <a:ea typeface="Calibri"/>
              </a:rPr>
              <a:t>лицо, не являющееся индивидуальным предпринимателем, применяющее специальный налоговый режим «Налог на профессиональный доход» в рамках Федерального закона № 422-ФЗ от 27.11.2018 г. «О проведении эксперимента по установлению специального налогового режима «Налог на профессиональный доход</a:t>
            </a:r>
            <a:r>
              <a:rPr lang="ru-RU" sz="1000" dirty="0" smtClean="0">
                <a:latin typeface="Arial"/>
                <a:ea typeface="Calibri"/>
              </a:rPr>
              <a:t>»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заемщика отсутствует отрицательная кредитная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история.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Доход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от текущей деятельности заемщика покрывает расходы на обслуживание и погашение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кредита.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04" y="5157192"/>
            <a:ext cx="3995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Возможно рефинансирование ранее выданных кредитов не </a:t>
            </a:r>
            <a:r>
              <a:rPr lang="ru-RU" sz="1200" b="1" dirty="0">
                <a:solidFill>
                  <a:srgbClr val="39414E"/>
                </a:solidFill>
                <a:latin typeface="Open Sans"/>
              </a:rPr>
              <a:t>более суммы рефинансируемых кредитов по данным </a:t>
            </a:r>
            <a:r>
              <a:rPr lang="ru-RU" sz="1200" b="1" dirty="0" smtClean="0">
                <a:solidFill>
                  <a:srgbClr val="39414E"/>
                </a:solidFill>
                <a:latin typeface="Open Sans"/>
              </a:rPr>
              <a:t>БКИ, </a:t>
            </a:r>
            <a:r>
              <a:rPr lang="ru-RU" sz="1200" b="1" dirty="0">
                <a:solidFill>
                  <a:srgbClr val="39414E"/>
                </a:solidFill>
                <a:latin typeface="Open Sans"/>
              </a:rPr>
              <a:t>но не более 1 млн рублей.</a:t>
            </a:r>
          </a:p>
          <a:p>
            <a:endParaRPr lang="ru-RU" sz="1300" dirty="0" smtClean="0"/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Расчетный счет для оформления кредита </a:t>
            </a:r>
          </a:p>
          <a:p>
            <a:r>
              <a:rPr lang="ru-RU" sz="1200" b="1" dirty="0">
                <a:solidFill>
                  <a:srgbClr val="39414E"/>
                </a:solidFill>
                <a:latin typeface="Open Sans"/>
              </a:rPr>
              <a:t>может быть открыт в любом банке.</a:t>
            </a:r>
          </a:p>
          <a:p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18448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491135"/>
            <a:ext cx="54726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КРЕДИТОВАНИЯ: 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Авансирование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блоков мест у российских перевозчиков (авиа, ж/д, водный транспорт) в рамках договора между туроператором и перевозчиком;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Авансирование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блоков мест в коллективных средствах размещения (КСР) на территории России в рамках договора между туроператором и средством размещения;</a:t>
            </a:r>
          </a:p>
          <a:p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68821" y="3017856"/>
            <a:ext cx="108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% годовых</a:t>
            </a:r>
            <a:endParaRPr lang="ru-RU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3766393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10927" y="152659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23700" y="2564904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>
              <a:solidFill>
                <a:prstClr val="black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91" y="1886019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48" y="291636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26433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451128" y="1988840"/>
            <a:ext cx="24413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месяцев</a:t>
            </a: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Кредитная поддержка туроператоров</a:t>
            </a:r>
            <a:endParaRPr lang="en-US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471883"/>
              </p:ext>
            </p:extLst>
          </p:nvPr>
        </p:nvGraphicFramePr>
        <p:xfrm>
          <a:off x="395536" y="908720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Туризм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23528" y="2524834"/>
            <a:ext cx="5328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ТРЕБОВАНИЯ К ЗАЕМЩИКУ</a:t>
            </a:r>
          </a:p>
          <a:p>
            <a:pPr algn="just"/>
            <a:endParaRPr lang="ru-RU" sz="10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Осуществление деятельности в сфере внутреннего и/или въездного туризма сроком не менее трех лет, наличие сведений о компании в Едином федеральном реестре туроператоров на момент подачи заявки;</a:t>
            </a:r>
          </a:p>
          <a:p>
            <a:pPr marL="171450" indent="-171450" algn="just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Объем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выручки компании в сфере внутреннего туризма и/или въездного туризма в размере не менее 2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млн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рублей </a:t>
            </a:r>
            <a:r>
              <a:rPr lang="ru-RU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предыдущий год.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077072"/>
            <a:ext cx="712879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50 тыс. до 0.5 млн. рублей (включительно)</a:t>
            </a: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Обеспечение: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- обеспечение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 виде поручительства (предоставляется на весь срок действия кредитного договора по всем денежным обязательствам Субъекта МСП, возникшим из кредитного договора):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- 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юридических лиц: поручительство фактических собственников с долей участия в бизнесе/анализируемом направлении деятельности более 20% уставного капитала (паевого фонда) Субъекта МСП, на сумму всех обязательств по кредитному договору.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0.5-50 млн. рублей (включительно)</a:t>
            </a: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Обеспечение: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- 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юридических лиц: поручительство фактических собственников с долей участия в бизнесе/анализируемом направлении деятельности более 20% уставного капитала (паевого фонда) Субъекта МСП, на сумму всех обязательств по кредитному договору.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- поручительство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региональных гарантийных организаций (РГО) с покрытием до 70% от суммы кредита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или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err="1" smtClean="0">
                <a:latin typeface="Arial" pitchFamily="34" charset="0"/>
                <a:cs typeface="Arial" pitchFamily="34" charset="0"/>
              </a:rPr>
              <a:t>согарантия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Корпорации МСП и РГО с покрытием до 70% от суммы кредита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Срок: до 40 месяцев.</a:t>
            </a:r>
          </a:p>
        </p:txBody>
      </p:sp>
    </p:spTree>
    <p:extLst>
      <p:ext uri="{BB962C8B-B14F-4D97-AF65-F5344CB8AC3E}">
        <p14:creationId xmlns:p14="http://schemas.microsoft.com/office/powerpoint/2010/main" val="1987141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895599"/>
              </p:ext>
            </p:extLst>
          </p:nvPr>
        </p:nvGraphicFramePr>
        <p:xfrm>
          <a:off x="52113" y="908720"/>
          <a:ext cx="9025420" cy="604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3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76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43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38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839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809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4880"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200" b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>
                        <a:spcAft>
                          <a:spcPts val="0"/>
                        </a:spcAft>
                      </a:pPr>
                      <a:endParaRPr lang="ru-RU" sz="1000" b="0" i="1" kern="120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000" b="1" baseline="0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" charset="0"/>
                        <a:cs typeface="Arial" pitchFamily="34" charset="0"/>
                      </a:endParaRPr>
                    </a:p>
                  </a:txBody>
                  <a:tcPr marL="15666" marR="15666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85052" y="1595264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85051" y="6597351"/>
            <a:ext cx="8819160" cy="1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62002" y="1923260"/>
            <a:ext cx="166172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Оборотное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13" y="1916833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113" y="3140969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113" y="414908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2113" y="5096218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113" y="5814421"/>
            <a:ext cx="258138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62001" y="3140969"/>
            <a:ext cx="1595254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Инвестиционное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2002" y="4149081"/>
            <a:ext cx="1661723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Контрактное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кредитование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62002" y="5096218"/>
            <a:ext cx="1883586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Рефинансирование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62002" y="5816298"/>
            <a:ext cx="1750649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Микрокредит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85051" y="2723229"/>
            <a:ext cx="8819160" cy="15472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5051" y="3904257"/>
            <a:ext cx="8819160" cy="1917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5052" y="4860776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85052" y="5589240"/>
            <a:ext cx="8819159" cy="0"/>
          </a:xfrm>
          <a:prstGeom prst="line">
            <a:avLst/>
          </a:prstGeom>
          <a:ln w="22225">
            <a:solidFill>
              <a:srgbClr val="0072B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21" y="2116299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78" y="1675915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641" y="1694979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984" y="2164145"/>
            <a:ext cx="350189" cy="37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628801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b05frv\Downloads\robot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28" y="3283672"/>
            <a:ext cx="394354" cy="42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6" descr="C:\Users\b05frv\Downloads\tract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985" y="2854814"/>
            <a:ext cx="301438" cy="3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148" y="2873878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" descr="C:\Users\b05frv\Downloads\business-woma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91" y="3341244"/>
            <a:ext cx="341211" cy="36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" descr="C:\Users\b05frv\Downloads\coupl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40" y="2780928"/>
            <a:ext cx="369641" cy="40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" descr="C:\Users\b05frv\Downloads\family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34" y="3317762"/>
            <a:ext cx="362886" cy="39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" descr="C:\Users\b05frv\Downloads\gy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170" y="3338466"/>
            <a:ext cx="437763" cy="4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892" y="2807700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1" descr="C:\Users\b05frv\Downloads\gy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40" y="4150831"/>
            <a:ext cx="424537" cy="4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C:\Users\b05frv\Downloads\industr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03" y="5659225"/>
            <a:ext cx="344929" cy="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7" descr="C:\Users\b05frv\Downloads\cavi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76" y="5725403"/>
            <a:ext cx="283842" cy="30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05frv\Downloads\9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237" y="5028046"/>
            <a:ext cx="333638" cy="36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4" name="Прямая соединительная линия 93"/>
          <p:cNvCxnSpPr/>
          <p:nvPr/>
        </p:nvCxnSpPr>
        <p:spPr>
          <a:xfrm>
            <a:off x="2112650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5364088" y="866606"/>
            <a:ext cx="0" cy="5442714"/>
          </a:xfrm>
          <a:prstGeom prst="line">
            <a:avLst/>
          </a:prstGeom>
          <a:ln w="15875">
            <a:solidFill>
              <a:srgbClr val="0072B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9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183929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10916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238538" y="2205444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1797414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3747600" y="2205444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0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2989018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7786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2310546" y="3372388"/>
            <a:ext cx="96531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3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2964358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" name="TextBox 113"/>
          <p:cNvSpPr txBox="1"/>
          <p:nvPr/>
        </p:nvSpPr>
        <p:spPr>
          <a:xfrm>
            <a:off x="3747600" y="3372388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15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101732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90574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2325574" y="4487333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118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50" y="4077072"/>
            <a:ext cx="407874" cy="4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9" name="TextBox 118"/>
          <p:cNvSpPr txBox="1"/>
          <p:nvPr/>
        </p:nvSpPr>
        <p:spPr>
          <a:xfrm>
            <a:off x="3762629" y="4496135"/>
            <a:ext cx="60430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Минсельхоз</a:t>
            </a:r>
          </a:p>
        </p:txBody>
      </p:sp>
      <p:pic>
        <p:nvPicPr>
          <p:cNvPr id="120" name="Picture 15" descr="290c77bb89.gif (280Ã291)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157" y="4965466"/>
            <a:ext cx="376608" cy="42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Прямоугольник 120"/>
          <p:cNvSpPr/>
          <p:nvPr/>
        </p:nvSpPr>
        <p:spPr>
          <a:xfrm>
            <a:off x="185052" y="1094258"/>
            <a:ext cx="1838674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Базовые продукты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2428502" y="908721"/>
            <a:ext cx="2431530" cy="6463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19050" marR="0" lvl="0" indent="-190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Наличие льготных программ</a:t>
            </a:r>
            <a:r>
              <a:rPr lang="en-US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ru-RU" sz="1200" b="1" dirty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и возможности рыночного кредитования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5652119" y="910462"/>
            <a:ext cx="3015205" cy="46166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ru-RU" sz="1200" b="1" dirty="0" smtClean="0">
                <a:solidFill>
                  <a:srgbClr val="4D4D4D"/>
                </a:solidFill>
                <a:latin typeface="Arial" charset="0"/>
                <a:ea typeface="Arial" charset="0"/>
                <a:cs typeface="Arial" charset="0"/>
              </a:rPr>
              <a:t>Специальные продукты для приоритетных ниш</a:t>
            </a:r>
            <a:endParaRPr lang="ru-RU" sz="1200" b="1" dirty="0">
              <a:solidFill>
                <a:srgbClr val="4D4D4D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26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1820475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433399" y="2217607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5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2975782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433399" y="3372914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7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095551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4433399" y="4492683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69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493543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4461218" y="533256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97416" y="2331534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от 7,75%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78552" y="2331534"/>
            <a:ext cx="8065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о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т 7,75%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43242" y="2331534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3185919" y="3534958"/>
            <a:ext cx="799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о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т 7,75%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850609" y="353495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178553" y="4581708"/>
            <a:ext cx="80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о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т 7,75%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843242" y="4581708"/>
            <a:ext cx="5248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1-5%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171617" y="5391142"/>
            <a:ext cx="8781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о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т </a:t>
            </a:r>
            <a:r>
              <a:rPr lang="en-US" sz="800" b="1" dirty="0" smtClean="0">
                <a:solidFill>
                  <a:srgbClr val="ED1B34"/>
                </a:solidFill>
                <a:cs typeface="Aharoni" pitchFamily="2" charset="-79"/>
              </a:rPr>
              <a:t>7,75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 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27551" y="1981169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363442" y="1988840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6729121" y="1988840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823215" y="252425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278444" y="2543515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5292080" y="3164637"/>
            <a:ext cx="89969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Сельхозкооперация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6027971" y="317230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6275318" y="3172308"/>
            <a:ext cx="782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Серебряный бизнес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925402" y="3172308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500972" y="3729129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Газели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5956200" y="374839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Женщины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6447087" y="3743438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6865309" y="3748390"/>
            <a:ext cx="102147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Семейный бизнес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6778388" y="455184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Спорт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6211975" y="5370430"/>
            <a:ext cx="63053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Опция «911»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5436096" y="6034368"/>
            <a:ext cx="3802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ДФО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6344213" y="6090746"/>
            <a:ext cx="6128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Моногорода</a:t>
            </a:r>
          </a:p>
        </p:txBody>
      </p:sp>
      <p:pic>
        <p:nvPicPr>
          <p:cNvPr id="125" name="Picture 2" descr="C:\Users\b05frv\Downloads\rocke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75915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" name="TextBox 125"/>
          <p:cNvSpPr txBox="1"/>
          <p:nvPr/>
        </p:nvSpPr>
        <p:spPr>
          <a:xfrm>
            <a:off x="7297662" y="1988840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27" name="Picture 2" descr="C:\Users\b05frv\Downloads\rocke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366" y="2822137"/>
            <a:ext cx="293563" cy="31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/>
          <p:cNvSpPr txBox="1"/>
          <p:nvPr/>
        </p:nvSpPr>
        <p:spPr>
          <a:xfrm>
            <a:off x="7417099" y="3164637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>
                <a:cs typeface="Aharoni" pitchFamily="2" charset="-79"/>
              </a:rPr>
              <a:t>Стартапы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5690011" y="6032322"/>
            <a:ext cx="881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Мама предприниматель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5" name="Picture 2" descr="C:\Users\b05frv\Desktop\maternity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741" y="5685513"/>
            <a:ext cx="365779" cy="3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Freeform 5"/>
          <p:cNvSpPr/>
          <p:nvPr/>
        </p:nvSpPr>
        <p:spPr>
          <a:xfrm>
            <a:off x="137430" y="116632"/>
            <a:ext cx="868606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Специальные продукты в рамках базовых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" name="Picture 2" descr="C:\Users\b05frv\Desktop\1548893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960" y="5655514"/>
            <a:ext cx="380052" cy="41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TextBox 104"/>
          <p:cNvSpPr txBox="1"/>
          <p:nvPr/>
        </p:nvSpPr>
        <p:spPr>
          <a:xfrm>
            <a:off x="4461218" y="6052646"/>
            <a:ext cx="39881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Рынок</a:t>
            </a:r>
          </a:p>
        </p:txBody>
      </p:sp>
      <p:pic>
        <p:nvPicPr>
          <p:cNvPr id="106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631620"/>
            <a:ext cx="452493" cy="435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TextBox 106"/>
          <p:cNvSpPr txBox="1"/>
          <p:nvPr/>
        </p:nvSpPr>
        <p:spPr>
          <a:xfrm>
            <a:off x="2325574" y="6028379"/>
            <a:ext cx="95028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cs typeface="Aharoni" pitchFamily="2" charset="-79"/>
              </a:rPr>
              <a:t>Минэкономразвития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528" y="3394445"/>
            <a:ext cx="345497" cy="316443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7547459" y="3739764"/>
            <a:ext cx="52574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214-ФЗ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624" y="1675915"/>
            <a:ext cx="409274" cy="375392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7740352" y="1988840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902" y="2856353"/>
            <a:ext cx="409274" cy="375392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870630" y="3169278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36" name="Рисунок 13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269" y="4241805"/>
            <a:ext cx="409274" cy="375392"/>
          </a:xfrm>
          <a:prstGeom prst="rect">
            <a:avLst/>
          </a:prstGeom>
        </p:spPr>
      </p:pic>
      <p:sp>
        <p:nvSpPr>
          <p:cNvPr id="137" name="TextBox 136"/>
          <p:cNvSpPr txBox="1"/>
          <p:nvPr/>
        </p:nvSpPr>
        <p:spPr>
          <a:xfrm>
            <a:off x="7269997" y="4554730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Городская среда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40" name="Picture 2" descr="http://cdn.businessmens.ru/300x300/franchise_file/1157/fa357583c696a168cc5b021baeaf413d9e2f404a.png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25"/>
          <a:stretch/>
        </p:blipFill>
        <p:spPr bwMode="auto">
          <a:xfrm>
            <a:off x="7319127" y="6105801"/>
            <a:ext cx="754078" cy="42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71" y="2913560"/>
            <a:ext cx="253700" cy="2818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062" y="3413306"/>
            <a:ext cx="358953" cy="323198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7836929" y="3743438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Молодежь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388424" y="3164637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Лица с ОВЗ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44" name="Рисунок 14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72" y="2230742"/>
            <a:ext cx="253700" cy="281889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6621925" y="2538221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Лица с ОВЗ</a:t>
            </a:r>
            <a:endParaRPr lang="ru-RU" sz="600" b="1" dirty="0">
              <a:cs typeface="Aharoni" pitchFamily="2" charset="-79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2297416" y="3535496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о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т 7,75%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2297416" y="4591233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о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т 7,75%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2297416" y="6103401"/>
            <a:ext cx="906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ED1B34"/>
                </a:solidFill>
                <a:cs typeface="Aharoni" pitchFamily="2" charset="-79"/>
              </a:rPr>
              <a:t>о</a:t>
            </a:r>
            <a:r>
              <a:rPr lang="ru-RU" sz="800" b="1" dirty="0" smtClean="0">
                <a:solidFill>
                  <a:srgbClr val="ED1B34"/>
                </a:solidFill>
                <a:cs typeface="Aharoni" pitchFamily="2" charset="-79"/>
              </a:rPr>
              <a:t>т 7,75%</a:t>
            </a:r>
            <a:endParaRPr lang="ru-RU" sz="800" b="1" dirty="0">
              <a:solidFill>
                <a:srgbClr val="ED1B34"/>
              </a:solidFill>
              <a:cs typeface="Aharoni" pitchFamily="2" charset="-79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79" y="5701638"/>
            <a:ext cx="414389" cy="39165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71" y="5659348"/>
            <a:ext cx="352249" cy="418554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6839495" y="6093296"/>
            <a:ext cx="70387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cs typeface="Aharoni" pitchFamily="2" charset="-79"/>
              </a:rPr>
              <a:t>Самозанятые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481" y="2194893"/>
            <a:ext cx="424938" cy="3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" name="TextBox 160"/>
          <p:cNvSpPr txBox="1"/>
          <p:nvPr/>
        </p:nvSpPr>
        <p:spPr>
          <a:xfrm>
            <a:off x="7269997" y="2539026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Туризм</a:t>
            </a:r>
            <a:endParaRPr lang="ru-RU" sz="600" b="1" dirty="0">
              <a:cs typeface="Aharoni" pitchFamily="2" charset="-79"/>
            </a:endParaRPr>
          </a:p>
        </p:txBody>
      </p:sp>
      <p:pic>
        <p:nvPicPr>
          <p:cNvPr id="162" name="Picture 2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928" y="5661248"/>
            <a:ext cx="424938" cy="37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" name="TextBox 162"/>
          <p:cNvSpPr txBox="1"/>
          <p:nvPr/>
        </p:nvSpPr>
        <p:spPr>
          <a:xfrm>
            <a:off x="8028384" y="6058606"/>
            <a:ext cx="83039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cs typeface="Aharoni" pitchFamily="2" charset="-79"/>
              </a:rPr>
              <a:t>Туризм</a:t>
            </a:r>
            <a:endParaRPr lang="ru-RU" sz="600" b="1" dirty="0"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821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45541"/>
              </p:ext>
            </p:extLst>
          </p:nvPr>
        </p:nvGraphicFramePr>
        <p:xfrm>
          <a:off x="185051" y="764704"/>
          <a:ext cx="8773898" cy="5767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704570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Направление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Arial" pitchFamily="34" charset="0"/>
                          <a:cs typeface="Arial" pitchFamily="34" charset="0"/>
                        </a:rPr>
                        <a:t>Критерии</a:t>
                      </a:r>
                      <a:endParaRPr lang="ru-RU" sz="10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806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Дальневосточный федеральный округ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Дальневосточного федерального 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округа.</a:t>
                      </a:r>
                      <a:endParaRPr lang="ru-RU" sz="8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Монопрофильные муниципальные подразделения (моногорода</a:t>
                      </a: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или осуществляет свою деятельность на территории </a:t>
                      </a:r>
                      <a:r>
                        <a:rPr lang="ru-RU" sz="85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монопрофильного</a:t>
                      </a: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муниципального подразделения (моногорода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).</a:t>
                      </a:r>
                      <a:endParaRPr lang="ru-RU" sz="8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Сельскохозяйственная кооперация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сельскохозяйственным производственным или потребительским кооперативом или членом сельскохозяйственного потребительского кооператива – крестьянским (фермерским) 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хозяйством.</a:t>
                      </a:r>
                      <a:endParaRPr lang="ru-RU" sz="85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Женское предпринимательство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обществом с ограниченной ответственностью, при условии, что единоличным исполнительным органом такой организации является женщина – гражданка РФ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- 50% и более долей в уставном капитале организации принадлежит физическим лицам – женщинам, являющимся гражданами РФ,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является индивидуальным предпринимателем–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женщиной, гражданкой РФ.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Северо-Кавказский федеральный округ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зарегистрирован на территории Северо-Кавказского федерального округа.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Серебряный бизнес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менее 45 лет и не более 65 лет или юридические лица, при условии, что единоличным исполнительным органом такого юридического лица является гражданин (-ка) РФ в возрасте не менее 45 лет и не более 65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850" kern="1200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соответствующий любому из перечисленных 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условий:</a:t>
                      </a:r>
                      <a:endParaRPr lang="en-US" sz="85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en-US" sz="850" kern="120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доля </a:t>
                      </a: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 в штате субъекта МСП превышает 30% от общего числа сотрудников в штате субъекта МСП на дату подачи кредитной заявки;</a:t>
                      </a:r>
                    </a:p>
                    <a:p>
                      <a:pPr marL="0" indent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доля </a:t>
                      </a: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сотрудников в возрасте от 45 лет, принятых субъектом МСП на работу в течение последних двух лет до даты подачи кредитной заявки, превышает 30% от общего числа сотрудников субъекта МСП, принятых им на работу в течение этого периода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</a:p>
                    <a:p>
                      <a:pPr marL="0" indent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Газели</a:t>
                      </a: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Субъект МСП, предоставивший решение экспертного совета при рабочей группе по вопросам оказания поддержки субъектам малого и среднего предпринимательства высокотехнологичных секторов экономики, в том числе внедряющим инновации, осуществляющим проекты в сфере </a:t>
                      </a:r>
                      <a:r>
                        <a:rPr lang="ru-RU" sz="850" dirty="0" err="1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импортозамещения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и (или) производящим экспортную продукцию и услуги или иного уполномоченного органа, утвержденного АО «Корпорация МСП», определившего высокую степень инновационной активности данного субъекта МСП.</a:t>
                      </a:r>
                      <a:endParaRPr lang="ru-RU" sz="85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Самозанятые</a:t>
                      </a:r>
                      <a:endParaRPr lang="ru-RU" sz="850" b="1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Физическое лицо, не являющееся индивидуальным предпринимателем, и применяющее специальный налоговый режим «Налог на профессиональный доход», соответствующее требованиям Федерального закона от 24.07.2007 года № 209-ФЗ «О развитии малого и среднего предпринимательства в Российской Федерации» и иным нормативным актам;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Индивидуальный предприниматель, применяющий специальный налоговый режим «Налог на профессиональный доход», соответствующий требованиям Федерального закона от 24.07.2007 года № 209-ФЗ «О развитии малого и среднего предпринимательства в Российской Федерации» и иным нормативным актам.</a:t>
                      </a:r>
                      <a:endParaRPr lang="ru-RU" sz="85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188640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407594"/>
              </p:ext>
            </p:extLst>
          </p:nvPr>
        </p:nvGraphicFramePr>
        <p:xfrm>
          <a:off x="185051" y="721444"/>
          <a:ext cx="8773898" cy="5803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 err="1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Стартапы</a:t>
                      </a:r>
                      <a:endParaRPr lang="ru-RU" sz="850" b="1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МСП, с даты регистрации которого на дату обращения в Банк прошло не более 5 лет, или субъект МСП, который с даты государственной регистрации не осуществлял производство (реализацию услуги) или осуществлял в незначительном объеме</a:t>
                      </a:r>
                      <a:r>
                        <a:rPr lang="en-US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незначительный объем производства (реализации услуги) определяется как доля менее 25% от максимального объема производства (реализации услуги), предусмотренного бизнес-планом проекта</a:t>
                      </a:r>
                      <a:r>
                        <a:rPr lang="en-US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endParaRPr lang="en-US" sz="850" b="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субъекта МСП и (или) реализуемый проект соответствуют одному из следующих критериев: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реализуется в высокотехнологичных отраслях (информационные технологии, биотехнологии, робототехника, станкостроение, фармацевтика) и (или) в отраслях экономики, в которых реализуются приоритетные направления развития науки, технологий и техники в Российской Федерации, а также критические технологии Российской Федерации, утвержденные Указом Президента Российской Федерации от 7 июля 2011 г. № 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деятельность субъекта МСП или реализация проекта осуществляется в Приоритетных отраслях  с использованием инноваций и (или) высоких технологий, позволяющих создать новый для рынка продукт или продукт с более высокими качественными характеристиками по сравнению с существующими аналогичными продуктами на рынке или экспортно ориентированный импортозамещающий продукт;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Соответствие деятельности субъекта МСП и (или) реализуемого им проекта критериям отнесения к </a:t>
                      </a:r>
                      <a:r>
                        <a:rPr lang="ru-RU" sz="85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Стартапу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подтверждается заключением организаций, оказывающих услуги по проведению научной, технической экспертизы, бизнес-экспертизы проектов субъектов МСП, в том числе в целях развития исследований, разработок субъектов МСП и коммерциализации их результатов.</a:t>
                      </a:r>
                      <a:endParaRPr lang="en-US" sz="850" b="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Экспортно-ориентированные компании либо экспортеры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осуществляющие поставки производимой продукции на зарубежные рынки (далее – экспортеры) в рамках соответствующего контракта или производители, заключившие с экспортером договор на поставку производимой ими продукции на зарубежные рынки.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Спорт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50" b="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ru-RU" sz="85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убъекты</a:t>
                      </a:r>
                      <a:r>
                        <a:rPr lang="ru-RU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МСП 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r>
                        <a:rPr lang="ru-RU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реализующие проекты в области создания, развития, управления, обеспечения функционирования объектов спортивной инфраструктуры, спортивного оборудования и инвентаря, в </a:t>
                      </a:r>
                      <a:r>
                        <a:rPr lang="ru-RU" sz="850" b="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т.ч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соответствии с Бизнес планом, сформированным на портале "Бизнес-навигатор МСП" на цели, реализуемые в сфере физической культуры и спорта;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и/или</a:t>
                      </a:r>
                      <a:r>
                        <a:rPr lang="ru-RU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 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исполняющие контракты в соответствии с Федеральными законами 223-ФЗ и 44-ФЗ: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•</a:t>
                      </a:r>
                      <a:r>
                        <a:rPr lang="en-US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цели поставки и/или ремонта спортивного оборудования, поставки и/или ремонта спортивного инвентаря, а также на цели финансирования инвестиций в области создания и развития объектов спортивной инфраструктуры, спортивного оборудования и инвентаря;</a:t>
                      </a:r>
                    </a:p>
                    <a:p>
                      <a:pPr marL="0" marR="87630" indent="20638" algn="just" fontAlgn="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•</a:t>
                      </a:r>
                      <a:r>
                        <a:rPr lang="en-US" sz="850" b="0" baseline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850" b="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цели обеспечения организации и проведения спортивных мероприятий, включенных в Единый календарный план межрегиональных, всероссийских и международных физкультурных мероприятий и спортивных мероприятий на соответствующий календарный год, утверждаемый приказом Министерства спорта Российской Федерации, а также спортивных мероприятий, проводимых в соответствии с приказами Министерства спорта Российской Федерации.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Семейный бизнес</a:t>
                      </a: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соответствующие любому из перечисленных условий: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предприниматели, наемными работниками которых являются члены их семей (не менее одного);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Юридические лица, в штате, которых работают члены семьи (не менее одного) лица/лиц (одной семьи),  которым принадлежит 100% долей в уставном капитале.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Участники закупок у крупнейших заказчиков по 223-ФЗ, 44-ФЗ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 в течение последних 2 лет заключал хотя бы 1 контракт в рамках Федеральных законов 223-ФЗ и 44-ФЗ.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44624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437292"/>
              </p:ext>
            </p:extLst>
          </p:nvPr>
        </p:nvGraphicFramePr>
        <p:xfrm>
          <a:off x="185051" y="620688"/>
          <a:ext cx="8773898" cy="612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254"/>
                <a:gridCol w="7178644"/>
              </a:tblGrid>
              <a:tr h="370840"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Направление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72689" rtl="0" eaLnBrk="1" latinLnBrk="0" hangingPunct="1"/>
                      <a:r>
                        <a:rPr lang="ru-RU" sz="105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Критерии</a:t>
                      </a:r>
                      <a:endParaRPr lang="ru-RU" sz="105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>
                    <a:solidFill>
                      <a:srgbClr val="0072BC"/>
                    </a:solidFill>
                  </a:tcPr>
                </a:tc>
              </a:tr>
              <a:tr h="205224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850" b="1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911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бизнес которых пострадал от стихийных бедствий.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Молодежь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Индивидуальные предприниматели в возрасте не более 30 лет или юридические лица, при условии, что единоличным исполнительным органом такого юридического лица является гражданин (-ка) РФ в возрасте не более 30 лет и 50% и более долей в уставном капитале этой организации принадлежит указанному гражданину (-</a:t>
                      </a:r>
                      <a:r>
                        <a:rPr lang="ru-RU" sz="8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ке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РФ.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Лица с ограниченными возможностями здоровья (ОВЗ)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Субъекты МСП: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1.</a:t>
                      </a:r>
                      <a:r>
                        <a:rPr lang="en-US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Индивидуальный предприниматель, являющийся лицом с ОВЗ.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или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Юридическое лицо, 20% и более долей в уставном капитале которого принадлежит лицам с ОВЗ.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и/или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2. Субъект МСП обеспечивает занятость лицам с ОВЗ при условии, что по итогам 12 месяцев, предшествующих месяцу подачи заявки на получение кредита в Банке, среднесписочная численность лиц с ОВЗ составляет не менее 25%, а доля расходов в фонде оплаты труда, приходящихся на лиц с ОВЗ, - не менее 12%.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39370" marR="3937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 </a:t>
                      </a:r>
                      <a:endParaRPr lang="ru-RU" sz="850" dirty="0" smtClean="0">
                        <a:solidFill>
                          <a:srgbClr val="4D4D4D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При этом лица с ОВЗ признаются таковыми в случае наличия у них документа (справки), соответствующего Приказу Минздравсоцразвития России от 24.11.2010 г. №1031н, актуального на дату подачи заявки на получение кредита в Банке.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12008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Туризм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осуществляющие деятельность в сфере туризма.   Проект паспорта национального проекта 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«Малое и среднее предпринимательство и поддержка индивидуальной предпринимательской инициативы»</a:t>
                      </a:r>
                    </a:p>
                  </a:txBody>
                  <a:tcPr marL="63305" marR="63305" marT="0" marB="0"/>
                </a:tc>
              </a:tr>
              <a:tr h="312008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Фасоль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МСП, осуществляющие сотрудничество с ООО «Метро Кэш энд Кэрри Россия» в рамках заключенного договора, с целью открытия мини-</a:t>
                      </a:r>
                      <a:r>
                        <a:rPr lang="ru-RU" sz="8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маркетов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 и/или развития бизнеса в открытых мини-</a:t>
                      </a:r>
                      <a:r>
                        <a:rPr lang="ru-RU" sz="8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маркетах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«Фасоль».</a:t>
                      </a:r>
                      <a:endParaRPr lang="ru-RU" sz="850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Городская экономика и комфортная городская среда</a:t>
                      </a: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 МСП: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 </a:t>
                      </a: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Реализовывает проект в отраслях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: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жилищно-коммунальное хозяйство (тепло-, водо-, электроснабжение, водоотведение, очистные сооружения);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комплексное развитие и благоустройство городской территории;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"умный город";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общественный транспорт;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вывоз, в том числе механизированным способом, и утилизация твердых коммунальных отходов;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благоустройство улично-дорожной сети;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городское освещение;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создание культурно-досуговой и социальной инфраструктуры;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 общественное питание, </a:t>
                      </a:r>
                      <a:r>
                        <a:rPr lang="ru-RU" sz="850" kern="1200" dirty="0" err="1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гостинично</a:t>
                      </a: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-ресторанный бизнес;</a:t>
                      </a:r>
                    </a:p>
                    <a:p>
                      <a:pPr marL="171450" indent="-17145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деятельность в сфере розничной торговли;</a:t>
                      </a:r>
                    </a:p>
                    <a:p>
                      <a:pPr marL="171450" indent="-17145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850" dirty="0" smtClean="0">
                          <a:solidFill>
                            <a:srgbClr val="4D4D4D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здравоохранение.</a:t>
                      </a:r>
                      <a:endParaRPr lang="ru-RU" sz="850" kern="1200" dirty="0" smtClean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 Реализовывает проект в отраслях (п.1) на территории городов: Архангельск, Астрахань, Барнаул, Белгород, Владивосток, Владимир, Волгоград, Воронеж, Екатеринбург, Иваново, Ижевск, Калининград, Калуга, Кемерово, Киров, Кострома, Краснодар, Красноярск, Липецк, Магадан, Нижний Новгород, Новосибирск, Омск, Оренбург, Пермь, Петропавловск-Камчатский, Ростов-на-Дону, Рязань, Самара, Саратов, Сергиев Посад, Суздаль, Сургут, Томск, Тула, Тюмень, Улан-Удэ, Ульяновск, Уфа, Хабаровск, Челябинск, Южно-Сахалинск, Якутск, Ярославль.</a:t>
                      </a:r>
                    </a:p>
                  </a:txBody>
                  <a:tcPr marL="63305" marR="63305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10726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50" b="1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214-ФЗ</a:t>
                      </a:r>
                    </a:p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850" b="1" kern="1200" dirty="0">
                        <a:solidFill>
                          <a:srgbClr val="4D4D4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marL="0" algn="just" defTabSz="1072689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850" kern="1200" dirty="0" smtClean="0">
                          <a:solidFill>
                            <a:srgbClr val="4D4D4D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Субъекты МСП – юридические лица, включенные в единый реестр субъектов малого и среднего предпринимательства и соответствующие требованиям статей 4 и 14 Федерального закона от 24.07.2007 года № 209-ФЗ «О развитии малого и среднего предпринимательства в Российской Федерации» и иным нормативным актам (в том числе, отсутствие в выписке из ЕГРЮЛ Субъекта МСП основного или дополнительного вида деятельности, связанного с производством и (или) реализацией подакцизных товаров в соответствии со ст. 181 Налогового кодекса Российской Федерации или добычей и (или) реализацией полезных ископаемых (за исключением общераспространенных)). </a:t>
                      </a:r>
                    </a:p>
                  </a:txBody>
                  <a:tcPr marL="63305" marR="63305" marT="0" marB="0"/>
                </a:tc>
              </a:tr>
            </a:tbl>
          </a:graphicData>
        </a:graphic>
      </p:graphicFrame>
      <p:sp>
        <p:nvSpPr>
          <p:cNvPr id="5" name="Freeform 5"/>
          <p:cNvSpPr/>
          <p:nvPr/>
        </p:nvSpPr>
        <p:spPr>
          <a:xfrm>
            <a:off x="137430" y="44624"/>
            <a:ext cx="875504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Критерии отнесения к приоритетным направлениям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преимущества кредитных продуктов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МСП Банка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2662847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Фиксированные низкие ставки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Уполномоченный Банк по всем госпрограммам льготного кредитования 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Дистанционная подача заявок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Инвестиционное кредитование  на длительный срок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Особые условия рассмотрения для приоритетных и социально-значимых  ниш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3918687"/>
              </p:ext>
            </p:extLst>
          </p:nvPr>
        </p:nvGraphicFramePr>
        <p:xfrm>
          <a:off x="323528" y="908720"/>
          <a:ext cx="7560840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0840"/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784100" y="1844824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ГАРАНТИИ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784100" y="2852936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84100" y="4149080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198" y="3162177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674" y="4458320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405" y="215667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2172" y="231868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51696" y="3162177"/>
            <a:ext cx="3152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 млн руб. –  до 24 часов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до 100 млн руб. –  до 2 рабочих дней</a:t>
            </a: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гарантия от 1000 млн руб. –  до 5 рабочих дней</a:t>
            </a:r>
          </a:p>
        </p:txBody>
      </p:sp>
      <p:sp>
        <p:nvSpPr>
          <p:cNvPr id="29" name="Freeform 5"/>
          <p:cNvSpPr/>
          <p:nvPr/>
        </p:nvSpPr>
        <p:spPr>
          <a:xfrm>
            <a:off x="323528" y="116632"/>
            <a:ext cx="7560840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4" y="1862378"/>
            <a:ext cx="4319099" cy="37342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32172" y="4437112"/>
            <a:ext cx="317227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млн рублей - 4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годовых, но не менее 999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рублей;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 - 3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ED1B34"/>
              </a:buClr>
              <a:buFont typeface="Wingdings" pitchFamily="2" charset="2"/>
              <a:buChar char="§"/>
            </a:pPr>
            <a:r>
              <a:rPr lang="ru-RU" sz="1000" dirty="0">
                <a:latin typeface="Arial" pitchFamily="34" charset="0"/>
                <a:cs typeface="Arial" pitchFamily="34" charset="0"/>
              </a:rPr>
              <a:t>от 50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руб. до 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млрд рублей - от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2 </a:t>
            </a:r>
            <a:r>
              <a:rPr lang="ru-RU" sz="1000">
                <a:latin typeface="Arial" pitchFamily="34" charset="0"/>
                <a:cs typeface="Arial" pitchFamily="34" charset="0"/>
              </a:rPr>
              <a:t>%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до </a:t>
            </a:r>
            <a:r>
              <a:rPr lang="en-US" sz="1000" smtClean="0">
                <a:latin typeface="Arial" pitchFamily="34" charset="0"/>
                <a:cs typeface="Arial" pitchFamily="34" charset="0"/>
              </a:rPr>
              <a:t>3%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15200" cy="868958"/>
          </a:xfrm>
        </p:spPr>
        <p:txBody>
          <a:bodyPr/>
          <a:lstStyle/>
          <a:p>
            <a:pPr algn="l"/>
            <a:r>
              <a:rPr lang="ru-RU" sz="2400" dirty="0" smtClean="0">
                <a:latin typeface="Arial" pitchFamily="34" charset="0"/>
                <a:cs typeface="Arial" pitchFamily="34" charset="0"/>
              </a:rPr>
              <a:t>Основные преимущества гарантийных продуктов 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МСП Банка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630451"/>
            <a:ext cx="8784980" cy="3509232"/>
          </a:xfrm>
          <a:prstGeom prst="rect">
            <a:avLst/>
          </a:prstGeom>
          <a:noFill/>
        </p:spPr>
        <p:txBody>
          <a:bodyPr wrap="square" lIns="76775" tIns="38387" rIns="76775" bIns="38387">
            <a:spAutoFit/>
          </a:bodyPr>
          <a:lstStyle/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Гарантия </a:t>
            </a:r>
            <a:r>
              <a:rPr lang="ru-RU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банка с госучастием</a:t>
            </a:r>
            <a:endParaRPr lang="ru-RU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Автоматизированная система выдачи электронных банковских гарантий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Оформление через интернет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Сокращенные сроки рассмотрения заявок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Открытие расчетного счета не требуется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Предварительное решение по 2 документам</a:t>
            </a:r>
          </a:p>
          <a:p>
            <a:pPr marL="383871" indent="-383871">
              <a:spcBef>
                <a:spcPts val="1800"/>
              </a:spcBef>
              <a:buClr>
                <a:srgbClr val="ED1B34"/>
              </a:buClr>
              <a:buSzPct val="140000"/>
              <a:buFont typeface="Wingdings" pitchFamily="2" charset="2"/>
              <a:buChar char="§"/>
              <a:defRPr/>
            </a:pPr>
            <a:r>
              <a:rPr lang="ru-RU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До 10 млн рублей – без обеспечения</a:t>
            </a:r>
          </a:p>
        </p:txBody>
      </p:sp>
    </p:spTree>
    <p:extLst>
      <p:ext uri="{BB962C8B-B14F-4D97-AF65-F5344CB8AC3E}">
        <p14:creationId xmlns:p14="http://schemas.microsoft.com/office/powerpoint/2010/main" val="288008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5914999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Дуга 50"/>
          <p:cNvSpPr/>
          <p:nvPr/>
        </p:nvSpPr>
        <p:spPr>
          <a:xfrm rot="5075208">
            <a:off x="-929388" y="-2901500"/>
            <a:ext cx="6293850" cy="11765965"/>
          </a:xfrm>
          <a:prstGeom prst="arc">
            <a:avLst>
              <a:gd name="adj1" fmla="val 16191711"/>
              <a:gd name="adj2" fmla="val 1229268"/>
            </a:avLst>
          </a:prstGeom>
          <a:ln>
            <a:solidFill>
              <a:srgbClr val="FF0000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1331640" y="6119465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7848376" y="331195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6984280" y="4355281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048176" y="500547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968056" y="5480918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3275856" y="5956399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31640" y="6335489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1999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39852" y="6047457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2004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932040" y="5615409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2013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012160" y="5111353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2016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56276" y="4300317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2017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920372" y="3050012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2019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5536" y="5669050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Учреждено</a:t>
            </a:r>
          </a:p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АО «МСП Банк»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979712" y="5401923"/>
            <a:ext cx="20398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государственную программу финансовой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39952" y="4824118"/>
            <a:ext cx="17281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Реализует гарантийную поддержку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292080" y="4209145"/>
            <a:ext cx="1461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национальной гарантийной системы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196483" y="3744362"/>
            <a:ext cx="2039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Осуществляет кредитование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496309" y="3066309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реализации Национального проекта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028384" y="2620690"/>
            <a:ext cx="108000" cy="108000"/>
          </a:xfrm>
          <a:prstGeom prst="ellipse">
            <a:avLst/>
          </a:prstGeom>
          <a:solidFill>
            <a:schemeClr val="bg1"/>
          </a:solidFill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51005" y="2375302"/>
            <a:ext cx="12601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1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2020</a:t>
            </a:r>
            <a:endParaRPr lang="ru-RU" sz="1100" b="1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2333" y="2375049"/>
            <a:ext cx="2244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Участвует в антикризисных мерах поддержки МСП</a:t>
            </a: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1260860"/>
            <a:ext cx="7776864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- дочерняя организация АО «Корпорация «МСП»  - института развития в сфере поддержки малого и среднего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предпринимательства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Банк </a:t>
            </a:r>
            <a:r>
              <a:rPr lang="ru-RU" sz="11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видит своей миссией, с одной стороны, продолжение финансовой поддержки малого и среднего предпринимательства, в первую очередь - сегментов, входящих в число приоритетов Корпорации МСП и государства, с другой стороны – задание новых современных стандартов на рынке финансирования МСП путем внедрения </a:t>
            </a:r>
            <a:r>
              <a:rPr lang="ru-RU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передовых</a:t>
            </a:r>
            <a:r>
              <a:rPr lang="en-US" sz="11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1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технологий </a:t>
            </a:r>
            <a:r>
              <a:rPr lang="ru-RU" sz="11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и решений, повышения качества обслуживания, предложения полного спектра услуг</a:t>
            </a:r>
            <a:endParaRPr lang="ru-RU" sz="1100" dirty="0" smtClean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2474019"/>
            <a:ext cx="51325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 с универсальной лицензией (Лицензия 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Банка России на осуществление банковских операций выдана Банку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25.01.2000)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Участник рынка ценных бумаг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(Лицензии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 профессионального участника рынка ценных 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бумаг)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Рейтинги ведущих агентств: </a:t>
            </a:r>
          </a:p>
          <a:p>
            <a:pPr marL="285750" indent="428625"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А+ (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en-US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1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(АКРА)</a:t>
            </a:r>
          </a:p>
          <a:p>
            <a:pPr marL="285750" lvl="1" indent="428625">
              <a:buFont typeface="Wingdings" panose="05000000000000000000" pitchFamily="2" charset="2"/>
              <a:buChar char="§"/>
            </a:pPr>
            <a:r>
              <a:rPr lang="en-US" sz="1100" dirty="0" err="1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ruA</a:t>
            </a:r>
            <a:r>
              <a:rPr lang="en-US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ru-RU" sz="11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Прогноз «Стабильный» (Эксперт РА)</a:t>
            </a: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428625"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ru-RU" sz="11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98" t="10288" r="18256" b="39868"/>
          <a:stretch/>
        </p:blipFill>
        <p:spPr bwMode="auto">
          <a:xfrm>
            <a:off x="251760" y="980229"/>
            <a:ext cx="8172000" cy="37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46268" y="411582"/>
            <a:ext cx="614164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172400" y="3933056"/>
            <a:ext cx="288032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388424" y="3717032"/>
            <a:ext cx="254124" cy="364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4869160"/>
            <a:ext cx="81750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700" dirty="0" smtClean="0"/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Консультации и техническая поддержка:  </a:t>
            </a: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 </a:t>
            </a:r>
            <a:r>
              <a:rPr lang="ru-RU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800 </a:t>
            </a:r>
            <a:r>
              <a:rPr lang="ru-RU" sz="1700" b="1" dirty="0" smtClean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30 20 100, 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7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электронный адрес: </a:t>
            </a:r>
            <a:r>
              <a:rPr lang="en-US" sz="1700" b="1" dirty="0">
                <a:solidFill>
                  <a:srgbClr val="ED1B34"/>
                </a:solidFill>
                <a:latin typeface="Arial" pitchFamily="34" charset="0"/>
                <a:cs typeface="Arial" pitchFamily="34" charset="0"/>
              </a:rPr>
              <a:t>msbsupport@mspbank.ru</a:t>
            </a:r>
            <a:endParaRPr lang="ru-RU" sz="1700" b="1" dirty="0">
              <a:solidFill>
                <a:srgbClr val="ED1B3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reeform 5"/>
          <p:cNvSpPr/>
          <p:nvPr/>
        </p:nvSpPr>
        <p:spPr>
          <a:xfrm>
            <a:off x="361379" y="104292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lvl="0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Портал АИС НГС –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smbfin.ru 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4" y="0"/>
            <a:ext cx="2109614" cy="1147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05" y="36700"/>
            <a:ext cx="2233488" cy="10160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249710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Бесплатный онлайн ресурс для тех, кто хочет открыть или расширить свой бизнес, работать честно и легально, зарабатывать на свое будущее и будущее своих детей  </a:t>
            </a:r>
            <a:endParaRPr lang="ru-RU" sz="15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23528" y="1988840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Зайди на портал Бизнес-навигатора МСП </a:t>
            </a:r>
            <a:r>
              <a:rPr lang="en-US" dirty="0" smtClean="0"/>
              <a:t>smbn.ru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4283968" y="1988840"/>
            <a:ext cx="3600400" cy="504056"/>
          </a:xfrm>
          <a:prstGeom prst="homePlate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Зарегистрируйся, заполнив простую форму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670820"/>
            <a:ext cx="633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 помощью портала Бизнес-навигатора МСП вы можете:</a:t>
            </a:r>
            <a:endParaRPr lang="ru-RU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8" y="3140968"/>
            <a:ext cx="781050" cy="704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512" y="3861048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Выбрать бизнес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3124" y="3212976"/>
            <a:ext cx="220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Вы узнаете какой бизнес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открыть в вашем городе,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какие для этого нужны инвестиции и документы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21088"/>
            <a:ext cx="847725" cy="6762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496" y="4982979"/>
            <a:ext cx="16385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Рассчитать бизнес-план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3125" y="4138032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Бизнес-навигатор содержит набор из более 300 типовых бизнес-планов, основанных на реальной практике более 5000 российских предпринимателей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292055"/>
            <a:ext cx="819150" cy="65722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496" y="6279123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Узнать, где взять кредит</a:t>
            </a:r>
          </a:p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и оформить гарантию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3125" y="5301208"/>
            <a:ext cx="22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вы найдете контактные данные отделений банков и государственных гарантийных организаций в вашем городе, в которых можно получить финансовую поддержку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179512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79512" y="5272633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72" y="3133725"/>
            <a:ext cx="876300" cy="74295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51920" y="3861048"/>
            <a:ext cx="2172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Узнать о мерах поддержки МСП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7596" y="3083818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Мы собрали в единую базу все государственные и муниципальные организации, которые поддерживают малый и средний бизнес в вашем городе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355977" y="4107269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97" y="4370809"/>
            <a:ext cx="828675" cy="7143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07929" y="5041751"/>
            <a:ext cx="21194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Подобрать в аренду помещение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3605" y="4221088"/>
            <a:ext cx="22027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содержится база государственной и частной недвижимости. Данные недвижимости обновляются не реже одного раза в месяц.   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411986" y="5287972"/>
            <a:ext cx="30243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831" y="5498554"/>
            <a:ext cx="685800" cy="6667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906383" y="6197242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Быть в курсе закупок</a:t>
            </a:r>
          </a:p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крупнейших заказчиков</a:t>
            </a:r>
            <a:endParaRPr lang="ru-RU" sz="1000" dirty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83138" y="5293657"/>
            <a:ext cx="2202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навигаторе собраны планы закупок всех крупнейших компаний с государственным участием. В системе ежедневно актуализируются планы более 200 крупнейших заказчиков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 txBox="1">
            <a:spLocks/>
          </p:cNvSpPr>
          <p:nvPr/>
        </p:nvSpPr>
        <p:spPr>
          <a:xfrm>
            <a:off x="683568" y="332656"/>
            <a:ext cx="6705128" cy="591303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mspbank.ru</a:t>
            </a:r>
          </a:p>
          <a:p>
            <a:endParaRPr lang="ru-RU" sz="1800" u="sng" dirty="0">
              <a:solidFill>
                <a:srgbClr val="0072BC"/>
              </a:solidFill>
            </a:endParaRPr>
          </a:p>
          <a:p>
            <a:r>
              <a:rPr lang="ru-RU" sz="1400" dirty="0">
                <a:solidFill>
                  <a:srgbClr val="0072BC"/>
                </a:solidFill>
              </a:rPr>
              <a:t>Для получения дополнительной консультации Вы можете обратиться в Представительство Банка в </a:t>
            </a:r>
            <a:r>
              <a:rPr lang="ru-RU" sz="1400" dirty="0" err="1">
                <a:solidFill>
                  <a:srgbClr val="0072BC"/>
                </a:solidFill>
              </a:rPr>
              <a:t>г.Красноярске</a:t>
            </a:r>
            <a:r>
              <a:rPr lang="ru-RU" sz="1400" dirty="0">
                <a:solidFill>
                  <a:srgbClr val="0072BC"/>
                </a:solidFill>
              </a:rPr>
              <a:t> по адресу</a:t>
            </a:r>
            <a:r>
              <a:rPr lang="en-US" sz="1400" dirty="0">
                <a:solidFill>
                  <a:srgbClr val="0072BC"/>
                </a:solidFill>
              </a:rPr>
              <a:t>:</a:t>
            </a:r>
            <a:endParaRPr lang="ru-RU" sz="1400" dirty="0">
              <a:solidFill>
                <a:srgbClr val="0072BC"/>
              </a:solidFill>
            </a:endParaRPr>
          </a:p>
          <a:p>
            <a:r>
              <a:rPr lang="ru-RU" sz="1400" dirty="0" err="1">
                <a:solidFill>
                  <a:srgbClr val="0072BC"/>
                </a:solidFill>
              </a:rPr>
              <a:t>ул.Новосибирская</a:t>
            </a:r>
            <a:r>
              <a:rPr lang="ru-RU" sz="1400" dirty="0">
                <a:solidFill>
                  <a:srgbClr val="0072BC"/>
                </a:solidFill>
              </a:rPr>
              <a:t>, д.9А, офис 2-01,</a:t>
            </a:r>
          </a:p>
          <a:p>
            <a:endParaRPr lang="ru-RU" sz="1400" dirty="0">
              <a:solidFill>
                <a:srgbClr val="0072BC"/>
              </a:solidFill>
            </a:endParaRPr>
          </a:p>
          <a:p>
            <a:r>
              <a:rPr lang="ru-RU" sz="1400" dirty="0">
                <a:solidFill>
                  <a:srgbClr val="0072BC"/>
                </a:solidFill>
              </a:rPr>
              <a:t>и/или по телефонам</a:t>
            </a:r>
            <a:r>
              <a:rPr lang="en-US" sz="1400" dirty="0">
                <a:solidFill>
                  <a:srgbClr val="0072BC"/>
                </a:solidFill>
              </a:rPr>
              <a:t>:</a:t>
            </a:r>
            <a:endParaRPr lang="ru-RU" sz="1400" dirty="0">
              <a:solidFill>
                <a:srgbClr val="0072BC"/>
              </a:solidFill>
            </a:endParaRPr>
          </a:p>
          <a:p>
            <a:r>
              <a:rPr lang="ru-RU" sz="1400" dirty="0">
                <a:solidFill>
                  <a:srgbClr val="0072BC"/>
                </a:solidFill>
              </a:rPr>
              <a:t>8-391-202-21-34,</a:t>
            </a:r>
          </a:p>
          <a:p>
            <a:r>
              <a:rPr lang="ru-RU" sz="1400" dirty="0">
                <a:solidFill>
                  <a:srgbClr val="0072BC"/>
                </a:solidFill>
              </a:rPr>
              <a:t>8-963-</a:t>
            </a:r>
            <a:r>
              <a:rPr lang="en-US" sz="1400" dirty="0">
                <a:solidFill>
                  <a:srgbClr val="0072BC"/>
                </a:solidFill>
              </a:rPr>
              <a:t>255-77-25</a:t>
            </a:r>
          </a:p>
          <a:p>
            <a:endParaRPr lang="en-US" sz="1400" dirty="0">
              <a:solidFill>
                <a:srgbClr val="0072BC"/>
              </a:solidFill>
            </a:endParaRPr>
          </a:p>
          <a:p>
            <a:r>
              <a:rPr lang="ru-RU" sz="1400" dirty="0">
                <a:solidFill>
                  <a:srgbClr val="0072BC"/>
                </a:solidFill>
              </a:rPr>
              <a:t>Региональный директор Дронов Игорь Леонидович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830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r="5222"/>
          <a:stretch/>
        </p:blipFill>
        <p:spPr>
          <a:xfrm>
            <a:off x="4456558" y="977247"/>
            <a:ext cx="3859858" cy="459026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456558" y="5566321"/>
            <a:ext cx="3859858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772816"/>
            <a:ext cx="410445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расходов, связанных с увеличением сметной стоимости незавершенной стадии инвестиционного проекта, обусловленных существенным изменением курса иностранных валют.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2707463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КРЕДИТА*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03895" y="485684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605" y="376201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3" y="5216885"/>
            <a:ext cx="603089" cy="5883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9" y="4122055"/>
            <a:ext cx="632508" cy="6030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7" y="3019871"/>
            <a:ext cx="639863" cy="6251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584" y="3067503"/>
            <a:ext cx="96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От 25</a:t>
            </a:r>
            <a:r>
              <a:rPr lang="en-US" dirty="0"/>
              <a:t> </a:t>
            </a:r>
            <a:r>
              <a:rPr lang="ru-RU" dirty="0"/>
              <a:t>до 500</a:t>
            </a:r>
          </a:p>
          <a:p>
            <a:r>
              <a:rPr lang="ru-RU" dirty="0"/>
              <a:t>млн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491" y="5216885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До</a:t>
            </a:r>
          </a:p>
          <a:p>
            <a:r>
              <a:rPr lang="ru-RU" dirty="0"/>
              <a:t>120 месяцев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7798" y="4262899"/>
            <a:ext cx="1095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8,5% </a:t>
            </a:r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3" y="980728"/>
            <a:ext cx="4176463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6 месяцев отсрочка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по обязательству по уплате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процентов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и основного долга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Freeform 5"/>
          <p:cNvSpPr/>
          <p:nvPr/>
        </p:nvSpPr>
        <p:spPr>
          <a:xfrm>
            <a:off x="177547" y="188640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</a:t>
            </a:r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-Инвест</a:t>
            </a:r>
            <a:endParaRPr lang="en-US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638132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размере отрицательной переоценки стоимости инвестиционного проекта, связанной с ростом курса иностранных валют. Отрицательная переоценка рассчитывается как разница между курсом иностранной валюты  к рублю на дату подписания кредитного договора и курсом иностранной валюты  к рублю на дату подачи заявки на кредитование в банк.</a:t>
            </a:r>
          </a:p>
        </p:txBody>
      </p:sp>
    </p:spTree>
    <p:extLst>
      <p:ext uri="{BB962C8B-B14F-4D97-AF65-F5344CB8AC3E}">
        <p14:creationId xmlns:p14="http://schemas.microsoft.com/office/powerpoint/2010/main" val="22660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9512" y="1772816"/>
            <a:ext cx="410445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восстановление/пополнение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уплату налогов и сборов ), а также финансирование участия в тендере (конкурсе) и исполнения контракта в рамках 44-ФЗ и 223-ФЗ..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512" y="3211519"/>
            <a:ext cx="14478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203895" y="536090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190605" y="426607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993" y="5720941"/>
            <a:ext cx="603089" cy="58837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79" y="4626111"/>
            <a:ext cx="632508" cy="60308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817" y="3523927"/>
            <a:ext cx="639863" cy="62515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7584" y="3571559"/>
            <a:ext cx="10358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От </a:t>
            </a:r>
            <a:r>
              <a:rPr lang="ru-RU" dirty="0" smtClean="0"/>
              <a:t>50 до 1000</a:t>
            </a:r>
            <a:endParaRPr lang="ru-RU" dirty="0"/>
          </a:p>
          <a:p>
            <a:r>
              <a:rPr lang="ru-RU" dirty="0"/>
              <a:t>млн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1491" y="5720941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000" b="1" u="sng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36 месяцев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847798" y="4766955"/>
            <a:ext cx="1095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8,5% </a:t>
            </a:r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9513" y="980728"/>
            <a:ext cx="4176463" cy="648072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Право погашения основного долга в течение последних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6 месяцев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срока действия кредитного договора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2"/>
          <a:stretch/>
        </p:blipFill>
        <p:spPr>
          <a:xfrm>
            <a:off x="4456558" y="976536"/>
            <a:ext cx="3859857" cy="5072369"/>
          </a:xfrm>
          <a:prstGeom prst="rect">
            <a:avLst/>
          </a:prstGeom>
        </p:spPr>
      </p:pic>
      <p:sp>
        <p:nvSpPr>
          <p:cNvPr id="33" name="Freeform 5"/>
          <p:cNvSpPr/>
          <p:nvPr/>
        </p:nvSpPr>
        <p:spPr>
          <a:xfrm>
            <a:off x="177547" y="188640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2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</a:t>
            </a:r>
            <a:r>
              <a:rPr lang="ru-RU" sz="22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-Оборотный</a:t>
            </a:r>
            <a:endParaRPr lang="en-US" sz="22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56558" y="5449416"/>
            <a:ext cx="3859858" cy="59898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Антикризисные меры поддержки субъектов МСП</a:t>
            </a:r>
            <a:endParaRPr lang="ru-RU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3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0" name="Freeform 5"/>
          <p:cNvSpPr/>
          <p:nvPr/>
        </p:nvSpPr>
        <p:spPr>
          <a:xfrm>
            <a:off x="177547" y="44624"/>
            <a:ext cx="8138869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по Программам субсидирования </a:t>
            </a: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процентной </a:t>
            </a:r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ставки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9512" y="764704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МСП Банк предлагает предприятиям малого и среднего бизнеса воспользоваться Программой субсидирования кредитования Министерства экономического развития РФ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ставки происходит в рамках участия в реализации национального проекта «Малое и среднее предпринимательство и поддержка предпринимательской инициативы» и направлено на развитие и поддержку малых и средних компаний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России.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0884" y="2780928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сумме кредита свыше 10 млн рублей: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- на инвестиционные цели – 8,0% годовых 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- на оборотные и контрактные цели – 8,25% годовых</a:t>
            </a:r>
          </a:p>
          <a:p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При сумме кредита </a:t>
            </a:r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менее </a:t>
            </a:r>
            <a:r>
              <a:rPr lang="ru-RU" sz="1000" b="1" u="sng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10 млн рублей</a:t>
            </a:r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- на инвестиционные, оборотные, контрактные цели – 8,5% годовых</a:t>
            </a:r>
          </a:p>
          <a:p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     - </a:t>
            </a:r>
            <a:r>
              <a:rPr lang="ru-RU" sz="1000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а развитие предпринимательской деятельности – 9,75% годовых</a:t>
            </a:r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5576" y="2420888"/>
            <a:ext cx="17075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755576" y="5155566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307635" y="5519554"/>
            <a:ext cx="37430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solidFill>
                  <a:srgbClr val="4D4D4D"/>
                </a:solidFill>
              </a:defRPr>
            </a:lvl1pPr>
          </a:lstStyle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инвестиционные цели: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от  </a:t>
            </a:r>
            <a:r>
              <a:rPr lang="ru-RU" dirty="0">
                <a:latin typeface="Arial" pitchFamily="34" charset="0"/>
                <a:cs typeface="Arial" pitchFamily="34" charset="0"/>
              </a:rPr>
              <a:t>0,5 млн рублей и не более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2**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млрд руб.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ru-RU" b="1" u="sng" dirty="0">
                <a:latin typeface="Arial" pitchFamily="34" charset="0"/>
                <a:cs typeface="Arial" pitchFamily="34" charset="0"/>
              </a:rPr>
              <a:t>На пополнение оборотных средств: 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не менее 0,5 млн рублей и не более 500 млн рублей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771111" y="5543073"/>
            <a:ext cx="12827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771111" y="5827330"/>
            <a:ext cx="3825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инвестиционные цели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10 лет</a:t>
            </a:r>
          </a:p>
          <a:p>
            <a:endParaRPr lang="ru-RU" sz="1000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b="1" u="sng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На пополнение оборотных средств</a:t>
            </a:r>
            <a:r>
              <a:rPr lang="ru-RU" sz="1000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000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не более 3-х лет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4"/>
            <a:ext cx="632508" cy="60308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936039"/>
            <a:ext cx="639863" cy="62515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4895" y="4939317"/>
            <a:ext cx="603089" cy="58837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1737" y="6381328"/>
            <a:ext cx="7696647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i="1" dirty="0">
                <a:latin typeface="Arial" pitchFamily="34" charset="0"/>
                <a:cs typeface="Arial" pitchFamily="34" charset="0"/>
              </a:rPr>
              <a:t>*c перечнем приоритетных ниш можно ознакомиться на сайте 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Банка </a:t>
            </a:r>
            <a:r>
              <a:rPr lang="en-US" sz="850" i="1" dirty="0">
                <a:latin typeface="Arial" pitchFamily="34" charset="0"/>
                <a:cs typeface="Arial" pitchFamily="34" charset="0"/>
                <a:hlinkClick r:id="rId5"/>
              </a:rPr>
              <a:t>https://mspbank.ru/credit/prioritetnye-nishi</a:t>
            </a:r>
            <a:r>
              <a:rPr lang="en-US" sz="850" i="1" dirty="0" smtClean="0">
                <a:latin typeface="Arial" pitchFamily="34" charset="0"/>
                <a:cs typeface="Arial" pitchFamily="34" charset="0"/>
                <a:hlinkClick r:id="rId5"/>
              </a:rPr>
              <a:t>/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85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850" i="1" dirty="0" smtClean="0">
                <a:latin typeface="Arial" pitchFamily="34" charset="0"/>
                <a:cs typeface="Arial" pitchFamily="34" charset="0"/>
              </a:rPr>
              <a:t>**</a:t>
            </a:r>
            <a:r>
              <a:rPr lang="ru-RU" sz="850" i="1" dirty="0" smtClean="0">
                <a:latin typeface="Arial" pitchFamily="34" charset="0"/>
                <a:cs typeface="Arial" pitchFamily="34" charset="0"/>
              </a:rPr>
              <a:t>кредитные 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РФ</a:t>
            </a:r>
            <a:endParaRPr lang="ru-RU" sz="85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4198169"/>
            <a:ext cx="4176463" cy="598983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smtClean="0">
                <a:latin typeface="Arial" pitchFamily="34" charset="0"/>
                <a:cs typeface="Arial" pitchFamily="34" charset="0"/>
              </a:rPr>
              <a:t> от </a:t>
            </a:r>
            <a:r>
              <a:rPr lang="ru-RU" sz="1600" b="1" smtClean="0">
                <a:latin typeface="Arial" pitchFamily="34" charset="0"/>
                <a:cs typeface="Arial" pitchFamily="34" charset="0"/>
              </a:rPr>
              <a:t>7,75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предприятий малого и среднего бизнеса,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ведущих свою деятельность в приоритетных нишах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Банка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*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85410"/>
            <a:ext cx="3602365" cy="461667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16016" y="683171"/>
            <a:ext cx="3585543" cy="220216"/>
          </a:xfrm>
          <a:prstGeom prst="rect">
            <a:avLst/>
          </a:prstGeom>
          <a:solidFill>
            <a:srgbClr val="ED1B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Программа Минэкономразвития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087641"/>
              </p:ext>
            </p:extLst>
          </p:nvPr>
        </p:nvGraphicFramePr>
        <p:xfrm>
          <a:off x="395536" y="1484785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2124145"/>
            <a:ext cx="763284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сборов), а также финансирование участия в тендере (конкурсе). Допускаются страховые взносы (в Пенсионный фонд России, фонд социального страхования, фонд медицинского страхования), налог с зарплаты (НДФЛ).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96992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96992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96992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850" y="332996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28" y="332996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328233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32996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32996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284984"/>
            <a:ext cx="2717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сумме кредита свыше 10 млн рублей: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7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сумме кредита менее 10 млн рублей: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8,5% годовых</a:t>
            </a: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648073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736619"/>
              </p:ext>
            </p:extLst>
          </p:nvPr>
        </p:nvGraphicFramePr>
        <p:xfrm>
          <a:off x="403700" y="4077073"/>
          <a:ext cx="7488832" cy="504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405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Инвестиционное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403700" y="4788441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 для приобретения, реконструкции, модернизации, ремонта основных средств, а также для строительства зданий и сооружений производственного назначения.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3700" y="551723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347916" y="551723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396018" y="5517233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14" y="5877273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3592" y="5877273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005" y="5829641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51772" y="5877273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000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15512" y="5877273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120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764705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4" y="6474822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Кредитные 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сделки по сумме свыше 1 млрд руб. принимаются к рассмотрению исключительно при соответствии условиям программы субсидирования Министерства экономического развития 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РФ</a:t>
            </a:r>
            <a:endParaRPr lang="ru-RU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9559" y="5817458"/>
            <a:ext cx="2717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сумме кредита свыше 10 млн рублей: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7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сумме кредита менее 10 млн рублей: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8,5%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640848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Контрактное кредитование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23528" y="1843663"/>
            <a:ext cx="31683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Заемщиком контракта в рамках Федеральных законов 223-ФЗ и 44-ФЗ.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7996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7996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7996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1874" y="494000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590" y="494000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841" y="4892376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94000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940008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699647"/>
            <a:ext cx="4121593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437673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27784" y="5436512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10973" y="4941168"/>
            <a:ext cx="2717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сумме кредита свыше 10 млн рублей: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7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5 %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сумме кредита менее 10 млн рублей: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8,5%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843663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рефинансирование кредитов  (займов), выданных другими кредитными организациями на оборотные и инвестиционные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цели.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C:\Users\b05frv\Desktop\Depositphotos_58440907_original-val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8" y="1700808"/>
            <a:ext cx="4572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899592" y="4869160"/>
            <a:ext cx="2441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500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1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1000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377055" y="260648"/>
            <a:ext cx="7507313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918477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Рефинансирование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99992" y="4941168"/>
            <a:ext cx="3836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– от 8% годовых</a:t>
            </a:r>
          </a:p>
          <a:p>
            <a:endParaRPr lang="ru-RU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– от 8,25%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3957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3528" y="1843663"/>
            <a:ext cx="3168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в части пополнения оборотных средств, финансирования текущей деятельности (включая выплату заработной платы и пр. платежи, за исключением уплаты налогов и сборов), а также финансирования инвестиций.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87946" y="4901098"/>
            <a:ext cx="1305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от 7,75 % 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2937599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59391" y="4448145"/>
            <a:ext cx="116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779912" y="4448145"/>
            <a:ext cx="15343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000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" y="4849380"/>
            <a:ext cx="603089" cy="588379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46" y="4770127"/>
            <a:ext cx="632508" cy="60308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639863" cy="62515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58214" y="4990181"/>
            <a:ext cx="2441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27584" y="3261038"/>
            <a:ext cx="2539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индивидуальных предпринимателей: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Для юридических лиц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0,5 до 10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reeform 5"/>
          <p:cNvSpPr/>
          <p:nvPr/>
        </p:nvSpPr>
        <p:spPr>
          <a:xfrm>
            <a:off x="433387" y="260648"/>
            <a:ext cx="7450981" cy="504056"/>
          </a:xfrm>
          <a:custGeom>
            <a:avLst/>
            <a:gdLst>
              <a:gd name="connsiteX0" fmla="*/ 0 w 1929407"/>
              <a:gd name="connsiteY0" fmla="*/ 128630 h 771763"/>
              <a:gd name="connsiteX1" fmla="*/ 128630 w 1929407"/>
              <a:gd name="connsiteY1" fmla="*/ 0 h 771763"/>
              <a:gd name="connsiteX2" fmla="*/ 321568 w 1929407"/>
              <a:gd name="connsiteY2" fmla="*/ 0 h 771763"/>
              <a:gd name="connsiteX3" fmla="*/ 321568 w 1929407"/>
              <a:gd name="connsiteY3" fmla="*/ 0 h 771763"/>
              <a:gd name="connsiteX4" fmla="*/ 803920 w 1929407"/>
              <a:gd name="connsiteY4" fmla="*/ 0 h 771763"/>
              <a:gd name="connsiteX5" fmla="*/ 1800777 w 1929407"/>
              <a:gd name="connsiteY5" fmla="*/ 0 h 771763"/>
              <a:gd name="connsiteX6" fmla="*/ 1929407 w 1929407"/>
              <a:gd name="connsiteY6" fmla="*/ 128630 h 771763"/>
              <a:gd name="connsiteX7" fmla="*/ 1929407 w 1929407"/>
              <a:gd name="connsiteY7" fmla="*/ 450195 h 771763"/>
              <a:gd name="connsiteX8" fmla="*/ 1929407 w 1929407"/>
              <a:gd name="connsiteY8" fmla="*/ 450195 h 771763"/>
              <a:gd name="connsiteX9" fmla="*/ 1929407 w 1929407"/>
              <a:gd name="connsiteY9" fmla="*/ 643136 h 771763"/>
              <a:gd name="connsiteX10" fmla="*/ 1929407 w 1929407"/>
              <a:gd name="connsiteY10" fmla="*/ 643133 h 771763"/>
              <a:gd name="connsiteX11" fmla="*/ 1800777 w 1929407"/>
              <a:gd name="connsiteY11" fmla="*/ 771763 h 771763"/>
              <a:gd name="connsiteX12" fmla="*/ 803920 w 1929407"/>
              <a:gd name="connsiteY12" fmla="*/ 771763 h 771763"/>
              <a:gd name="connsiteX13" fmla="*/ 562750 w 1929407"/>
              <a:gd name="connsiteY13" fmla="*/ 868233 h 771763"/>
              <a:gd name="connsiteX14" fmla="*/ 321568 w 1929407"/>
              <a:gd name="connsiteY14" fmla="*/ 771763 h 771763"/>
              <a:gd name="connsiteX15" fmla="*/ 128630 w 1929407"/>
              <a:gd name="connsiteY15" fmla="*/ 771763 h 771763"/>
              <a:gd name="connsiteX16" fmla="*/ 0 w 1929407"/>
              <a:gd name="connsiteY16" fmla="*/ 643133 h 771763"/>
              <a:gd name="connsiteX17" fmla="*/ 0 w 1929407"/>
              <a:gd name="connsiteY17" fmla="*/ 643136 h 771763"/>
              <a:gd name="connsiteX18" fmla="*/ 0 w 1929407"/>
              <a:gd name="connsiteY18" fmla="*/ 450195 h 771763"/>
              <a:gd name="connsiteX19" fmla="*/ 0 w 1929407"/>
              <a:gd name="connsiteY19" fmla="*/ 450195 h 771763"/>
              <a:gd name="connsiteX20" fmla="*/ 0 w 1929407"/>
              <a:gd name="connsiteY20" fmla="*/ 128630 h 7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29407" h="771763">
                <a:moveTo>
                  <a:pt x="0" y="128630"/>
                </a:moveTo>
                <a:cubicBezTo>
                  <a:pt x="0" y="57590"/>
                  <a:pt x="57590" y="0"/>
                  <a:pt x="128630" y="0"/>
                </a:cubicBezTo>
                <a:lnTo>
                  <a:pt x="321568" y="0"/>
                </a:lnTo>
                <a:lnTo>
                  <a:pt x="321568" y="0"/>
                </a:lnTo>
                <a:lnTo>
                  <a:pt x="803920" y="0"/>
                </a:lnTo>
                <a:lnTo>
                  <a:pt x="1800777" y="0"/>
                </a:lnTo>
                <a:cubicBezTo>
                  <a:pt x="1871817" y="0"/>
                  <a:pt x="1929407" y="57590"/>
                  <a:pt x="1929407" y="128630"/>
                </a:cubicBezTo>
                <a:lnTo>
                  <a:pt x="1929407" y="450195"/>
                </a:lnTo>
                <a:lnTo>
                  <a:pt x="1929407" y="450195"/>
                </a:lnTo>
                <a:lnTo>
                  <a:pt x="1929407" y="643136"/>
                </a:lnTo>
                <a:lnTo>
                  <a:pt x="1929407" y="643133"/>
                </a:lnTo>
                <a:cubicBezTo>
                  <a:pt x="1929407" y="714173"/>
                  <a:pt x="1871817" y="771763"/>
                  <a:pt x="1800777" y="771763"/>
                </a:cubicBezTo>
                <a:lnTo>
                  <a:pt x="803920" y="771763"/>
                </a:lnTo>
                <a:lnTo>
                  <a:pt x="562750" y="868233"/>
                </a:lnTo>
                <a:lnTo>
                  <a:pt x="321568" y="771763"/>
                </a:lnTo>
                <a:lnTo>
                  <a:pt x="128630" y="771763"/>
                </a:lnTo>
                <a:cubicBezTo>
                  <a:pt x="57590" y="771763"/>
                  <a:pt x="0" y="714173"/>
                  <a:pt x="0" y="643133"/>
                </a:cubicBezTo>
                <a:lnTo>
                  <a:pt x="0" y="643136"/>
                </a:lnTo>
                <a:lnTo>
                  <a:pt x="0" y="450195"/>
                </a:lnTo>
                <a:lnTo>
                  <a:pt x="0" y="450195"/>
                </a:lnTo>
                <a:lnTo>
                  <a:pt x="0" y="128630"/>
                </a:lnTo>
                <a:close/>
              </a:path>
            </a:pathLst>
          </a:custGeom>
          <a:solidFill>
            <a:srgbClr val="F37065"/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65690" tIns="110826" rIns="165690" bIns="110826" spcCol="1270" anchor="ctr"/>
          <a:lstStyle/>
          <a:p>
            <a:pPr defTabSz="8001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Кредитная поддержка в рамках базовых кредитных продуктов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b05frv\Desktop\micro_credit_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48" y="1628801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327926"/>
              </p:ext>
            </p:extLst>
          </p:nvPr>
        </p:nvGraphicFramePr>
        <p:xfrm>
          <a:off x="395536" y="980728"/>
          <a:ext cx="7488832" cy="502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/>
              </a:tblGrid>
              <a:tr h="502895">
                <a:tc>
                  <a:txBody>
                    <a:bodyPr/>
                    <a:lstStyle/>
                    <a:p>
                      <a:r>
                        <a:rPr lang="ru-RU" sz="26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Микрокредит</a:t>
                      </a:r>
                      <a:endParaRPr lang="ru-RU" sz="26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Rounded Rectangular Callout 1"/>
          <p:cNvSpPr/>
          <p:nvPr/>
        </p:nvSpPr>
        <p:spPr>
          <a:xfrm rot="9006540">
            <a:off x="6883644" y="377923"/>
            <a:ext cx="1303699" cy="955612"/>
          </a:xfrm>
          <a:custGeom>
            <a:avLst/>
            <a:gdLst>
              <a:gd name="connsiteX0" fmla="*/ 0 w 5410200"/>
              <a:gd name="connsiteY0" fmla="*/ 444509 h 2667000"/>
              <a:gd name="connsiteX1" fmla="*/ 444509 w 5410200"/>
              <a:gd name="connsiteY1" fmla="*/ 0 h 2667000"/>
              <a:gd name="connsiteX2" fmla="*/ 901700 w 5410200"/>
              <a:gd name="connsiteY2" fmla="*/ 0 h 2667000"/>
              <a:gd name="connsiteX3" fmla="*/ 901700 w 5410200"/>
              <a:gd name="connsiteY3" fmla="*/ 0 h 2667000"/>
              <a:gd name="connsiteX4" fmla="*/ 2254250 w 5410200"/>
              <a:gd name="connsiteY4" fmla="*/ 0 h 2667000"/>
              <a:gd name="connsiteX5" fmla="*/ 4965691 w 5410200"/>
              <a:gd name="connsiteY5" fmla="*/ 0 h 2667000"/>
              <a:gd name="connsiteX6" fmla="*/ 5410200 w 5410200"/>
              <a:gd name="connsiteY6" fmla="*/ 444509 h 2667000"/>
              <a:gd name="connsiteX7" fmla="*/ 5410200 w 5410200"/>
              <a:gd name="connsiteY7" fmla="*/ 1555750 h 2667000"/>
              <a:gd name="connsiteX8" fmla="*/ 5410200 w 5410200"/>
              <a:gd name="connsiteY8" fmla="*/ 1555750 h 2667000"/>
              <a:gd name="connsiteX9" fmla="*/ 5410200 w 5410200"/>
              <a:gd name="connsiteY9" fmla="*/ 2222500 h 2667000"/>
              <a:gd name="connsiteX10" fmla="*/ 5410200 w 5410200"/>
              <a:gd name="connsiteY10" fmla="*/ 2222491 h 2667000"/>
              <a:gd name="connsiteX11" fmla="*/ 4965691 w 5410200"/>
              <a:gd name="connsiteY11" fmla="*/ 2667000 h 2667000"/>
              <a:gd name="connsiteX12" fmla="*/ 2254250 w 5410200"/>
              <a:gd name="connsiteY12" fmla="*/ 2667000 h 2667000"/>
              <a:gd name="connsiteX13" fmla="*/ 1688848 w 5410200"/>
              <a:gd name="connsiteY13" fmla="*/ 3397518 h 2667000"/>
              <a:gd name="connsiteX14" fmla="*/ 901700 w 5410200"/>
              <a:gd name="connsiteY14" fmla="*/ 2667000 h 2667000"/>
              <a:gd name="connsiteX15" fmla="*/ 444509 w 5410200"/>
              <a:gd name="connsiteY15" fmla="*/ 2667000 h 2667000"/>
              <a:gd name="connsiteX16" fmla="*/ 0 w 5410200"/>
              <a:gd name="connsiteY16" fmla="*/ 2222491 h 2667000"/>
              <a:gd name="connsiteX17" fmla="*/ 0 w 5410200"/>
              <a:gd name="connsiteY17" fmla="*/ 2222500 h 2667000"/>
              <a:gd name="connsiteX18" fmla="*/ 0 w 5410200"/>
              <a:gd name="connsiteY18" fmla="*/ 1555750 h 2667000"/>
              <a:gd name="connsiteX19" fmla="*/ 0 w 5410200"/>
              <a:gd name="connsiteY19" fmla="*/ 1555750 h 2667000"/>
              <a:gd name="connsiteX20" fmla="*/ 0 w 5410200"/>
              <a:gd name="connsiteY20" fmla="*/ 444509 h 2667000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901700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397518"/>
              <a:gd name="connsiteX1" fmla="*/ 444509 w 5410200"/>
              <a:gd name="connsiteY1" fmla="*/ 0 h 3397518"/>
              <a:gd name="connsiteX2" fmla="*/ 901700 w 5410200"/>
              <a:gd name="connsiteY2" fmla="*/ 0 h 3397518"/>
              <a:gd name="connsiteX3" fmla="*/ 901700 w 5410200"/>
              <a:gd name="connsiteY3" fmla="*/ 0 h 3397518"/>
              <a:gd name="connsiteX4" fmla="*/ 2254250 w 5410200"/>
              <a:gd name="connsiteY4" fmla="*/ 0 h 3397518"/>
              <a:gd name="connsiteX5" fmla="*/ 4965691 w 5410200"/>
              <a:gd name="connsiteY5" fmla="*/ 0 h 3397518"/>
              <a:gd name="connsiteX6" fmla="*/ 5410200 w 5410200"/>
              <a:gd name="connsiteY6" fmla="*/ 444509 h 3397518"/>
              <a:gd name="connsiteX7" fmla="*/ 5410200 w 5410200"/>
              <a:gd name="connsiteY7" fmla="*/ 1555750 h 3397518"/>
              <a:gd name="connsiteX8" fmla="*/ 5410200 w 5410200"/>
              <a:gd name="connsiteY8" fmla="*/ 1555750 h 3397518"/>
              <a:gd name="connsiteX9" fmla="*/ 5410200 w 5410200"/>
              <a:gd name="connsiteY9" fmla="*/ 2222500 h 3397518"/>
              <a:gd name="connsiteX10" fmla="*/ 5410200 w 5410200"/>
              <a:gd name="connsiteY10" fmla="*/ 2222491 h 3397518"/>
              <a:gd name="connsiteX11" fmla="*/ 4965691 w 5410200"/>
              <a:gd name="connsiteY11" fmla="*/ 2667000 h 3397518"/>
              <a:gd name="connsiteX12" fmla="*/ 3168650 w 5410200"/>
              <a:gd name="connsiteY12" fmla="*/ 2657764 h 3397518"/>
              <a:gd name="connsiteX13" fmla="*/ 1688848 w 5410200"/>
              <a:gd name="connsiteY13" fmla="*/ 3397518 h 3397518"/>
              <a:gd name="connsiteX14" fmla="*/ 2361045 w 5410200"/>
              <a:gd name="connsiteY14" fmla="*/ 2667000 h 3397518"/>
              <a:gd name="connsiteX15" fmla="*/ 444509 w 5410200"/>
              <a:gd name="connsiteY15" fmla="*/ 2667000 h 3397518"/>
              <a:gd name="connsiteX16" fmla="*/ 0 w 5410200"/>
              <a:gd name="connsiteY16" fmla="*/ 2222491 h 3397518"/>
              <a:gd name="connsiteX17" fmla="*/ 0 w 5410200"/>
              <a:gd name="connsiteY17" fmla="*/ 2222500 h 3397518"/>
              <a:gd name="connsiteX18" fmla="*/ 0 w 5410200"/>
              <a:gd name="connsiteY18" fmla="*/ 1555750 h 3397518"/>
              <a:gd name="connsiteX19" fmla="*/ 0 w 5410200"/>
              <a:gd name="connsiteY19" fmla="*/ 1555750 h 3397518"/>
              <a:gd name="connsiteX20" fmla="*/ 0 w 5410200"/>
              <a:gd name="connsiteY20" fmla="*/ 444509 h 3397518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361045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57372"/>
              <a:gd name="connsiteX1" fmla="*/ 444509 w 5410200"/>
              <a:gd name="connsiteY1" fmla="*/ 0 h 3157372"/>
              <a:gd name="connsiteX2" fmla="*/ 901700 w 5410200"/>
              <a:gd name="connsiteY2" fmla="*/ 0 h 3157372"/>
              <a:gd name="connsiteX3" fmla="*/ 901700 w 5410200"/>
              <a:gd name="connsiteY3" fmla="*/ 0 h 3157372"/>
              <a:gd name="connsiteX4" fmla="*/ 2254250 w 5410200"/>
              <a:gd name="connsiteY4" fmla="*/ 0 h 3157372"/>
              <a:gd name="connsiteX5" fmla="*/ 4965691 w 5410200"/>
              <a:gd name="connsiteY5" fmla="*/ 0 h 3157372"/>
              <a:gd name="connsiteX6" fmla="*/ 5410200 w 5410200"/>
              <a:gd name="connsiteY6" fmla="*/ 444509 h 3157372"/>
              <a:gd name="connsiteX7" fmla="*/ 5410200 w 5410200"/>
              <a:gd name="connsiteY7" fmla="*/ 1555750 h 3157372"/>
              <a:gd name="connsiteX8" fmla="*/ 5410200 w 5410200"/>
              <a:gd name="connsiteY8" fmla="*/ 1555750 h 3157372"/>
              <a:gd name="connsiteX9" fmla="*/ 5410200 w 5410200"/>
              <a:gd name="connsiteY9" fmla="*/ 2222500 h 3157372"/>
              <a:gd name="connsiteX10" fmla="*/ 5410200 w 5410200"/>
              <a:gd name="connsiteY10" fmla="*/ 2222491 h 3157372"/>
              <a:gd name="connsiteX11" fmla="*/ 4965691 w 5410200"/>
              <a:gd name="connsiteY11" fmla="*/ 2667000 h 3157372"/>
              <a:gd name="connsiteX12" fmla="*/ 3168650 w 5410200"/>
              <a:gd name="connsiteY12" fmla="*/ 2657764 h 3157372"/>
              <a:gd name="connsiteX13" fmla="*/ 2806448 w 5410200"/>
              <a:gd name="connsiteY13" fmla="*/ 3157372 h 3157372"/>
              <a:gd name="connsiteX14" fmla="*/ 2074718 w 5410200"/>
              <a:gd name="connsiteY14" fmla="*/ 2667000 h 3157372"/>
              <a:gd name="connsiteX15" fmla="*/ 444509 w 5410200"/>
              <a:gd name="connsiteY15" fmla="*/ 2667000 h 3157372"/>
              <a:gd name="connsiteX16" fmla="*/ 0 w 5410200"/>
              <a:gd name="connsiteY16" fmla="*/ 2222491 h 3157372"/>
              <a:gd name="connsiteX17" fmla="*/ 0 w 5410200"/>
              <a:gd name="connsiteY17" fmla="*/ 2222500 h 3157372"/>
              <a:gd name="connsiteX18" fmla="*/ 0 w 5410200"/>
              <a:gd name="connsiteY18" fmla="*/ 1555750 h 3157372"/>
              <a:gd name="connsiteX19" fmla="*/ 0 w 5410200"/>
              <a:gd name="connsiteY19" fmla="*/ 1555750 h 3157372"/>
              <a:gd name="connsiteX20" fmla="*/ 0 w 5410200"/>
              <a:gd name="connsiteY20" fmla="*/ 444509 h 3157372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3168650 w 5410200"/>
              <a:gd name="connsiteY12" fmla="*/ 2657764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074718 w 5410200"/>
              <a:gd name="connsiteY14" fmla="*/ 2667000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  <a:gd name="connsiteX0" fmla="*/ 0 w 5410200"/>
              <a:gd name="connsiteY0" fmla="*/ 444509 h 3166608"/>
              <a:gd name="connsiteX1" fmla="*/ 444509 w 5410200"/>
              <a:gd name="connsiteY1" fmla="*/ 0 h 3166608"/>
              <a:gd name="connsiteX2" fmla="*/ 901700 w 5410200"/>
              <a:gd name="connsiteY2" fmla="*/ 0 h 3166608"/>
              <a:gd name="connsiteX3" fmla="*/ 901700 w 5410200"/>
              <a:gd name="connsiteY3" fmla="*/ 0 h 3166608"/>
              <a:gd name="connsiteX4" fmla="*/ 2254250 w 5410200"/>
              <a:gd name="connsiteY4" fmla="*/ 0 h 3166608"/>
              <a:gd name="connsiteX5" fmla="*/ 4965691 w 5410200"/>
              <a:gd name="connsiteY5" fmla="*/ 0 h 3166608"/>
              <a:gd name="connsiteX6" fmla="*/ 5410200 w 5410200"/>
              <a:gd name="connsiteY6" fmla="*/ 444509 h 3166608"/>
              <a:gd name="connsiteX7" fmla="*/ 5410200 w 5410200"/>
              <a:gd name="connsiteY7" fmla="*/ 1555750 h 3166608"/>
              <a:gd name="connsiteX8" fmla="*/ 5410200 w 5410200"/>
              <a:gd name="connsiteY8" fmla="*/ 1555750 h 3166608"/>
              <a:gd name="connsiteX9" fmla="*/ 5410200 w 5410200"/>
              <a:gd name="connsiteY9" fmla="*/ 2222500 h 3166608"/>
              <a:gd name="connsiteX10" fmla="*/ 5410200 w 5410200"/>
              <a:gd name="connsiteY10" fmla="*/ 2222491 h 3166608"/>
              <a:gd name="connsiteX11" fmla="*/ 4965691 w 5410200"/>
              <a:gd name="connsiteY11" fmla="*/ 2667000 h 3166608"/>
              <a:gd name="connsiteX12" fmla="*/ 2919268 w 5410200"/>
              <a:gd name="connsiteY12" fmla="*/ 2667000 h 3166608"/>
              <a:gd name="connsiteX13" fmla="*/ 2667902 w 5410200"/>
              <a:gd name="connsiteY13" fmla="*/ 3166608 h 3166608"/>
              <a:gd name="connsiteX14" fmla="*/ 2351809 w 5410200"/>
              <a:gd name="connsiteY14" fmla="*/ 2657764 h 3166608"/>
              <a:gd name="connsiteX15" fmla="*/ 444509 w 5410200"/>
              <a:gd name="connsiteY15" fmla="*/ 2667000 h 3166608"/>
              <a:gd name="connsiteX16" fmla="*/ 0 w 5410200"/>
              <a:gd name="connsiteY16" fmla="*/ 2222491 h 3166608"/>
              <a:gd name="connsiteX17" fmla="*/ 0 w 5410200"/>
              <a:gd name="connsiteY17" fmla="*/ 2222500 h 3166608"/>
              <a:gd name="connsiteX18" fmla="*/ 0 w 5410200"/>
              <a:gd name="connsiteY18" fmla="*/ 1555750 h 3166608"/>
              <a:gd name="connsiteX19" fmla="*/ 0 w 5410200"/>
              <a:gd name="connsiteY19" fmla="*/ 1555750 h 3166608"/>
              <a:gd name="connsiteX20" fmla="*/ 0 w 5410200"/>
              <a:gd name="connsiteY20" fmla="*/ 444509 h 3166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10200" h="3166608">
                <a:moveTo>
                  <a:pt x="0" y="444509"/>
                </a:moveTo>
                <a:cubicBezTo>
                  <a:pt x="0" y="199013"/>
                  <a:pt x="199013" y="0"/>
                  <a:pt x="444509" y="0"/>
                </a:cubicBezTo>
                <a:lnTo>
                  <a:pt x="901700" y="0"/>
                </a:lnTo>
                <a:lnTo>
                  <a:pt x="901700" y="0"/>
                </a:lnTo>
                <a:lnTo>
                  <a:pt x="2254250" y="0"/>
                </a:lnTo>
                <a:lnTo>
                  <a:pt x="4965691" y="0"/>
                </a:lnTo>
                <a:cubicBezTo>
                  <a:pt x="5211187" y="0"/>
                  <a:pt x="5410200" y="199013"/>
                  <a:pt x="5410200" y="444509"/>
                </a:cubicBezTo>
                <a:lnTo>
                  <a:pt x="5410200" y="1555750"/>
                </a:lnTo>
                <a:lnTo>
                  <a:pt x="5410200" y="1555750"/>
                </a:lnTo>
                <a:lnTo>
                  <a:pt x="5410200" y="2222500"/>
                </a:lnTo>
                <a:lnTo>
                  <a:pt x="5410200" y="2222491"/>
                </a:lnTo>
                <a:cubicBezTo>
                  <a:pt x="5410200" y="2467987"/>
                  <a:pt x="5211187" y="2667000"/>
                  <a:pt x="4965691" y="2667000"/>
                </a:cubicBezTo>
                <a:lnTo>
                  <a:pt x="2919268" y="2667000"/>
                </a:lnTo>
                <a:lnTo>
                  <a:pt x="2667902" y="3166608"/>
                </a:lnTo>
                <a:lnTo>
                  <a:pt x="2351809" y="2657764"/>
                </a:lnTo>
                <a:lnTo>
                  <a:pt x="444509" y="2667000"/>
                </a:lnTo>
                <a:cubicBezTo>
                  <a:pt x="199013" y="2667000"/>
                  <a:pt x="0" y="2467987"/>
                  <a:pt x="0" y="2222491"/>
                </a:cubicBezTo>
                <a:lnTo>
                  <a:pt x="0" y="2222500"/>
                </a:lnTo>
                <a:lnTo>
                  <a:pt x="0" y="1555750"/>
                </a:lnTo>
                <a:lnTo>
                  <a:pt x="0" y="1555750"/>
                </a:lnTo>
                <a:lnTo>
                  <a:pt x="0" y="444509"/>
                </a:lnTo>
                <a:close/>
              </a:path>
            </a:pathLst>
          </a:custGeom>
          <a:solidFill>
            <a:srgbClr val="0072BC"/>
          </a:solidFill>
          <a:ln w="2857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itle 7"/>
          <p:cNvSpPr txBox="1">
            <a:spLocks/>
          </p:cNvSpPr>
          <p:nvPr/>
        </p:nvSpPr>
        <p:spPr bwMode="auto">
          <a:xfrm rot="19806540">
            <a:off x="6734115" y="712547"/>
            <a:ext cx="1678202" cy="45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Без залога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8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/>
    </p:bld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9333</TotalTime>
  <Words>3646</Words>
  <Application>Microsoft Office PowerPoint</Application>
  <PresentationFormat>Экран (4:3)</PresentationFormat>
  <Paragraphs>467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Aharoni</vt:lpstr>
      <vt:lpstr>Arial</vt:lpstr>
      <vt:lpstr>Arial Narrow</vt:lpstr>
      <vt:lpstr>Calibri</vt:lpstr>
      <vt:lpstr>Open Sans</vt:lpstr>
      <vt:lpstr>Times New Roman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Презентация PowerPoint</vt:lpstr>
      <vt:lpstr>Презентация PowerPoint</vt:lpstr>
      <vt:lpstr>Презентация PowerPoint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преимущества кредитных продуктов  МСП Банка</vt:lpstr>
      <vt:lpstr>Презентация PowerPoint</vt:lpstr>
      <vt:lpstr>Основные преимущества гарантийных продуктов  МСП Банка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Дронов Игорь Леонидович</cp:lastModifiedBy>
  <cp:revision>397</cp:revision>
  <cp:lastPrinted>2020-09-03T12:30:03Z</cp:lastPrinted>
  <dcterms:created xsi:type="dcterms:W3CDTF">2017-08-03T13:00:25Z</dcterms:created>
  <dcterms:modified xsi:type="dcterms:W3CDTF">2020-11-17T08:53:42Z</dcterms:modified>
</cp:coreProperties>
</file>