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698" r:id="rId3"/>
    <p:sldMasterId id="2147483709" r:id="rId4"/>
    <p:sldMasterId id="2147483720" r:id="rId5"/>
    <p:sldMasterId id="2147483731" r:id="rId6"/>
  </p:sldMasterIdLst>
  <p:notesMasterIdLst>
    <p:notesMasterId r:id="rId11"/>
  </p:notesMasterIdLst>
  <p:handoutMasterIdLst>
    <p:handoutMasterId r:id="rId12"/>
  </p:handoutMasterIdLst>
  <p:sldIdLst>
    <p:sldId id="256" r:id="rId7"/>
    <p:sldId id="1692" r:id="rId8"/>
    <p:sldId id="1699" r:id="rId9"/>
    <p:sldId id="1700" r:id="rId10"/>
  </p:sldIdLst>
  <p:sldSz cx="9144000" cy="5143500" type="screen16x9"/>
  <p:notesSz cx="6735763" cy="9866313"/>
  <p:defaultTextStyle>
    <a:defPPr>
      <a:defRPr lang="ru-RU"/>
    </a:defPPr>
    <a:lvl1pPr marL="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1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663">
          <p15:clr>
            <a:srgbClr val="A4A3A4"/>
          </p15:clr>
        </p15:guide>
        <p15:guide id="6" orient="horz" pos="799">
          <p15:clr>
            <a:srgbClr val="A4A3A4"/>
          </p15:clr>
        </p15:guide>
        <p15:guide id="7" pos="2880">
          <p15:clr>
            <a:srgbClr val="A4A3A4"/>
          </p15:clr>
        </p15:guide>
        <p15:guide id="8" pos="159">
          <p15:clr>
            <a:srgbClr val="A4A3A4"/>
          </p15:clr>
        </p15:guide>
        <p15:guide id="9" pos="5601">
          <p15:clr>
            <a:srgbClr val="A4A3A4"/>
          </p15:clr>
        </p15:guide>
        <p15:guide id="10" pos="158">
          <p15:clr>
            <a:srgbClr val="A4A3A4"/>
          </p15:clr>
        </p15:guide>
        <p15:guide id="11" orient="horz" pos="1756">
          <p15:clr>
            <a:srgbClr val="A4A3A4"/>
          </p15:clr>
        </p15:guide>
        <p15:guide id="12" orient="horz" pos="123">
          <p15:clr>
            <a:srgbClr val="A4A3A4"/>
          </p15:clr>
        </p15:guide>
        <p15:guide id="13" orient="horz" pos="2675">
          <p15:clr>
            <a:srgbClr val="A4A3A4"/>
          </p15:clr>
        </p15:guide>
        <p15:guide id="14" orient="horz" pos="2947">
          <p15:clr>
            <a:srgbClr val="A4A3A4"/>
          </p15:clr>
        </p15:guide>
        <p15:guide id="15" orient="horz" pos="497">
          <p15:clr>
            <a:srgbClr val="A4A3A4"/>
          </p15:clr>
        </p15:guide>
        <p15:guide id="16" orient="horz" pos="59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6" userDrawn="1">
          <p15:clr>
            <a:srgbClr val="A4A3A4"/>
          </p15:clr>
        </p15:guide>
        <p15:guide id="2" pos="2150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архоменко Олег Николаевич" initials="ПО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EDF4"/>
    <a:srgbClr val="FF0000"/>
    <a:srgbClr val="006600"/>
    <a:srgbClr val="009900"/>
    <a:srgbClr val="9900CC"/>
    <a:srgbClr val="F37065"/>
    <a:srgbClr val="0072BC"/>
    <a:srgbClr val="89B1D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2" autoAdjust="0"/>
    <p:restoredTop sz="94970" autoAdjust="0"/>
  </p:normalViewPr>
  <p:slideViewPr>
    <p:cSldViewPr>
      <p:cViewPr varScale="1">
        <p:scale>
          <a:sx n="118" d="100"/>
          <a:sy n="118" d="100"/>
        </p:scale>
        <p:origin x="859" y="77"/>
      </p:cViewPr>
      <p:guideLst>
        <p:guide orient="horz" pos="2341"/>
        <p:guide orient="horz" pos="164"/>
        <p:guide orient="horz" pos="3566"/>
        <p:guide orient="horz" pos="3929"/>
        <p:guide orient="horz" pos="663"/>
        <p:guide orient="horz" pos="799"/>
        <p:guide pos="2880"/>
        <p:guide pos="159"/>
        <p:guide pos="5601"/>
        <p:guide pos="158"/>
        <p:guide orient="horz" pos="1756"/>
        <p:guide orient="horz" pos="123"/>
        <p:guide orient="horz" pos="2675"/>
        <p:guide orient="horz" pos="2947"/>
        <p:guide orient="horz" pos="497"/>
        <p:guide orient="horz" pos="5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330" y="-84"/>
      </p:cViewPr>
      <p:guideLst>
        <p:guide orient="horz" pos="3136"/>
        <p:guide pos="2150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9565" cy="493868"/>
          </a:xfrm>
          <a:prstGeom prst="rect">
            <a:avLst/>
          </a:prstGeom>
        </p:spPr>
        <p:txBody>
          <a:bodyPr vert="horz" lIns="90760" tIns="45379" rIns="90760" bIns="453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629" y="3"/>
            <a:ext cx="2919565" cy="493868"/>
          </a:xfrm>
          <a:prstGeom prst="rect">
            <a:avLst/>
          </a:prstGeom>
        </p:spPr>
        <p:txBody>
          <a:bodyPr vert="horz" lIns="90760" tIns="45379" rIns="90760" bIns="45379" rtlCol="0"/>
          <a:lstStyle>
            <a:lvl1pPr algn="r">
              <a:defRPr sz="1200"/>
            </a:lvl1pPr>
          </a:lstStyle>
          <a:p>
            <a:fld id="{396C87FA-7439-4BC2-99EF-21E23532BE2D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0871"/>
            <a:ext cx="2919565" cy="493867"/>
          </a:xfrm>
          <a:prstGeom prst="rect">
            <a:avLst/>
          </a:prstGeom>
        </p:spPr>
        <p:txBody>
          <a:bodyPr vert="horz" lIns="90760" tIns="45379" rIns="90760" bIns="453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629" y="9370871"/>
            <a:ext cx="2919565" cy="493867"/>
          </a:xfrm>
          <a:prstGeom prst="rect">
            <a:avLst/>
          </a:prstGeom>
        </p:spPr>
        <p:txBody>
          <a:bodyPr vert="horz" lIns="90760" tIns="45379" rIns="90760" bIns="45379" rtlCol="0" anchor="b"/>
          <a:lstStyle>
            <a:lvl1pPr algn="r">
              <a:defRPr sz="1200"/>
            </a:lvl1pPr>
          </a:lstStyle>
          <a:p>
            <a:fld id="{2F16D17D-C6F1-414D-8364-CAA9331601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560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0"/>
            <a:ext cx="2918830" cy="493316"/>
          </a:xfrm>
          <a:prstGeom prst="rect">
            <a:avLst/>
          </a:prstGeom>
        </p:spPr>
        <p:txBody>
          <a:bodyPr vert="horz" lIns="90760" tIns="45379" rIns="90760" bIns="4537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81" y="0"/>
            <a:ext cx="2918830" cy="493316"/>
          </a:xfrm>
          <a:prstGeom prst="rect">
            <a:avLst/>
          </a:prstGeom>
        </p:spPr>
        <p:txBody>
          <a:bodyPr vert="horz" lIns="90760" tIns="45379" rIns="90760" bIns="45379" rtlCol="0"/>
          <a:lstStyle>
            <a:lvl1pPr algn="r">
              <a:defRPr sz="1200"/>
            </a:lvl1pPr>
          </a:lstStyle>
          <a:p>
            <a:fld id="{BCE75FA7-844E-429E-8096-05F75DD867F9}" type="datetimeFigureOut">
              <a:rPr lang="ru-RU" smtClean="0"/>
              <a:t>06.10.2020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0" tIns="45379" rIns="90760" bIns="4537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505"/>
            <a:ext cx="5388610" cy="4439841"/>
          </a:xfrm>
          <a:prstGeom prst="rect">
            <a:avLst/>
          </a:prstGeom>
        </p:spPr>
        <p:txBody>
          <a:bodyPr vert="horz" lIns="90760" tIns="45379" rIns="90760" bIns="4537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1288"/>
            <a:ext cx="2918830" cy="493316"/>
          </a:xfrm>
          <a:prstGeom prst="rect">
            <a:avLst/>
          </a:prstGeom>
        </p:spPr>
        <p:txBody>
          <a:bodyPr vert="horz" lIns="90760" tIns="45379" rIns="90760" bIns="4537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81" y="9371288"/>
            <a:ext cx="2918830" cy="493316"/>
          </a:xfrm>
          <a:prstGeom prst="rect">
            <a:avLst/>
          </a:prstGeom>
        </p:spPr>
        <p:txBody>
          <a:bodyPr vert="horz" lIns="90760" tIns="45379" rIns="90760" bIns="45379" rtlCol="0" anchor="b"/>
          <a:lstStyle>
            <a:lvl1pPr algn="r">
              <a:defRPr sz="1200"/>
            </a:lvl1pPr>
          </a:lstStyle>
          <a:p>
            <a:fld id="{D4718AF1-EC64-417C-8C72-3FD2D4B387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0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9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3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82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26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70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17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61" algn="l" defTabSz="91409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91262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6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01736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478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213024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22" name="Flowchart: Off-page Connector 21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8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7550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32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77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2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9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3290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986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031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239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66855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90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06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054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3311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0024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6821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69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552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840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88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14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0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5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9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1091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08793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9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18" name="Flowchart: Off-page Connector 1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0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47505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/>
          <p:nvPr userDrawn="1"/>
        </p:nvGrpSpPr>
        <p:grpSpPr>
          <a:xfrm>
            <a:off x="0" y="5048852"/>
            <a:ext cx="9144000" cy="94649"/>
            <a:chOff x="0" y="2573904"/>
            <a:chExt cx="8767278" cy="44695"/>
          </a:xfrm>
        </p:grpSpPr>
        <p:grpSp>
          <p:nvGrpSpPr>
            <p:cNvPr id="4" name="Group 43"/>
            <p:cNvGrpSpPr/>
            <p:nvPr/>
          </p:nvGrpSpPr>
          <p:grpSpPr>
            <a:xfrm>
              <a:off x="0" y="2573904"/>
              <a:ext cx="3752335" cy="44695"/>
              <a:chOff x="0" y="2573904"/>
              <a:chExt cx="3752335" cy="4469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" name="Group 44"/>
            <p:cNvGrpSpPr/>
            <p:nvPr/>
          </p:nvGrpSpPr>
          <p:grpSpPr>
            <a:xfrm>
              <a:off x="3752335" y="2573904"/>
              <a:ext cx="5014943" cy="44695"/>
              <a:chOff x="0" y="2573904"/>
              <a:chExt cx="5014943" cy="44695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573904"/>
                <a:ext cx="1262608" cy="44695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1262608" y="2573904"/>
                <a:ext cx="1262608" cy="4469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89727" y="2573904"/>
                <a:ext cx="1262608" cy="44695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752335" y="2573904"/>
                <a:ext cx="1262608" cy="4469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31275"/>
                <a:endParaRPr lang="en-US" sz="2000" dirty="0">
                  <a:solidFill>
                    <a:prstClr val="white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7687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ee Blank,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1507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046184" y="2171311"/>
            <a:ext cx="5190115" cy="1102519"/>
          </a:xfrm>
        </p:spPr>
        <p:txBody>
          <a:bodyPr lIns="0" tIns="0" rIns="0" bIns="0" anchor="t">
            <a:noAutofit/>
          </a:bodyPr>
          <a:lstStyle>
            <a:lvl1pPr algn="l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Заголовок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презентации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2</a:t>
            </a:r>
            <a:r>
              <a:rPr lang="en-US" dirty="0"/>
              <a:t>4</a:t>
            </a:r>
            <a:r>
              <a:rPr lang="ru-RU" dirty="0"/>
              <a:t> пт.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2046184" y="3381840"/>
            <a:ext cx="5190115" cy="7743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 презентации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шрифт </a:t>
            </a:r>
            <a:r>
              <a:rPr lang="ru-RU" dirty="0" err="1"/>
              <a:t>Arial</a:t>
            </a:r>
            <a:r>
              <a:rPr lang="ru-RU" dirty="0"/>
              <a:t> 15 пт.</a:t>
            </a:r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90" y="357506"/>
            <a:ext cx="2520277" cy="754094"/>
          </a:xfrm>
          <a:prstGeom prst="rect">
            <a:avLst/>
          </a:prstGeom>
        </p:spPr>
      </p:pic>
      <p:sp>
        <p:nvSpPr>
          <p:cNvPr id="22" name="Объект 2"/>
          <p:cNvSpPr>
            <a:spLocks noGrp="1"/>
          </p:cNvSpPr>
          <p:nvPr>
            <p:ph idx="13" hasCustomPrompt="1"/>
          </p:nvPr>
        </p:nvSpPr>
        <p:spPr>
          <a:xfrm>
            <a:off x="2046184" y="4677984"/>
            <a:ext cx="5190115" cy="216024"/>
          </a:xfrm>
          <a:prstGeom prst="rect">
            <a:avLst/>
          </a:prstGeom>
        </p:spPr>
        <p:txBody>
          <a:bodyPr lIns="91410" tIns="45705" rIns="91410" bIns="45705"/>
          <a:lstStyle>
            <a:lvl1pPr marL="0" marR="0" indent="0" algn="l" defTabSz="6150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lvl1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ДД.ММ.ГГГГ</a:t>
            </a:r>
          </a:p>
        </p:txBody>
      </p:sp>
    </p:spTree>
    <p:extLst>
      <p:ext uri="{BB962C8B-B14F-4D97-AF65-F5344CB8AC3E}">
        <p14:creationId xmlns:p14="http://schemas.microsoft.com/office/powerpoint/2010/main" val="25095738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3307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288024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екстово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09EC246-6924-4943-A383-0B561BB8C3B6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2" name="Пятиугольник 1"/>
          <p:cNvSpPr/>
          <p:nvPr userDrawn="1"/>
        </p:nvSpPr>
        <p:spPr>
          <a:xfrm>
            <a:off x="-290916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sp>
        <p:nvSpPr>
          <p:cNvPr id="5" name="Пятиугольник 4"/>
          <p:cNvSpPr/>
          <p:nvPr userDrawn="1"/>
        </p:nvSpPr>
        <p:spPr>
          <a:xfrm>
            <a:off x="4039722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0.00</a:t>
            </a:r>
          </a:p>
        </p:txBody>
      </p:sp>
      <p:sp>
        <p:nvSpPr>
          <p:cNvPr id="6" name="Пятиугольник 5"/>
          <p:cNvSpPr/>
          <p:nvPr userDrawn="1"/>
        </p:nvSpPr>
        <p:spPr>
          <a:xfrm>
            <a:off x="8355293" y="1005576"/>
            <a:ext cx="532278" cy="324036"/>
          </a:xfrm>
          <a:prstGeom prst="homePlat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5" rIns="0" bIns="45705" rtlCol="0" anchor="ctr"/>
          <a:lstStyle/>
          <a:p>
            <a:pPr algn="ctr"/>
            <a:r>
              <a:rPr lang="ru-RU" sz="1400" dirty="0">
                <a:solidFill>
                  <a:prstClr val="black"/>
                </a:solidFill>
              </a:rPr>
              <a:t>13.00</a:t>
            </a:r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063921" y="-255939"/>
            <a:ext cx="483889" cy="432476"/>
            <a:chOff x="4402577" y="-341252"/>
            <a:chExt cx="524213" cy="576634"/>
          </a:xfrm>
        </p:grpSpPr>
        <p:sp>
          <p:nvSpPr>
            <p:cNvPr id="9" name="Пятиугольник 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0" name="Пятиугольник 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8.80</a:t>
              </a:r>
            </a:p>
          </p:txBody>
        </p:sp>
      </p:grpSp>
      <p:grpSp>
        <p:nvGrpSpPr>
          <p:cNvPr id="12" name="Группа 11"/>
          <p:cNvGrpSpPr/>
          <p:nvPr userDrawn="1"/>
        </p:nvGrpSpPr>
        <p:grpSpPr>
          <a:xfrm>
            <a:off x="4063921" y="2354780"/>
            <a:ext cx="483889" cy="432476"/>
            <a:chOff x="4402577" y="-341252"/>
            <a:chExt cx="524213" cy="576634"/>
          </a:xfrm>
        </p:grpSpPr>
        <p:sp>
          <p:nvSpPr>
            <p:cNvPr id="13" name="Пятиугольник 12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4" name="Пятиугольник 13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0.80</a:t>
              </a:r>
            </a:p>
          </p:txBody>
        </p:sp>
      </p:grpSp>
      <p:grpSp>
        <p:nvGrpSpPr>
          <p:cNvPr id="15" name="Группа 14"/>
          <p:cNvGrpSpPr/>
          <p:nvPr userDrawn="1"/>
        </p:nvGrpSpPr>
        <p:grpSpPr>
          <a:xfrm>
            <a:off x="4063921" y="4236810"/>
            <a:ext cx="483889" cy="432476"/>
            <a:chOff x="4402577" y="-341252"/>
            <a:chExt cx="524213" cy="576634"/>
          </a:xfrm>
        </p:grpSpPr>
        <p:sp>
          <p:nvSpPr>
            <p:cNvPr id="16" name="Пятиугольник 15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17" name="Пятиугольник 16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7.80</a:t>
              </a:r>
            </a:p>
          </p:txBody>
        </p:sp>
      </p:grpSp>
      <p:grpSp>
        <p:nvGrpSpPr>
          <p:cNvPr id="18" name="Группа 17"/>
          <p:cNvGrpSpPr/>
          <p:nvPr userDrawn="1"/>
        </p:nvGrpSpPr>
        <p:grpSpPr>
          <a:xfrm>
            <a:off x="4063921" y="356910"/>
            <a:ext cx="483889" cy="432476"/>
            <a:chOff x="4402577" y="-341252"/>
            <a:chExt cx="524213" cy="576634"/>
          </a:xfrm>
        </p:grpSpPr>
        <p:sp>
          <p:nvSpPr>
            <p:cNvPr id="19" name="Пятиугольник 18"/>
            <p:cNvSpPr/>
            <p:nvPr userDrawn="1"/>
          </p:nvSpPr>
          <p:spPr>
            <a:xfrm rot="5400000">
              <a:off x="4367269" y="-268959"/>
              <a:ext cx="576634" cy="432048"/>
            </a:xfrm>
            <a:prstGeom prst="homePlat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endParaRPr lang="ru-RU" sz="1400" dirty="0">
                <a:solidFill>
                  <a:prstClr val="black"/>
                </a:solidFill>
              </a:endParaRPr>
            </a:p>
          </p:txBody>
        </p:sp>
        <p:sp>
          <p:nvSpPr>
            <p:cNvPr id="20" name="Пятиугольник 19"/>
            <p:cNvSpPr/>
            <p:nvPr userDrawn="1"/>
          </p:nvSpPr>
          <p:spPr>
            <a:xfrm>
              <a:off x="4402577" y="-315416"/>
              <a:ext cx="524213" cy="432048"/>
            </a:xfrm>
            <a:prstGeom prst="homePlate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ru-RU" sz="1400" dirty="0">
                  <a:solidFill>
                    <a:prstClr val="black"/>
                  </a:solidFill>
                </a:rPr>
                <a:t>6.60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78009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273161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57200" y="411510"/>
            <a:ext cx="7715200" cy="651719"/>
          </a:xfrm>
        </p:spPr>
        <p:txBody>
          <a:bodyPr anchor="t">
            <a:noAutofit/>
          </a:bodyPr>
          <a:lstStyle>
            <a:lvl1pPr>
              <a:defRPr>
                <a:solidFill>
                  <a:srgbClr val="0072BC"/>
                </a:solidFill>
              </a:defRPr>
            </a:lvl1pPr>
          </a:lstStyle>
          <a:p>
            <a:r>
              <a:rPr lang="ru-RU" dirty="0"/>
              <a:t>Возможные стили презентации</a:t>
            </a:r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6876256" y="4785996"/>
            <a:ext cx="2133600" cy="273844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Объект 2"/>
          <p:cNvSpPr>
            <a:spLocks noGrp="1"/>
          </p:cNvSpPr>
          <p:nvPr>
            <p:ph idx="13" hasCustomPrompt="1"/>
          </p:nvPr>
        </p:nvSpPr>
        <p:spPr>
          <a:xfrm>
            <a:off x="457200" y="195486"/>
            <a:ext cx="7715200" cy="216024"/>
          </a:xfrm>
          <a:prstGeom prst="rect">
            <a:avLst/>
          </a:prstGeom>
        </p:spPr>
        <p:txBody>
          <a:bodyPr lIns="91410" tIns="45705" rIns="91410" bIns="45705">
            <a:normAutofit/>
          </a:bodyPr>
          <a:lstStyle>
            <a:lvl1pPr>
              <a:defRPr sz="1000"/>
            </a:lvl1pPr>
          </a:lstStyle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Название раздела, </a:t>
            </a:r>
            <a:r>
              <a:rPr lang="ru-RU" sz="1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Arial</a:t>
            </a: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10 пт.</a:t>
            </a:r>
          </a:p>
        </p:txBody>
      </p:sp>
    </p:spTree>
    <p:extLst>
      <p:ext uri="{BB962C8B-B14F-4D97-AF65-F5344CB8AC3E}">
        <p14:creationId xmlns:p14="http://schemas.microsoft.com/office/powerpoint/2010/main" val="95049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ключите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771800" y="1005577"/>
            <a:ext cx="4464496" cy="3564395"/>
          </a:xfrm>
        </p:spPr>
        <p:txBody>
          <a:bodyPr lIns="0" tIns="0" rIns="0" bIns="0" anchor="t">
            <a:no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Заключительный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39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5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2843790" y="406017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r">
              <a:defRPr sz="2000" b="1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67790" y="758008"/>
            <a:ext cx="4114800" cy="200746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r">
              <a:buNone/>
              <a:defRPr sz="1100" b="1" i="0" baseline="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10" name="Flowchart: Off-page Connector 9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Free 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54725" y="267472"/>
            <a:ext cx="56388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400" b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54725" y="619462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400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457046" indent="0">
              <a:buNone/>
              <a:defRPr sz="1200"/>
            </a:lvl2pPr>
            <a:lvl3pPr marL="914091" indent="0">
              <a:buNone/>
              <a:defRPr sz="1000"/>
            </a:lvl3pPr>
            <a:lvl4pPr marL="1371136" indent="0">
              <a:buNone/>
              <a:defRPr sz="900"/>
            </a:lvl4pPr>
            <a:lvl5pPr marL="1828182" indent="0">
              <a:buNone/>
              <a:defRPr sz="900"/>
            </a:lvl5pPr>
            <a:lvl6pPr marL="2285226" indent="0">
              <a:buNone/>
              <a:defRPr sz="900"/>
            </a:lvl6pPr>
            <a:lvl7pPr marL="2742270" indent="0">
              <a:buNone/>
              <a:defRPr sz="900"/>
            </a:lvl7pPr>
            <a:lvl8pPr marL="3199317" indent="0">
              <a:buNone/>
              <a:defRPr sz="900"/>
            </a:lvl8pPr>
            <a:lvl9pPr marL="3656361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  <p:sp>
        <p:nvSpPr>
          <p:cNvPr id="8" name="Flowchart: Off-page Connector 7"/>
          <p:cNvSpPr/>
          <p:nvPr userDrawn="1"/>
        </p:nvSpPr>
        <p:spPr>
          <a:xfrm rot="5400000">
            <a:off x="8798361" y="94649"/>
            <a:ext cx="288035" cy="403249"/>
          </a:xfrm>
          <a:prstGeom prst="flowChartOffpageConnector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 defTabSz="1031275"/>
            <a:endParaRPr lang="en-US" sz="20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77314" y="152259"/>
            <a:ext cx="381001" cy="274637"/>
          </a:xfrm>
          <a:prstGeom prst="rect">
            <a:avLst/>
          </a:prstGeom>
        </p:spPr>
        <p:txBody>
          <a:bodyPr lIns="91410" tIns="45705" rIns="91410" bIns="45705" anchor="ctr"/>
          <a:lstStyle>
            <a:lvl1pPr algn="ctr">
              <a:defRPr sz="900" b="1">
                <a:solidFill>
                  <a:schemeClr val="bg1"/>
                </a:solidFill>
              </a:defRPr>
            </a:lvl1pPr>
          </a:lstStyle>
          <a:p>
            <a:pPr defTabSz="1031275"/>
            <a:fld id="{C136B7D2-B98C-44FD-8D04-7EC62A564975}" type="slidenum">
              <a:rPr lang="en-US" smtClean="0">
                <a:solidFill>
                  <a:prstClr val="white"/>
                </a:solidFill>
              </a:rPr>
              <a:pPr defTabSz="1031275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5" Type="http://schemas.openxmlformats.org/officeDocument/2006/relationships/slideLayout" Target="../slideLayouts/slideLayout3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87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86" r:id="rId5"/>
    <p:sldLayoutId id="2147483737" r:id="rId6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33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4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7" r:id="rId8"/>
    <p:sldLayoutId id="2147483708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74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9310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9" r:id="rId8"/>
    <p:sldLayoutId id="2147483730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09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3" indent="-342783" algn="l" defTabSz="91409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8" indent="-285654" algn="l" defTabSz="914091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04" indent="-228522" algn="l" defTabSz="914091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46" y="195264"/>
            <a:ext cx="8639908" cy="59412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4"/>
          </p:nvPr>
        </p:nvSpPr>
        <p:spPr>
          <a:xfrm>
            <a:off x="8301723" y="4785999"/>
            <a:ext cx="708137" cy="273844"/>
          </a:xfrm>
          <a:prstGeom prst="rect">
            <a:avLst/>
          </a:prstGeom>
        </p:spPr>
        <p:txBody>
          <a:bodyPr lIns="91410" tIns="45705" rIns="91410" bIns="45705"/>
          <a:lstStyle>
            <a:lvl1pPr>
              <a:defRPr lang="ru-RU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0C3E1D0-B99E-411B-BCE4-D3E6DB7EA499}" type="slidenum">
              <a:rPr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</p:sldLayoutIdLst>
  <p:hf hdr="0" ftr="0" dt="0"/>
  <p:txStyles>
    <p:titleStyle>
      <a:lvl1pPr algn="l" defTabSz="914091" rtl="0" eaLnBrk="1" latinLnBrk="0" hangingPunct="1">
        <a:spcBef>
          <a:spcPct val="0"/>
        </a:spcBef>
        <a:buNone/>
        <a:defRPr lang="ru-RU" sz="2400" kern="1200" dirty="0">
          <a:solidFill>
            <a:srgbClr val="0072B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698" indent="-285654" algn="l" defTabSz="914091" rtl="0" eaLnBrk="1" latinLnBrk="0" hangingPunct="1">
        <a:spcBef>
          <a:spcPct val="20000"/>
        </a:spcBef>
        <a:buClrTx/>
        <a:buSzPct val="80000"/>
        <a:buFont typeface="Arial" pitchFamily="34" charset="0"/>
        <a:buChar char="►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2613" indent="-228522" algn="l" defTabSz="914091" rtl="0" eaLnBrk="1" latinLnBrk="0" hangingPunct="1">
        <a:spcBef>
          <a:spcPct val="20000"/>
        </a:spcBef>
        <a:buFont typeface="Arial" pitchFamily="34" charset="0"/>
        <a:buChar char="―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599657" indent="-228522" algn="l" defTabSz="914091" rtl="0" eaLnBrk="1" latinLnBrk="0" hangingPunct="1">
        <a:spcBef>
          <a:spcPct val="20000"/>
        </a:spcBef>
        <a:buFont typeface="Arial" pitchFamily="34" charset="0"/>
        <a:buChar char="&gt;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6704" indent="-228522" algn="l" defTabSz="914091" rtl="0" eaLnBrk="1" latinLnBrk="0" hangingPunct="1">
        <a:spcBef>
          <a:spcPct val="20000"/>
        </a:spcBef>
        <a:buFont typeface="Wingdings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3748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95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39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86" indent="-228522" algn="l" defTabSz="91409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9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3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82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26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70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17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61" algn="l" defTabSz="9140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779662"/>
            <a:ext cx="6707823" cy="1102519"/>
          </a:xfrm>
        </p:spPr>
        <p:txBody>
          <a:bodyPr/>
          <a:lstStyle/>
          <a:p>
            <a:r>
              <a:rPr lang="ru-RU" dirty="0" smtClean="0"/>
              <a:t>Поддержка физических лиц, перешедших </a:t>
            </a:r>
            <a:r>
              <a:rPr lang="ru-RU" dirty="0"/>
              <a:t>на специальный налоговый режим «Налог на профессиональный доход».</a:t>
            </a:r>
            <a:br>
              <a:rPr lang="ru-RU" dirty="0"/>
            </a:br>
            <a:endParaRPr lang="ru-RU" b="0" dirty="0"/>
          </a:p>
        </p:txBody>
      </p:sp>
      <p:sp>
        <p:nvSpPr>
          <p:cNvPr id="8" name="Объект 7"/>
          <p:cNvSpPr>
            <a:spLocks noGrp="1"/>
          </p:cNvSpPr>
          <p:nvPr>
            <p:ph idx="13"/>
          </p:nvPr>
        </p:nvSpPr>
        <p:spPr>
          <a:xfrm>
            <a:off x="2312056" y="4461960"/>
            <a:ext cx="4924240" cy="216024"/>
          </a:xfrm>
        </p:spPr>
        <p:txBody>
          <a:bodyPr/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сентябрь 2020</a:t>
            </a:r>
          </a:p>
        </p:txBody>
      </p:sp>
    </p:spTree>
    <p:extLst>
      <p:ext uri="{BB962C8B-B14F-4D97-AF65-F5344CB8AC3E}">
        <p14:creationId xmlns:p14="http://schemas.microsoft.com/office/powerpoint/2010/main" val="192250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11411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smtClean="0">
                <a:solidFill>
                  <a:prstClr val="white"/>
                </a:solidFill>
              </a:rPr>
              <a:pPr/>
              <a:t>2</a:t>
            </a:fld>
            <a:endParaRPr dirty="0">
              <a:solidFill>
                <a:prstClr val="white"/>
              </a:solidFill>
            </a:endParaRPr>
          </a:p>
        </p:txBody>
      </p:sp>
      <p:sp>
        <p:nvSpPr>
          <p:cNvPr id="76" name="Sev01"/>
          <p:cNvSpPr>
            <a:spLocks noChangeAspect="1"/>
          </p:cNvSpPr>
          <p:nvPr/>
        </p:nvSpPr>
        <p:spPr>
          <a:xfrm>
            <a:off x="4278453" y="3306428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32ACFA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7" name="Freeform 166"/>
          <p:cNvSpPr>
            <a:spLocks noEditPoints="1"/>
          </p:cNvSpPr>
          <p:nvPr/>
        </p:nvSpPr>
        <p:spPr bwMode="auto">
          <a:xfrm>
            <a:off x="4575925" y="3602664"/>
            <a:ext cx="335868" cy="338338"/>
          </a:xfrm>
          <a:custGeom>
            <a:avLst/>
            <a:gdLst/>
            <a:ahLst/>
            <a:cxnLst>
              <a:cxn ang="0">
                <a:pos x="1" y="42"/>
              </a:cxn>
              <a:cxn ang="0">
                <a:pos x="1" y="40"/>
              </a:cxn>
              <a:cxn ang="0">
                <a:pos x="14" y="41"/>
              </a:cxn>
              <a:cxn ang="0">
                <a:pos x="30" y="19"/>
              </a:cxn>
              <a:cxn ang="0">
                <a:pos x="17" y="8"/>
              </a:cxn>
              <a:cxn ang="0">
                <a:pos x="9" y="14"/>
              </a:cxn>
              <a:cxn ang="0">
                <a:pos x="9" y="19"/>
              </a:cxn>
              <a:cxn ang="0">
                <a:pos x="18" y="39"/>
              </a:cxn>
              <a:cxn ang="0">
                <a:pos x="4" y="24"/>
              </a:cxn>
              <a:cxn ang="0">
                <a:pos x="4" y="9"/>
              </a:cxn>
              <a:cxn ang="0">
                <a:pos x="17" y="0"/>
              </a:cxn>
              <a:cxn ang="0">
                <a:pos x="37" y="16"/>
              </a:cxn>
              <a:cxn ang="0">
                <a:pos x="30" y="19"/>
              </a:cxn>
              <a:cxn ang="0">
                <a:pos x="6" y="58"/>
              </a:cxn>
              <a:cxn ang="0">
                <a:pos x="5" y="56"/>
              </a:cxn>
              <a:cxn ang="0">
                <a:pos x="16" y="46"/>
              </a:cxn>
              <a:cxn ang="0">
                <a:pos x="7" y="58"/>
              </a:cxn>
              <a:cxn ang="0">
                <a:pos x="22" y="63"/>
              </a:cxn>
              <a:cxn ang="0">
                <a:pos x="20" y="49"/>
              </a:cxn>
              <a:cxn ang="0">
                <a:pos x="23" y="49"/>
              </a:cxn>
              <a:cxn ang="0">
                <a:pos x="59" y="54"/>
              </a:cxn>
              <a:cxn ang="0">
                <a:pos x="46" y="62"/>
              </a:cxn>
              <a:cxn ang="0">
                <a:pos x="25" y="46"/>
              </a:cxn>
              <a:cxn ang="0">
                <a:pos x="33" y="43"/>
              </a:cxn>
              <a:cxn ang="0">
                <a:pos x="48" y="54"/>
              </a:cxn>
              <a:cxn ang="0">
                <a:pos x="55" y="46"/>
              </a:cxn>
              <a:cxn ang="0">
                <a:pos x="44" y="33"/>
              </a:cxn>
              <a:cxn ang="0">
                <a:pos x="46" y="25"/>
              </a:cxn>
              <a:cxn ang="0">
                <a:pos x="62" y="46"/>
              </a:cxn>
              <a:cxn ang="0">
                <a:pos x="42" y="13"/>
              </a:cxn>
              <a:cxn ang="0">
                <a:pos x="40" y="13"/>
              </a:cxn>
              <a:cxn ang="0">
                <a:pos x="41" y="0"/>
              </a:cxn>
              <a:cxn ang="0">
                <a:pos x="42" y="13"/>
              </a:cxn>
              <a:cxn ang="0">
                <a:pos x="47" y="17"/>
              </a:cxn>
              <a:cxn ang="0">
                <a:pos x="46" y="15"/>
              </a:cxn>
              <a:cxn ang="0">
                <a:pos x="58" y="5"/>
              </a:cxn>
              <a:cxn ang="0">
                <a:pos x="48" y="16"/>
              </a:cxn>
              <a:cxn ang="0">
                <a:pos x="50" y="23"/>
              </a:cxn>
              <a:cxn ang="0">
                <a:pos x="50" y="20"/>
              </a:cxn>
              <a:cxn ang="0">
                <a:pos x="63" y="22"/>
              </a:cxn>
            </a:cxnLst>
            <a:rect l="0" t="0" r="r" b="b"/>
            <a:pathLst>
              <a:path w="63" h="63">
                <a:moveTo>
                  <a:pt x="13" y="42"/>
                </a:moveTo>
                <a:cubicBezTo>
                  <a:pt x="1" y="42"/>
                  <a:pt x="1" y="42"/>
                  <a:pt x="1" y="42"/>
                </a:cubicBezTo>
                <a:cubicBezTo>
                  <a:pt x="0" y="42"/>
                  <a:pt x="0" y="42"/>
                  <a:pt x="0" y="41"/>
                </a:cubicBezTo>
                <a:cubicBezTo>
                  <a:pt x="0" y="40"/>
                  <a:pt x="0" y="40"/>
                  <a:pt x="1" y="40"/>
                </a:cubicBezTo>
                <a:cubicBezTo>
                  <a:pt x="13" y="40"/>
                  <a:pt x="13" y="40"/>
                  <a:pt x="13" y="40"/>
                </a:cubicBezTo>
                <a:cubicBezTo>
                  <a:pt x="14" y="40"/>
                  <a:pt x="14" y="40"/>
                  <a:pt x="14" y="41"/>
                </a:cubicBezTo>
                <a:cubicBezTo>
                  <a:pt x="14" y="42"/>
                  <a:pt x="14" y="42"/>
                  <a:pt x="13" y="42"/>
                </a:cubicBezTo>
                <a:close/>
                <a:moveTo>
                  <a:pt x="30" y="19"/>
                </a:moveTo>
                <a:cubicBezTo>
                  <a:pt x="19" y="9"/>
                  <a:pt x="19" y="9"/>
                  <a:pt x="19" y="9"/>
                </a:cubicBezTo>
                <a:cubicBezTo>
                  <a:pt x="19" y="8"/>
                  <a:pt x="18" y="8"/>
                  <a:pt x="17" y="8"/>
                </a:cubicBezTo>
                <a:cubicBezTo>
                  <a:pt x="16" y="8"/>
                  <a:pt x="15" y="8"/>
                  <a:pt x="14" y="9"/>
                </a:cubicBezTo>
                <a:cubicBezTo>
                  <a:pt x="9" y="14"/>
                  <a:pt x="9" y="14"/>
                  <a:pt x="9" y="14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19"/>
                </a:cubicBezTo>
                <a:cubicBezTo>
                  <a:pt x="19" y="30"/>
                  <a:pt x="19" y="30"/>
                  <a:pt x="19" y="30"/>
                </a:cubicBezTo>
                <a:cubicBezTo>
                  <a:pt x="18" y="39"/>
                  <a:pt x="18" y="39"/>
                  <a:pt x="18" y="39"/>
                </a:cubicBezTo>
                <a:cubicBezTo>
                  <a:pt x="18" y="38"/>
                  <a:pt x="17" y="38"/>
                  <a:pt x="16" y="37"/>
                </a:cubicBezTo>
                <a:cubicBezTo>
                  <a:pt x="4" y="24"/>
                  <a:pt x="4" y="24"/>
                  <a:pt x="4" y="24"/>
                </a:cubicBezTo>
                <a:cubicBezTo>
                  <a:pt x="2" y="22"/>
                  <a:pt x="0" y="20"/>
                  <a:pt x="0" y="17"/>
                </a:cubicBezTo>
                <a:cubicBezTo>
                  <a:pt x="0" y="14"/>
                  <a:pt x="2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1" y="1"/>
                  <a:pt x="14" y="0"/>
                  <a:pt x="17" y="0"/>
                </a:cubicBezTo>
                <a:cubicBezTo>
                  <a:pt x="20" y="0"/>
                  <a:pt x="23" y="1"/>
                  <a:pt x="25" y="4"/>
                </a:cubicBezTo>
                <a:cubicBezTo>
                  <a:pt x="37" y="16"/>
                  <a:pt x="37" y="16"/>
                  <a:pt x="37" y="16"/>
                </a:cubicBezTo>
                <a:cubicBezTo>
                  <a:pt x="38" y="17"/>
                  <a:pt x="38" y="18"/>
                  <a:pt x="39" y="18"/>
                </a:cubicBezTo>
                <a:lnTo>
                  <a:pt x="30" y="19"/>
                </a:lnTo>
                <a:close/>
                <a:moveTo>
                  <a:pt x="7" y="58"/>
                </a:moveTo>
                <a:cubicBezTo>
                  <a:pt x="6" y="58"/>
                  <a:pt x="6" y="58"/>
                  <a:pt x="6" y="58"/>
                </a:cubicBezTo>
                <a:cubicBezTo>
                  <a:pt x="6" y="58"/>
                  <a:pt x="5" y="58"/>
                  <a:pt x="5" y="58"/>
                </a:cubicBezTo>
                <a:cubicBezTo>
                  <a:pt x="5" y="57"/>
                  <a:pt x="5" y="56"/>
                  <a:pt x="5" y="56"/>
                </a:cubicBezTo>
                <a:cubicBezTo>
                  <a:pt x="15" y="46"/>
                  <a:pt x="15" y="46"/>
                  <a:pt x="15" y="46"/>
                </a:cubicBezTo>
                <a:cubicBezTo>
                  <a:pt x="15" y="46"/>
                  <a:pt x="16" y="46"/>
                  <a:pt x="16" y="46"/>
                </a:cubicBezTo>
                <a:cubicBezTo>
                  <a:pt x="17" y="47"/>
                  <a:pt x="17" y="47"/>
                  <a:pt x="16" y="48"/>
                </a:cubicBezTo>
                <a:lnTo>
                  <a:pt x="7" y="58"/>
                </a:lnTo>
                <a:close/>
                <a:moveTo>
                  <a:pt x="23" y="62"/>
                </a:moveTo>
                <a:cubicBezTo>
                  <a:pt x="23" y="62"/>
                  <a:pt x="22" y="63"/>
                  <a:pt x="22" y="63"/>
                </a:cubicBezTo>
                <a:cubicBezTo>
                  <a:pt x="21" y="63"/>
                  <a:pt x="20" y="62"/>
                  <a:pt x="20" y="62"/>
                </a:cubicBezTo>
                <a:cubicBezTo>
                  <a:pt x="20" y="49"/>
                  <a:pt x="20" y="49"/>
                  <a:pt x="20" y="49"/>
                </a:cubicBezTo>
                <a:cubicBezTo>
                  <a:pt x="20" y="49"/>
                  <a:pt x="21" y="48"/>
                  <a:pt x="22" y="48"/>
                </a:cubicBezTo>
                <a:cubicBezTo>
                  <a:pt x="22" y="48"/>
                  <a:pt x="23" y="49"/>
                  <a:pt x="23" y="49"/>
                </a:cubicBezTo>
                <a:lnTo>
                  <a:pt x="23" y="62"/>
                </a:lnTo>
                <a:close/>
                <a:moveTo>
                  <a:pt x="59" y="54"/>
                </a:moveTo>
                <a:cubicBezTo>
                  <a:pt x="54" y="59"/>
                  <a:pt x="54" y="59"/>
                  <a:pt x="54" y="59"/>
                </a:cubicBezTo>
                <a:cubicBezTo>
                  <a:pt x="51" y="61"/>
                  <a:pt x="49" y="62"/>
                  <a:pt x="46" y="62"/>
                </a:cubicBezTo>
                <a:cubicBezTo>
                  <a:pt x="43" y="62"/>
                  <a:pt x="40" y="61"/>
                  <a:pt x="38" y="59"/>
                </a:cubicBezTo>
                <a:cubicBezTo>
                  <a:pt x="25" y="46"/>
                  <a:pt x="25" y="46"/>
                  <a:pt x="25" y="46"/>
                </a:cubicBezTo>
                <a:cubicBezTo>
                  <a:pt x="25" y="46"/>
                  <a:pt x="24" y="45"/>
                  <a:pt x="24" y="44"/>
                </a:cubicBezTo>
                <a:cubicBezTo>
                  <a:pt x="33" y="43"/>
                  <a:pt x="33" y="43"/>
                  <a:pt x="33" y="43"/>
                </a:cubicBezTo>
                <a:cubicBezTo>
                  <a:pt x="43" y="54"/>
                  <a:pt x="43" y="54"/>
                  <a:pt x="43" y="54"/>
                </a:cubicBezTo>
                <a:cubicBezTo>
                  <a:pt x="45" y="55"/>
                  <a:pt x="47" y="55"/>
                  <a:pt x="48" y="54"/>
                </a:cubicBezTo>
                <a:cubicBezTo>
                  <a:pt x="54" y="48"/>
                  <a:pt x="54" y="48"/>
                  <a:pt x="54" y="48"/>
                </a:cubicBezTo>
                <a:cubicBezTo>
                  <a:pt x="55" y="48"/>
                  <a:pt x="55" y="47"/>
                  <a:pt x="55" y="46"/>
                </a:cubicBezTo>
                <a:cubicBezTo>
                  <a:pt x="55" y="45"/>
                  <a:pt x="55" y="44"/>
                  <a:pt x="54" y="43"/>
                </a:cubicBezTo>
                <a:cubicBezTo>
                  <a:pt x="44" y="33"/>
                  <a:pt x="44" y="33"/>
                  <a:pt x="44" y="33"/>
                </a:cubicBezTo>
                <a:cubicBezTo>
                  <a:pt x="44" y="24"/>
                  <a:pt x="44" y="24"/>
                  <a:pt x="44" y="24"/>
                </a:cubicBezTo>
                <a:cubicBezTo>
                  <a:pt x="45" y="24"/>
                  <a:pt x="46" y="25"/>
                  <a:pt x="46" y="25"/>
                </a:cubicBezTo>
                <a:cubicBezTo>
                  <a:pt x="59" y="38"/>
                  <a:pt x="59" y="38"/>
                  <a:pt x="59" y="38"/>
                </a:cubicBezTo>
                <a:cubicBezTo>
                  <a:pt x="61" y="40"/>
                  <a:pt x="62" y="43"/>
                  <a:pt x="62" y="46"/>
                </a:cubicBezTo>
                <a:cubicBezTo>
                  <a:pt x="62" y="49"/>
                  <a:pt x="61" y="52"/>
                  <a:pt x="59" y="54"/>
                </a:cubicBezTo>
                <a:close/>
                <a:moveTo>
                  <a:pt x="42" y="13"/>
                </a:moveTo>
                <a:cubicBezTo>
                  <a:pt x="42" y="14"/>
                  <a:pt x="42" y="14"/>
                  <a:pt x="41" y="14"/>
                </a:cubicBezTo>
                <a:cubicBezTo>
                  <a:pt x="40" y="14"/>
                  <a:pt x="40" y="14"/>
                  <a:pt x="40" y="13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0"/>
                  <a:pt x="40" y="0"/>
                  <a:pt x="41" y="0"/>
                </a:cubicBezTo>
                <a:cubicBezTo>
                  <a:pt x="42" y="0"/>
                  <a:pt x="42" y="0"/>
                  <a:pt x="42" y="1"/>
                </a:cubicBezTo>
                <a:lnTo>
                  <a:pt x="42" y="13"/>
                </a:lnTo>
                <a:close/>
                <a:moveTo>
                  <a:pt x="48" y="16"/>
                </a:moveTo>
                <a:cubicBezTo>
                  <a:pt x="48" y="17"/>
                  <a:pt x="47" y="17"/>
                  <a:pt x="47" y="17"/>
                </a:cubicBezTo>
                <a:cubicBezTo>
                  <a:pt x="47" y="17"/>
                  <a:pt x="47" y="17"/>
                  <a:pt x="46" y="16"/>
                </a:cubicBezTo>
                <a:cubicBezTo>
                  <a:pt x="46" y="16"/>
                  <a:pt x="46" y="15"/>
                  <a:pt x="46" y="15"/>
                </a:cubicBezTo>
                <a:cubicBezTo>
                  <a:pt x="56" y="5"/>
                  <a:pt x="56" y="5"/>
                  <a:pt x="56" y="5"/>
                </a:cubicBezTo>
                <a:cubicBezTo>
                  <a:pt x="56" y="4"/>
                  <a:pt x="57" y="4"/>
                  <a:pt x="58" y="5"/>
                </a:cubicBezTo>
                <a:cubicBezTo>
                  <a:pt x="58" y="5"/>
                  <a:pt x="58" y="6"/>
                  <a:pt x="58" y="7"/>
                </a:cubicBezTo>
                <a:lnTo>
                  <a:pt x="48" y="16"/>
                </a:lnTo>
                <a:close/>
                <a:moveTo>
                  <a:pt x="62" y="23"/>
                </a:moveTo>
                <a:cubicBezTo>
                  <a:pt x="50" y="23"/>
                  <a:pt x="50" y="23"/>
                  <a:pt x="50" y="23"/>
                </a:cubicBezTo>
                <a:cubicBezTo>
                  <a:pt x="49" y="23"/>
                  <a:pt x="48" y="22"/>
                  <a:pt x="48" y="22"/>
                </a:cubicBezTo>
                <a:cubicBezTo>
                  <a:pt x="48" y="21"/>
                  <a:pt x="49" y="20"/>
                  <a:pt x="50" y="20"/>
                </a:cubicBezTo>
                <a:cubicBezTo>
                  <a:pt x="62" y="20"/>
                  <a:pt x="62" y="20"/>
                  <a:pt x="62" y="20"/>
                </a:cubicBezTo>
                <a:cubicBezTo>
                  <a:pt x="62" y="20"/>
                  <a:pt x="63" y="21"/>
                  <a:pt x="63" y="22"/>
                </a:cubicBezTo>
                <a:cubicBezTo>
                  <a:pt x="63" y="22"/>
                  <a:pt x="62" y="23"/>
                  <a:pt x="62" y="23"/>
                </a:cubicBezTo>
                <a:close/>
              </a:path>
            </a:pathLst>
          </a:custGeom>
          <a:solidFill>
            <a:srgbClr val="32ACFA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Sev01"/>
          <p:cNvSpPr>
            <a:spLocks noChangeAspect="1"/>
          </p:cNvSpPr>
          <p:nvPr/>
        </p:nvSpPr>
        <p:spPr>
          <a:xfrm>
            <a:off x="5315379" y="1296216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0476B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79" name="Sev01"/>
          <p:cNvSpPr>
            <a:spLocks noChangeAspect="1"/>
          </p:cNvSpPr>
          <p:nvPr/>
        </p:nvSpPr>
        <p:spPr>
          <a:xfrm>
            <a:off x="4796916" y="2278600"/>
            <a:ext cx="930812" cy="930810"/>
          </a:xfrm>
          <a:prstGeom prst="ellipse">
            <a:avLst/>
          </a:prstGeom>
          <a:solidFill>
            <a:sysClr val="window" lastClr="FFFFFF"/>
          </a:solidFill>
          <a:ln w="57150" cap="flat" cmpd="sng" algn="ctr">
            <a:solidFill>
              <a:srgbClr val="A1A1A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ontAwesome" pitchFamily="2" charset="0"/>
              <a:ea typeface="+mn-ea"/>
            </a:endParaRPr>
          </a:p>
        </p:txBody>
      </p:sp>
      <p:sp>
        <p:nvSpPr>
          <p:cNvPr id="80" name="Freeform 110"/>
          <p:cNvSpPr>
            <a:spLocks noEditPoints="1"/>
          </p:cNvSpPr>
          <p:nvPr/>
        </p:nvSpPr>
        <p:spPr bwMode="auto">
          <a:xfrm>
            <a:off x="5621381" y="1613694"/>
            <a:ext cx="318809" cy="295854"/>
          </a:xfrm>
          <a:custGeom>
            <a:avLst/>
            <a:gdLst/>
            <a:ahLst/>
            <a:cxnLst>
              <a:cxn ang="0">
                <a:pos x="8" y="10"/>
              </a:cxn>
              <a:cxn ang="0">
                <a:pos x="0" y="10"/>
              </a:cxn>
              <a:cxn ang="0">
                <a:pos x="0" y="5"/>
              </a:cxn>
              <a:cxn ang="0">
                <a:pos x="8" y="5"/>
              </a:cxn>
              <a:cxn ang="0">
                <a:pos x="8" y="10"/>
              </a:cxn>
              <a:cxn ang="0">
                <a:pos x="33" y="30"/>
              </a:cxn>
              <a:cxn ang="0">
                <a:pos x="0" y="30"/>
              </a:cxn>
              <a:cxn ang="0">
                <a:pos x="0" y="25"/>
              </a:cxn>
              <a:cxn ang="0">
                <a:pos x="33" y="25"/>
              </a:cxn>
              <a:cxn ang="0">
                <a:pos x="33" y="30"/>
              </a:cxn>
              <a:cxn ang="0">
                <a:pos x="13" y="49"/>
              </a:cxn>
              <a:cxn ang="0">
                <a:pos x="0" y="49"/>
              </a:cxn>
              <a:cxn ang="0">
                <a:pos x="0" y="44"/>
              </a:cxn>
              <a:cxn ang="0">
                <a:pos x="13" y="44"/>
              </a:cxn>
              <a:cxn ang="0">
                <a:pos x="13" y="49"/>
              </a:cxn>
              <a:cxn ang="0">
                <a:pos x="24" y="3"/>
              </a:cxn>
              <a:cxn ang="0">
                <a:pos x="24" y="13"/>
              </a:cxn>
              <a:cxn ang="0">
                <a:pos x="22" y="15"/>
              </a:cxn>
              <a:cxn ang="0">
                <a:pos x="12" y="15"/>
              </a:cxn>
              <a:cxn ang="0">
                <a:pos x="9" y="13"/>
              </a:cxn>
              <a:cxn ang="0">
                <a:pos x="9" y="3"/>
              </a:cxn>
              <a:cxn ang="0">
                <a:pos x="12" y="0"/>
              </a:cxn>
              <a:cxn ang="0">
                <a:pos x="22" y="0"/>
              </a:cxn>
              <a:cxn ang="0">
                <a:pos x="24" y="3"/>
              </a:cxn>
              <a:cxn ang="0">
                <a:pos x="29" y="42"/>
              </a:cxn>
              <a:cxn ang="0">
                <a:pos x="29" y="51"/>
              </a:cxn>
              <a:cxn ang="0">
                <a:pos x="26" y="54"/>
              </a:cxn>
              <a:cxn ang="0">
                <a:pos x="17" y="54"/>
              </a:cxn>
              <a:cxn ang="0">
                <a:pos x="14" y="51"/>
              </a:cxn>
              <a:cxn ang="0">
                <a:pos x="14" y="42"/>
              </a:cxn>
              <a:cxn ang="0">
                <a:pos x="17" y="39"/>
              </a:cxn>
              <a:cxn ang="0">
                <a:pos x="26" y="39"/>
              </a:cxn>
              <a:cxn ang="0">
                <a:pos x="29" y="42"/>
              </a:cxn>
              <a:cxn ang="0">
                <a:pos x="58" y="10"/>
              </a:cxn>
              <a:cxn ang="0">
                <a:pos x="25" y="10"/>
              </a:cxn>
              <a:cxn ang="0">
                <a:pos x="25" y="5"/>
              </a:cxn>
              <a:cxn ang="0">
                <a:pos x="58" y="5"/>
              </a:cxn>
              <a:cxn ang="0">
                <a:pos x="58" y="10"/>
              </a:cxn>
              <a:cxn ang="0">
                <a:pos x="58" y="49"/>
              </a:cxn>
              <a:cxn ang="0">
                <a:pos x="30" y="49"/>
              </a:cxn>
              <a:cxn ang="0">
                <a:pos x="30" y="44"/>
              </a:cxn>
              <a:cxn ang="0">
                <a:pos x="58" y="44"/>
              </a:cxn>
              <a:cxn ang="0">
                <a:pos x="58" y="49"/>
              </a:cxn>
              <a:cxn ang="0">
                <a:pos x="48" y="22"/>
              </a:cxn>
              <a:cxn ang="0">
                <a:pos x="48" y="32"/>
              </a:cxn>
              <a:cxn ang="0">
                <a:pos x="46" y="34"/>
              </a:cxn>
              <a:cxn ang="0">
                <a:pos x="36" y="34"/>
              </a:cxn>
              <a:cxn ang="0">
                <a:pos x="34" y="32"/>
              </a:cxn>
              <a:cxn ang="0">
                <a:pos x="34" y="22"/>
              </a:cxn>
              <a:cxn ang="0">
                <a:pos x="36" y="20"/>
              </a:cxn>
              <a:cxn ang="0">
                <a:pos x="46" y="20"/>
              </a:cxn>
              <a:cxn ang="0">
                <a:pos x="48" y="22"/>
              </a:cxn>
              <a:cxn ang="0">
                <a:pos x="58" y="30"/>
              </a:cxn>
              <a:cxn ang="0">
                <a:pos x="50" y="30"/>
              </a:cxn>
              <a:cxn ang="0">
                <a:pos x="50" y="25"/>
              </a:cxn>
              <a:cxn ang="0">
                <a:pos x="58" y="25"/>
              </a:cxn>
              <a:cxn ang="0">
                <a:pos x="58" y="30"/>
              </a:cxn>
            </a:cxnLst>
            <a:rect l="0" t="0" r="r" b="b"/>
            <a:pathLst>
              <a:path w="58" h="54">
                <a:moveTo>
                  <a:pt x="8" y="10"/>
                </a:moveTo>
                <a:cubicBezTo>
                  <a:pt x="0" y="10"/>
                  <a:pt x="0" y="10"/>
                  <a:pt x="0" y="10"/>
                </a:cubicBezTo>
                <a:cubicBezTo>
                  <a:pt x="0" y="5"/>
                  <a:pt x="0" y="5"/>
                  <a:pt x="0" y="5"/>
                </a:cubicBezTo>
                <a:cubicBezTo>
                  <a:pt x="8" y="5"/>
                  <a:pt x="8" y="5"/>
                  <a:pt x="8" y="5"/>
                </a:cubicBezTo>
                <a:lnTo>
                  <a:pt x="8" y="10"/>
                </a:lnTo>
                <a:close/>
                <a:moveTo>
                  <a:pt x="33" y="30"/>
                </a:moveTo>
                <a:cubicBezTo>
                  <a:pt x="0" y="30"/>
                  <a:pt x="0" y="30"/>
                  <a:pt x="0" y="30"/>
                </a:cubicBezTo>
                <a:cubicBezTo>
                  <a:pt x="0" y="25"/>
                  <a:pt x="0" y="25"/>
                  <a:pt x="0" y="25"/>
                </a:cubicBezTo>
                <a:cubicBezTo>
                  <a:pt x="33" y="25"/>
                  <a:pt x="33" y="25"/>
                  <a:pt x="33" y="25"/>
                </a:cubicBezTo>
                <a:lnTo>
                  <a:pt x="33" y="30"/>
                </a:lnTo>
                <a:close/>
                <a:moveTo>
                  <a:pt x="13" y="49"/>
                </a:moveTo>
                <a:cubicBezTo>
                  <a:pt x="0" y="49"/>
                  <a:pt x="0" y="49"/>
                  <a:pt x="0" y="49"/>
                </a:cubicBezTo>
                <a:cubicBezTo>
                  <a:pt x="0" y="44"/>
                  <a:pt x="0" y="44"/>
                  <a:pt x="0" y="44"/>
                </a:cubicBezTo>
                <a:cubicBezTo>
                  <a:pt x="13" y="44"/>
                  <a:pt x="13" y="44"/>
                  <a:pt x="13" y="44"/>
                </a:cubicBezTo>
                <a:lnTo>
                  <a:pt x="13" y="49"/>
                </a:lnTo>
                <a:close/>
                <a:moveTo>
                  <a:pt x="24" y="3"/>
                </a:moveTo>
                <a:cubicBezTo>
                  <a:pt x="24" y="13"/>
                  <a:pt x="24" y="13"/>
                  <a:pt x="24" y="13"/>
                </a:cubicBezTo>
                <a:cubicBezTo>
                  <a:pt x="24" y="14"/>
                  <a:pt x="23" y="15"/>
                  <a:pt x="22" y="15"/>
                </a:cubicBezTo>
                <a:cubicBezTo>
                  <a:pt x="12" y="15"/>
                  <a:pt x="12" y="15"/>
                  <a:pt x="12" y="15"/>
                </a:cubicBezTo>
                <a:cubicBezTo>
                  <a:pt x="11" y="15"/>
                  <a:pt x="9" y="14"/>
                  <a:pt x="9" y="13"/>
                </a:cubicBezTo>
                <a:cubicBezTo>
                  <a:pt x="9" y="3"/>
                  <a:pt x="9" y="3"/>
                  <a:pt x="9" y="3"/>
                </a:cubicBezTo>
                <a:cubicBezTo>
                  <a:pt x="9" y="2"/>
                  <a:pt x="11" y="0"/>
                  <a:pt x="1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23" y="0"/>
                  <a:pt x="24" y="2"/>
                  <a:pt x="24" y="3"/>
                </a:cubicBezTo>
                <a:close/>
                <a:moveTo>
                  <a:pt x="29" y="42"/>
                </a:moveTo>
                <a:cubicBezTo>
                  <a:pt x="29" y="51"/>
                  <a:pt x="29" y="51"/>
                  <a:pt x="29" y="51"/>
                </a:cubicBezTo>
                <a:cubicBezTo>
                  <a:pt x="29" y="53"/>
                  <a:pt x="28" y="54"/>
                  <a:pt x="26" y="54"/>
                </a:cubicBezTo>
                <a:cubicBezTo>
                  <a:pt x="17" y="54"/>
                  <a:pt x="17" y="54"/>
                  <a:pt x="17" y="54"/>
                </a:cubicBezTo>
                <a:cubicBezTo>
                  <a:pt x="15" y="54"/>
                  <a:pt x="14" y="53"/>
                  <a:pt x="14" y="51"/>
                </a:cubicBezTo>
                <a:cubicBezTo>
                  <a:pt x="14" y="42"/>
                  <a:pt x="14" y="42"/>
                  <a:pt x="14" y="42"/>
                </a:cubicBezTo>
                <a:cubicBezTo>
                  <a:pt x="14" y="40"/>
                  <a:pt x="15" y="39"/>
                  <a:pt x="17" y="39"/>
                </a:cubicBezTo>
                <a:cubicBezTo>
                  <a:pt x="26" y="39"/>
                  <a:pt x="26" y="39"/>
                  <a:pt x="26" y="39"/>
                </a:cubicBezTo>
                <a:cubicBezTo>
                  <a:pt x="28" y="39"/>
                  <a:pt x="29" y="40"/>
                  <a:pt x="29" y="42"/>
                </a:cubicBezTo>
                <a:close/>
                <a:moveTo>
                  <a:pt x="58" y="10"/>
                </a:moveTo>
                <a:cubicBezTo>
                  <a:pt x="25" y="10"/>
                  <a:pt x="25" y="10"/>
                  <a:pt x="25" y="10"/>
                </a:cubicBezTo>
                <a:cubicBezTo>
                  <a:pt x="25" y="5"/>
                  <a:pt x="25" y="5"/>
                  <a:pt x="25" y="5"/>
                </a:cubicBezTo>
                <a:cubicBezTo>
                  <a:pt x="58" y="5"/>
                  <a:pt x="58" y="5"/>
                  <a:pt x="58" y="5"/>
                </a:cubicBezTo>
                <a:lnTo>
                  <a:pt x="58" y="10"/>
                </a:lnTo>
                <a:close/>
                <a:moveTo>
                  <a:pt x="58" y="49"/>
                </a:moveTo>
                <a:cubicBezTo>
                  <a:pt x="30" y="49"/>
                  <a:pt x="30" y="49"/>
                  <a:pt x="30" y="49"/>
                </a:cubicBezTo>
                <a:cubicBezTo>
                  <a:pt x="30" y="44"/>
                  <a:pt x="30" y="44"/>
                  <a:pt x="30" y="44"/>
                </a:cubicBezTo>
                <a:cubicBezTo>
                  <a:pt x="58" y="44"/>
                  <a:pt x="58" y="44"/>
                  <a:pt x="58" y="44"/>
                </a:cubicBezTo>
                <a:lnTo>
                  <a:pt x="58" y="49"/>
                </a:lnTo>
                <a:close/>
                <a:moveTo>
                  <a:pt x="48" y="22"/>
                </a:moveTo>
                <a:cubicBezTo>
                  <a:pt x="48" y="32"/>
                  <a:pt x="48" y="32"/>
                  <a:pt x="48" y="32"/>
                </a:cubicBezTo>
                <a:cubicBezTo>
                  <a:pt x="48" y="33"/>
                  <a:pt x="47" y="34"/>
                  <a:pt x="46" y="34"/>
                </a:cubicBezTo>
                <a:cubicBezTo>
                  <a:pt x="36" y="34"/>
                  <a:pt x="36" y="34"/>
                  <a:pt x="36" y="34"/>
                </a:cubicBezTo>
                <a:cubicBezTo>
                  <a:pt x="35" y="34"/>
                  <a:pt x="34" y="33"/>
                  <a:pt x="34" y="32"/>
                </a:cubicBezTo>
                <a:cubicBezTo>
                  <a:pt x="34" y="22"/>
                  <a:pt x="34" y="22"/>
                  <a:pt x="34" y="22"/>
                </a:cubicBezTo>
                <a:cubicBezTo>
                  <a:pt x="34" y="21"/>
                  <a:pt x="35" y="20"/>
                  <a:pt x="3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7" y="20"/>
                  <a:pt x="48" y="21"/>
                  <a:pt x="48" y="22"/>
                </a:cubicBezTo>
                <a:close/>
                <a:moveTo>
                  <a:pt x="58" y="30"/>
                </a:moveTo>
                <a:cubicBezTo>
                  <a:pt x="50" y="30"/>
                  <a:pt x="50" y="30"/>
                  <a:pt x="50" y="30"/>
                </a:cubicBezTo>
                <a:cubicBezTo>
                  <a:pt x="50" y="25"/>
                  <a:pt x="50" y="25"/>
                  <a:pt x="50" y="25"/>
                </a:cubicBezTo>
                <a:cubicBezTo>
                  <a:pt x="58" y="25"/>
                  <a:pt x="58" y="25"/>
                  <a:pt x="58" y="25"/>
                </a:cubicBezTo>
                <a:lnTo>
                  <a:pt x="58" y="30"/>
                </a:lnTo>
                <a:close/>
              </a:path>
            </a:pathLst>
          </a:custGeom>
          <a:solidFill>
            <a:srgbClr val="0476B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Freeform 96"/>
          <p:cNvSpPr>
            <a:spLocks noEditPoints="1"/>
          </p:cNvSpPr>
          <p:nvPr/>
        </p:nvSpPr>
        <p:spPr bwMode="auto">
          <a:xfrm>
            <a:off x="5116067" y="2588609"/>
            <a:ext cx="292511" cy="310793"/>
          </a:xfrm>
          <a:custGeom>
            <a:avLst/>
            <a:gdLst/>
            <a:ahLst/>
            <a:cxnLst>
              <a:cxn ang="0">
                <a:pos x="30" y="63"/>
              </a:cxn>
              <a:cxn ang="0">
                <a:pos x="0" y="34"/>
              </a:cxn>
              <a:cxn ang="0">
                <a:pos x="12" y="10"/>
              </a:cxn>
              <a:cxn ang="0">
                <a:pos x="19" y="11"/>
              </a:cxn>
              <a:cxn ang="0">
                <a:pos x="18" y="18"/>
              </a:cxn>
              <a:cxn ang="0">
                <a:pos x="10" y="34"/>
              </a:cxn>
              <a:cxn ang="0">
                <a:pos x="30" y="53"/>
              </a:cxn>
              <a:cxn ang="0">
                <a:pos x="49" y="34"/>
              </a:cxn>
              <a:cxn ang="0">
                <a:pos x="41" y="18"/>
              </a:cxn>
              <a:cxn ang="0">
                <a:pos x="40" y="11"/>
              </a:cxn>
              <a:cxn ang="0">
                <a:pos x="47" y="10"/>
              </a:cxn>
              <a:cxn ang="0">
                <a:pos x="59" y="34"/>
              </a:cxn>
              <a:cxn ang="0">
                <a:pos x="30" y="63"/>
              </a:cxn>
              <a:cxn ang="0">
                <a:pos x="34" y="29"/>
              </a:cxn>
              <a:cxn ang="0">
                <a:pos x="30" y="34"/>
              </a:cxn>
              <a:cxn ang="0">
                <a:pos x="25" y="29"/>
              </a:cxn>
              <a:cxn ang="0">
                <a:pos x="25" y="5"/>
              </a:cxn>
              <a:cxn ang="0">
                <a:pos x="30" y="0"/>
              </a:cxn>
              <a:cxn ang="0">
                <a:pos x="34" y="5"/>
              </a:cxn>
              <a:cxn ang="0">
                <a:pos x="34" y="29"/>
              </a:cxn>
            </a:cxnLst>
            <a:rect l="0" t="0" r="r" b="b"/>
            <a:pathLst>
              <a:path w="59" h="63">
                <a:moveTo>
                  <a:pt x="30" y="63"/>
                </a:moveTo>
                <a:cubicBezTo>
                  <a:pt x="14" y="63"/>
                  <a:pt x="0" y="50"/>
                  <a:pt x="0" y="34"/>
                </a:cubicBezTo>
                <a:cubicBezTo>
                  <a:pt x="0" y="24"/>
                  <a:pt x="5" y="16"/>
                  <a:pt x="12" y="10"/>
                </a:cubicBezTo>
                <a:cubicBezTo>
                  <a:pt x="14" y="9"/>
                  <a:pt x="17" y="9"/>
                  <a:pt x="19" y="11"/>
                </a:cubicBezTo>
                <a:cubicBezTo>
                  <a:pt x="21" y="14"/>
                  <a:pt x="20" y="17"/>
                  <a:pt x="18" y="18"/>
                </a:cubicBezTo>
                <a:cubicBezTo>
                  <a:pt x="13" y="22"/>
                  <a:pt x="10" y="28"/>
                  <a:pt x="10" y="34"/>
                </a:cubicBezTo>
                <a:cubicBezTo>
                  <a:pt x="10" y="44"/>
                  <a:pt x="19" y="53"/>
                  <a:pt x="30" y="53"/>
                </a:cubicBezTo>
                <a:cubicBezTo>
                  <a:pt x="40" y="53"/>
                  <a:pt x="49" y="44"/>
                  <a:pt x="49" y="34"/>
                </a:cubicBezTo>
                <a:cubicBezTo>
                  <a:pt x="49" y="28"/>
                  <a:pt x="46" y="22"/>
                  <a:pt x="41" y="18"/>
                </a:cubicBezTo>
                <a:cubicBezTo>
                  <a:pt x="39" y="17"/>
                  <a:pt x="39" y="14"/>
                  <a:pt x="40" y="11"/>
                </a:cubicBezTo>
                <a:cubicBezTo>
                  <a:pt x="42" y="9"/>
                  <a:pt x="45" y="9"/>
                  <a:pt x="47" y="10"/>
                </a:cubicBezTo>
                <a:cubicBezTo>
                  <a:pt x="55" y="16"/>
                  <a:pt x="59" y="24"/>
                  <a:pt x="59" y="34"/>
                </a:cubicBezTo>
                <a:cubicBezTo>
                  <a:pt x="59" y="50"/>
                  <a:pt x="46" y="63"/>
                  <a:pt x="30" y="63"/>
                </a:cubicBezTo>
                <a:close/>
                <a:moveTo>
                  <a:pt x="34" y="29"/>
                </a:moveTo>
                <a:cubicBezTo>
                  <a:pt x="34" y="32"/>
                  <a:pt x="32" y="34"/>
                  <a:pt x="30" y="34"/>
                </a:cubicBezTo>
                <a:cubicBezTo>
                  <a:pt x="27" y="34"/>
                  <a:pt x="25" y="32"/>
                  <a:pt x="25" y="29"/>
                </a:cubicBezTo>
                <a:cubicBezTo>
                  <a:pt x="25" y="5"/>
                  <a:pt x="25" y="5"/>
                  <a:pt x="25" y="5"/>
                </a:cubicBezTo>
                <a:cubicBezTo>
                  <a:pt x="25" y="2"/>
                  <a:pt x="27" y="0"/>
                  <a:pt x="30" y="0"/>
                </a:cubicBezTo>
                <a:cubicBezTo>
                  <a:pt x="32" y="0"/>
                  <a:pt x="34" y="2"/>
                  <a:pt x="34" y="5"/>
                </a:cubicBezTo>
                <a:lnTo>
                  <a:pt x="34" y="29"/>
                </a:lnTo>
                <a:close/>
              </a:path>
            </a:pathLst>
          </a:custGeom>
          <a:solidFill>
            <a:srgbClr val="A1A1A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2" name="Group 75"/>
          <p:cNvGrpSpPr/>
          <p:nvPr/>
        </p:nvGrpSpPr>
        <p:grpSpPr>
          <a:xfrm>
            <a:off x="-5511" y="1311682"/>
            <a:ext cx="4087561" cy="2925556"/>
            <a:chOff x="1" y="1547225"/>
            <a:chExt cx="4087561" cy="2925556"/>
          </a:xfrm>
        </p:grpSpPr>
        <p:sp>
          <p:nvSpPr>
            <p:cNvPr id="83" name="Freeform 26"/>
            <p:cNvSpPr/>
            <p:nvPr/>
          </p:nvSpPr>
          <p:spPr>
            <a:xfrm rot="16200000" flipV="1">
              <a:off x="83622" y="2035394"/>
              <a:ext cx="2020824" cy="2188066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451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4510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4" name="Freeform 27"/>
            <p:cNvSpPr/>
            <p:nvPr/>
          </p:nvSpPr>
          <p:spPr>
            <a:xfrm rot="16200000" flipV="1">
              <a:off x="725289" y="1110508"/>
              <a:ext cx="2925556" cy="3798990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6051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4510 h 10000"/>
                <a:gd name="connsiteX1" fmla="*/ 10000 w 10000"/>
                <a:gd name="connsiteY1" fmla="*/ 0 h 10000"/>
                <a:gd name="connsiteX2" fmla="*/ 10000 w 10000"/>
                <a:gd name="connsiteY2" fmla="*/ 5524 h 10000"/>
                <a:gd name="connsiteX3" fmla="*/ 0 w 10000"/>
                <a:gd name="connsiteY3" fmla="*/ 10000 h 10000"/>
                <a:gd name="connsiteX4" fmla="*/ 0 w 10000"/>
                <a:gd name="connsiteY4" fmla="*/ 4510 h 10000"/>
                <a:gd name="connsiteX0" fmla="*/ 0 w 10000"/>
                <a:gd name="connsiteY0" fmla="*/ 6503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6503 h 11993"/>
                <a:gd name="connsiteX0" fmla="*/ 0 w 10000"/>
                <a:gd name="connsiteY0" fmla="*/ 4177 h 11993"/>
                <a:gd name="connsiteX1" fmla="*/ 10000 w 10000"/>
                <a:gd name="connsiteY1" fmla="*/ 0 h 11993"/>
                <a:gd name="connsiteX2" fmla="*/ 10000 w 10000"/>
                <a:gd name="connsiteY2" fmla="*/ 7517 h 11993"/>
                <a:gd name="connsiteX3" fmla="*/ 0 w 10000"/>
                <a:gd name="connsiteY3" fmla="*/ 11993 h 11993"/>
                <a:gd name="connsiteX4" fmla="*/ 0 w 10000"/>
                <a:gd name="connsiteY4" fmla="*/ 4177 h 11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1993">
                  <a:moveTo>
                    <a:pt x="0" y="4177"/>
                  </a:moveTo>
                  <a:lnTo>
                    <a:pt x="10000" y="0"/>
                  </a:lnTo>
                  <a:lnTo>
                    <a:pt x="10000" y="7517"/>
                  </a:lnTo>
                  <a:lnTo>
                    <a:pt x="0" y="11993"/>
                  </a:lnTo>
                  <a:lnTo>
                    <a:pt x="0" y="4177"/>
                  </a:lnTo>
                  <a:close/>
                </a:path>
              </a:pathLst>
            </a:cu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</p:grpSp>
      <p:sp>
        <p:nvSpPr>
          <p:cNvPr id="85" name="Freeform 61"/>
          <p:cNvSpPr/>
          <p:nvPr/>
        </p:nvSpPr>
        <p:spPr>
          <a:xfrm rot="16200000" flipV="1">
            <a:off x="116946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6" name="Freeform 62"/>
          <p:cNvSpPr/>
          <p:nvPr/>
        </p:nvSpPr>
        <p:spPr>
          <a:xfrm rot="16200000" flipV="1">
            <a:off x="1776876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4177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4177"/>
                </a:lnTo>
                <a:close/>
              </a:path>
            </a:pathLst>
          </a:custGeom>
          <a:solidFill>
            <a:srgbClr val="A1A1A1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7" name="Freeform 65"/>
          <p:cNvSpPr/>
          <p:nvPr/>
        </p:nvSpPr>
        <p:spPr>
          <a:xfrm rot="16200000" flipV="1">
            <a:off x="5805825" y="874965"/>
            <a:ext cx="2925556" cy="379899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6051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4510 h 10000"/>
              <a:gd name="connsiteX1" fmla="*/ 10000 w 10000"/>
              <a:gd name="connsiteY1" fmla="*/ 0 h 10000"/>
              <a:gd name="connsiteX2" fmla="*/ 10000 w 10000"/>
              <a:gd name="connsiteY2" fmla="*/ 5524 h 10000"/>
              <a:gd name="connsiteX3" fmla="*/ 0 w 10000"/>
              <a:gd name="connsiteY3" fmla="*/ 10000 h 10000"/>
              <a:gd name="connsiteX4" fmla="*/ 0 w 10000"/>
              <a:gd name="connsiteY4" fmla="*/ 4510 h 10000"/>
              <a:gd name="connsiteX0" fmla="*/ 0 w 10000"/>
              <a:gd name="connsiteY0" fmla="*/ 6503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6503 h 11993"/>
              <a:gd name="connsiteX0" fmla="*/ 0 w 10000"/>
              <a:gd name="connsiteY0" fmla="*/ 4177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4177 h 11993"/>
              <a:gd name="connsiteX0" fmla="*/ 0 w 10000"/>
              <a:gd name="connsiteY0" fmla="*/ 0 h 11993"/>
              <a:gd name="connsiteX1" fmla="*/ 10000 w 10000"/>
              <a:gd name="connsiteY1" fmla="*/ 0 h 11993"/>
              <a:gd name="connsiteX2" fmla="*/ 10000 w 10000"/>
              <a:gd name="connsiteY2" fmla="*/ 7517 h 11993"/>
              <a:gd name="connsiteX3" fmla="*/ 0 w 10000"/>
              <a:gd name="connsiteY3" fmla="*/ 11993 h 11993"/>
              <a:gd name="connsiteX4" fmla="*/ 0 w 10000"/>
              <a:gd name="connsiteY4" fmla="*/ 0 h 11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993">
                <a:moveTo>
                  <a:pt x="0" y="0"/>
                </a:moveTo>
                <a:lnTo>
                  <a:pt x="10000" y="0"/>
                </a:lnTo>
                <a:lnTo>
                  <a:pt x="10000" y="7517"/>
                </a:lnTo>
                <a:lnTo>
                  <a:pt x="0" y="11993"/>
                </a:lnTo>
                <a:lnTo>
                  <a:pt x="0" y="0"/>
                </a:lnTo>
                <a:close/>
              </a:path>
            </a:pathLst>
          </a:custGeom>
          <a:solidFill>
            <a:srgbClr val="0476B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435029" y="1539936"/>
            <a:ext cx="24825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Стартовый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500 тысяч рублей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включительно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Без обеспечения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0 месяцев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058501" y="2429441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lang="ru-RU" sz="1200" b="1" kern="0" dirty="0" smtClean="0">
                <a:solidFill>
                  <a:sysClr val="window" lastClr="FFFFFF"/>
                </a:solidFill>
              </a:rPr>
              <a:t>На развитие 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500 тыс. рублей до 1 млн 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Без обеспечения</a:t>
            </a:r>
            <a:endParaRPr lang="en-US" sz="1000" kern="0" dirty="0" smtClean="0">
              <a:solidFill>
                <a:sysClr val="window" lastClr="FFFFFF"/>
              </a:solidFill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3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570924" y="3336792"/>
            <a:ext cx="248258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Инвестиционный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от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1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 до </a:t>
            </a:r>
            <a:r>
              <a:rPr kumimoji="0" lang="ru-RU" sz="10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5 млн 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рублей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Поручительство и твердый залог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defTabSz="914400">
              <a:defRPr/>
            </a:pPr>
            <a:r>
              <a:rPr lang="ru-RU" sz="1000" kern="0" dirty="0">
                <a:solidFill>
                  <a:sysClr val="window" lastClr="FFFFFF"/>
                </a:solidFill>
              </a:rPr>
              <a:t>Срок регистрации Заемщика на дату подачи заявки - от </a:t>
            </a:r>
            <a:r>
              <a:rPr lang="en-US" sz="1000" kern="0" dirty="0" smtClean="0">
                <a:solidFill>
                  <a:sysClr val="window" lastClr="FFFFFF"/>
                </a:solidFill>
              </a:rPr>
              <a:t>6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 </a:t>
            </a:r>
            <a:r>
              <a:rPr lang="ru-RU" sz="1000" kern="0" dirty="0">
                <a:solidFill>
                  <a:sysClr val="window" lastClr="FFFFFF"/>
                </a:solidFill>
              </a:rPr>
              <a:t>месяцев</a:t>
            </a:r>
            <a:endParaRPr lang="en-US" sz="1000" kern="0" dirty="0">
              <a:solidFill>
                <a:sysClr val="window" lastClr="FFFFFF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16166" y="1675388"/>
            <a:ext cx="281999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Срок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    </a:t>
            </a:r>
            <a:r>
              <a:rPr lang="ru-RU" sz="1000" kern="0" dirty="0">
                <a:solidFill>
                  <a:sysClr val="window" lastClr="FFFFFF"/>
                </a:solidFill>
              </a:rPr>
              <a:t>До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36 месяцев</a:t>
            </a:r>
          </a:p>
          <a:p>
            <a:pPr lvl="0" defTabSz="914400"/>
            <a:r>
              <a:rPr lang="ru-RU" sz="1000" kern="0" dirty="0">
                <a:solidFill>
                  <a:sysClr val="window" lastClr="FFFFFF"/>
                </a:solidFill>
              </a:rPr>
              <a:t>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Упрощенный порядок выдачи кредита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пакетом документов</a:t>
            </a:r>
          </a:p>
          <a:p>
            <a:pPr lvl="0" defTabSz="914400"/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Справка ФНС (сервис Мой налог)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Анкета и Заявка</a:t>
            </a:r>
          </a:p>
          <a:p>
            <a:pPr lvl="0" defTabSz="914400"/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Возможность погашения ранее </a:t>
            </a:r>
          </a:p>
          <a:p>
            <a:pPr lvl="0" defTabSz="914400"/>
            <a:r>
              <a:rPr lang="ru-RU" sz="1000" kern="0" noProof="0" dirty="0" smtClean="0">
                <a:solidFill>
                  <a:sysClr val="window" lastClr="FFFFFF"/>
                </a:solidFill>
              </a:rPr>
              <a:t>выданного кредита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  <a:p>
            <a:pPr lvl="0" defTabSz="914400"/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14676" y="2460218"/>
            <a:ext cx="17709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ru-RU" sz="1200" b="1" kern="0" dirty="0" smtClean="0">
                <a:solidFill>
                  <a:sysClr val="window" lastClr="FFFFFF"/>
                </a:solidFill>
              </a:rPr>
              <a:t>Ставка по кредиту </a:t>
            </a:r>
            <a:endParaRPr lang="en-US" sz="1200" kern="0" dirty="0">
              <a:solidFill>
                <a:sysClr val="window" lastClr="FFFFFF"/>
              </a:solidFill>
            </a:endParaRPr>
          </a:p>
          <a:p>
            <a:pPr lvl="0" defTabSz="914400"/>
            <a:r>
              <a:rPr lang="en-US" sz="1000" kern="0" dirty="0">
                <a:solidFill>
                  <a:sysClr val="window" lastClr="FFFFFF"/>
                </a:solidFill>
              </a:rPr>
              <a:t>     </a:t>
            </a:r>
            <a:r>
              <a:rPr lang="ru-RU" sz="1600" b="1" kern="0" dirty="0" smtClean="0">
                <a:solidFill>
                  <a:sysClr val="window" lastClr="FFFFFF"/>
                </a:solidFill>
              </a:rPr>
              <a:t>7,75% </a:t>
            </a:r>
            <a:endParaRPr lang="en-US" sz="1600" b="1" kern="0" dirty="0">
              <a:solidFill>
                <a:sysClr val="window" lastClr="FFFF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868144" y="3275236"/>
            <a:ext cx="3441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kern="0" dirty="0" smtClean="0">
                <a:solidFill>
                  <a:sysClr val="window" lastClr="FFFFFF"/>
                </a:solidFill>
              </a:rPr>
              <a:t>До 60 месяцев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Выдача </a:t>
            </a:r>
            <a:r>
              <a:rPr lang="ru-RU" sz="1000" kern="0" dirty="0">
                <a:solidFill>
                  <a:sysClr val="window" lastClr="FFFFFF"/>
                </a:solidFill>
              </a:rPr>
              <a:t>кредита </a:t>
            </a:r>
            <a:r>
              <a:rPr lang="ru-RU" sz="1000" kern="0" dirty="0" smtClean="0">
                <a:solidFill>
                  <a:sysClr val="window" lastClr="FFFFFF"/>
                </a:solidFill>
              </a:rPr>
              <a:t>с минимальным </a:t>
            </a:r>
          </a:p>
          <a:p>
            <a:pPr lvl="0" defTabSz="914400"/>
            <a:r>
              <a:rPr lang="ru-RU" sz="1000" kern="0" dirty="0" smtClean="0">
                <a:solidFill>
                  <a:sysClr val="window" lastClr="FFFFFF"/>
                </a:solidFill>
              </a:rPr>
              <a:t>пакетом документов + оформление залогового обеспечения по кредиту</a:t>
            </a: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787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4" grpId="0"/>
      <p:bldP spid="9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 descr="председатель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42"/>
          <a:stretch/>
        </p:blipFill>
        <p:spPr bwMode="auto">
          <a:xfrm>
            <a:off x="115303" y="-5145"/>
            <a:ext cx="2384140" cy="63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43461" y="4803998"/>
            <a:ext cx="396552" cy="339502"/>
          </a:xfrm>
        </p:spPr>
        <p:txBody>
          <a:bodyPr/>
          <a:lstStyle/>
          <a:p>
            <a:fld id="{F0C3E1D0-B99E-411B-BCE4-D3E6DB7EA499}" type="slidenum">
              <a:rPr lang="ru-RU" smtClean="0">
                <a:solidFill>
                  <a:schemeClr val="bg1"/>
                </a:solidFill>
              </a:rPr>
              <a:pPr/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618" y="1342124"/>
            <a:ext cx="1518044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476BF"/>
                </a:solidFill>
                <a:effectLst/>
                <a:uLnTx/>
                <a:uFillTx/>
              </a:rPr>
              <a:t>До 500 тыс. рублей </a:t>
            </a:r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476BF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14618" y="1537858"/>
            <a:ext cx="2621652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Стартовый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</a:rPr>
              <a:t>Без обеспечения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4618" y="2187131"/>
            <a:ext cx="2448830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 smtClean="0">
                <a:solidFill>
                  <a:srgbClr val="0E5A8B"/>
                </a:solidFill>
              </a:rPr>
              <a:t>От </a:t>
            </a:r>
            <a:r>
              <a:rPr lang="ru-RU" sz="1200" b="1" kern="0" dirty="0">
                <a:solidFill>
                  <a:srgbClr val="0E5A8B"/>
                </a:solidFill>
              </a:rPr>
              <a:t>500 тыс. рублей до 1 млн. </a:t>
            </a:r>
            <a:r>
              <a:rPr lang="ru-RU" sz="1200" b="1" kern="0" dirty="0" smtClean="0">
                <a:solidFill>
                  <a:srgbClr val="0E5A8B"/>
                </a:solidFill>
              </a:rPr>
              <a:t>рублей</a:t>
            </a:r>
            <a:endParaRPr lang="ru-RU" sz="1200" b="1" kern="0" dirty="0">
              <a:solidFill>
                <a:srgbClr val="0E5A8B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14617" y="2584394"/>
            <a:ext cx="2621653" cy="384721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defTabSz="914400">
              <a:spcBef>
                <a:spcPct val="20000"/>
              </a:spcBef>
              <a:defRPr/>
            </a:pP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На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развитие</a:t>
            </a:r>
          </a:p>
          <a:p>
            <a:pPr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Без обеспечения 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69752" y="3760388"/>
            <a:ext cx="2659382" cy="184666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lvl="0" defTabSz="914400"/>
            <a:r>
              <a:rPr lang="ru-RU" sz="1200" b="1" kern="0" dirty="0">
                <a:solidFill>
                  <a:srgbClr val="32ACFA"/>
                </a:solidFill>
              </a:rPr>
              <a:t>От </a:t>
            </a:r>
            <a:r>
              <a:rPr lang="ru-RU" sz="1200" b="1" kern="0" dirty="0" smtClean="0">
                <a:solidFill>
                  <a:srgbClr val="32ACFA"/>
                </a:solidFill>
              </a:rPr>
              <a:t>1 млн рублей </a:t>
            </a:r>
            <a:r>
              <a:rPr lang="ru-RU" sz="1200" b="1" kern="0" dirty="0">
                <a:solidFill>
                  <a:srgbClr val="32ACFA"/>
                </a:solidFill>
              </a:rPr>
              <a:t>до </a:t>
            </a:r>
            <a:r>
              <a:rPr lang="ru-RU" sz="1200" b="1" kern="0" dirty="0" smtClean="0">
                <a:solidFill>
                  <a:srgbClr val="32ACFA"/>
                </a:solidFill>
              </a:rPr>
              <a:t>5 млн рублей</a:t>
            </a:r>
            <a:endParaRPr lang="ru-RU" sz="1200" b="1" kern="0" dirty="0">
              <a:solidFill>
                <a:srgbClr val="32ACFA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69752" y="4005335"/>
            <a:ext cx="2621653" cy="569387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/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Инвестиционный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Обеспечение:</a:t>
            </a:r>
          </a:p>
          <a:p>
            <a:pPr lvl="0" defTabSz="914400">
              <a:spcBef>
                <a:spcPct val="20000"/>
              </a:spcBef>
              <a:defRPr/>
            </a:pP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Поручительство 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и твердый залог </a:t>
            </a:r>
          </a:p>
        </p:txBody>
      </p:sp>
      <p:grpSp>
        <p:nvGrpSpPr>
          <p:cNvPr id="44" name="Group 22"/>
          <p:cNvGrpSpPr/>
          <p:nvPr/>
        </p:nvGrpSpPr>
        <p:grpSpPr>
          <a:xfrm>
            <a:off x="404060" y="1281862"/>
            <a:ext cx="723797" cy="703075"/>
            <a:chOff x="759824" y="1438589"/>
            <a:chExt cx="723797" cy="703075"/>
          </a:xfrm>
        </p:grpSpPr>
        <p:sp>
          <p:nvSpPr>
            <p:cNvPr id="45" name="Oval 24"/>
            <p:cNvSpPr/>
            <p:nvPr/>
          </p:nvSpPr>
          <p:spPr>
            <a:xfrm>
              <a:off x="759824" y="1438589"/>
              <a:ext cx="723797" cy="703075"/>
            </a:xfrm>
            <a:prstGeom prst="ellipse">
              <a:avLst/>
            </a:prstGeom>
            <a:solidFill>
              <a:srgbClr val="0476BF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ontAwesome" pitchFamily="2" charset="0"/>
                <a:ea typeface="+mn-ea"/>
              </a:endParaRPr>
            </a:p>
          </p:txBody>
        </p:sp>
        <p:sp>
          <p:nvSpPr>
            <p:cNvPr id="46" name="Freeform 5"/>
            <p:cNvSpPr>
              <a:spLocks noEditPoints="1"/>
            </p:cNvSpPr>
            <p:nvPr/>
          </p:nvSpPr>
          <p:spPr bwMode="auto">
            <a:xfrm>
              <a:off x="936537" y="1604941"/>
              <a:ext cx="370370" cy="370370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47" name="Group 23"/>
          <p:cNvGrpSpPr/>
          <p:nvPr/>
        </p:nvGrpSpPr>
        <p:grpSpPr>
          <a:xfrm>
            <a:off x="404060" y="2186065"/>
            <a:ext cx="723797" cy="703077"/>
            <a:chOff x="759824" y="2445278"/>
            <a:chExt cx="723797" cy="703077"/>
          </a:xfrm>
        </p:grpSpPr>
        <p:sp>
          <p:nvSpPr>
            <p:cNvPr id="48" name="Oval 30"/>
            <p:cNvSpPr/>
            <p:nvPr/>
          </p:nvSpPr>
          <p:spPr>
            <a:xfrm>
              <a:off x="759824" y="2445278"/>
              <a:ext cx="723797" cy="703077"/>
            </a:xfrm>
            <a:prstGeom prst="ellipse">
              <a:avLst/>
            </a:prstGeom>
            <a:solidFill>
              <a:srgbClr val="0E5A8B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49" name="Freeform 245"/>
            <p:cNvSpPr>
              <a:spLocks/>
            </p:cNvSpPr>
            <p:nvPr/>
          </p:nvSpPr>
          <p:spPr bwMode="auto">
            <a:xfrm>
              <a:off x="955916" y="2631010"/>
              <a:ext cx="331612" cy="331612"/>
            </a:xfrm>
            <a:custGeom>
              <a:avLst/>
              <a:gdLst/>
              <a:ahLst/>
              <a:cxnLst>
                <a:cxn ang="0">
                  <a:pos x="68" y="3"/>
                </a:cxn>
                <a:cxn ang="0">
                  <a:pos x="58" y="61"/>
                </a:cxn>
                <a:cxn ang="0">
                  <a:pos x="57" y="63"/>
                </a:cxn>
                <a:cxn ang="0">
                  <a:pos x="56" y="63"/>
                </a:cxn>
                <a:cxn ang="0">
                  <a:pos x="55" y="63"/>
                </a:cxn>
                <a:cxn ang="0">
                  <a:pos x="38" y="56"/>
                </a:cxn>
                <a:cxn ang="0">
                  <a:pos x="28" y="67"/>
                </a:cxn>
                <a:cxn ang="0">
                  <a:pos x="26" y="68"/>
                </a:cxn>
                <a:cxn ang="0">
                  <a:pos x="26" y="68"/>
                </a:cxn>
                <a:cxn ang="0">
                  <a:pos x="24" y="65"/>
                </a:cxn>
                <a:cxn ang="0">
                  <a:pos x="24" y="52"/>
                </a:cxn>
                <a:cxn ang="0">
                  <a:pos x="57" y="12"/>
                </a:cxn>
                <a:cxn ang="0">
                  <a:pos x="16" y="47"/>
                </a:cxn>
                <a:cxn ang="0">
                  <a:pos x="1" y="41"/>
                </a:cxn>
                <a:cxn ang="0">
                  <a:pos x="0" y="39"/>
                </a:cxn>
                <a:cxn ang="0">
                  <a:pos x="1" y="36"/>
                </a:cxn>
                <a:cxn ang="0">
                  <a:pos x="64" y="0"/>
                </a:cxn>
                <a:cxn ang="0">
                  <a:pos x="65" y="0"/>
                </a:cxn>
                <a:cxn ang="0">
                  <a:pos x="67" y="0"/>
                </a:cxn>
                <a:cxn ang="0">
                  <a:pos x="68" y="3"/>
                </a:cxn>
              </a:cxnLst>
              <a:rect l="0" t="0" r="r" b="b"/>
              <a:pathLst>
                <a:path w="68" h="68">
                  <a:moveTo>
                    <a:pt x="68" y="3"/>
                  </a:moveTo>
                  <a:cubicBezTo>
                    <a:pt x="58" y="61"/>
                    <a:pt x="58" y="61"/>
                    <a:pt x="58" y="61"/>
                  </a:cubicBezTo>
                  <a:cubicBezTo>
                    <a:pt x="58" y="62"/>
                    <a:pt x="57" y="62"/>
                    <a:pt x="57" y="63"/>
                  </a:cubicBezTo>
                  <a:cubicBezTo>
                    <a:pt x="56" y="63"/>
                    <a:pt x="56" y="63"/>
                    <a:pt x="56" y="63"/>
                  </a:cubicBezTo>
                  <a:cubicBezTo>
                    <a:pt x="55" y="63"/>
                    <a:pt x="55" y="63"/>
                    <a:pt x="55" y="63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28" y="67"/>
                    <a:pt x="28" y="67"/>
                    <a:pt x="28" y="67"/>
                  </a:cubicBezTo>
                  <a:cubicBezTo>
                    <a:pt x="28" y="67"/>
                    <a:pt x="27" y="68"/>
                    <a:pt x="26" y="68"/>
                  </a:cubicBezTo>
                  <a:cubicBezTo>
                    <a:pt x="26" y="68"/>
                    <a:pt x="26" y="68"/>
                    <a:pt x="26" y="68"/>
                  </a:cubicBezTo>
                  <a:cubicBezTo>
                    <a:pt x="25" y="67"/>
                    <a:pt x="24" y="66"/>
                    <a:pt x="24" y="65"/>
                  </a:cubicBezTo>
                  <a:cubicBezTo>
                    <a:pt x="24" y="52"/>
                    <a:pt x="24" y="52"/>
                    <a:pt x="24" y="52"/>
                  </a:cubicBezTo>
                  <a:cubicBezTo>
                    <a:pt x="57" y="12"/>
                    <a:pt x="57" y="12"/>
                    <a:pt x="57" y="12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" y="41"/>
                    <a:pt x="1" y="41"/>
                    <a:pt x="1" y="41"/>
                  </a:cubicBezTo>
                  <a:cubicBezTo>
                    <a:pt x="0" y="40"/>
                    <a:pt x="0" y="40"/>
                    <a:pt x="0" y="39"/>
                  </a:cubicBezTo>
                  <a:cubicBezTo>
                    <a:pt x="0" y="38"/>
                    <a:pt x="0" y="37"/>
                    <a:pt x="1" y="36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6" y="0"/>
                    <a:pt x="66" y="0"/>
                    <a:pt x="67" y="0"/>
                  </a:cubicBezTo>
                  <a:cubicBezTo>
                    <a:pt x="68" y="1"/>
                    <a:pt x="68" y="2"/>
                    <a:pt x="68" y="3"/>
                  </a:cubicBezTo>
                  <a:close/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0" name="Group 25"/>
          <p:cNvGrpSpPr/>
          <p:nvPr/>
        </p:nvGrpSpPr>
        <p:grpSpPr>
          <a:xfrm>
            <a:off x="391524" y="3734762"/>
            <a:ext cx="723797" cy="703077"/>
            <a:chOff x="759824" y="3453400"/>
            <a:chExt cx="723797" cy="703077"/>
          </a:xfrm>
        </p:grpSpPr>
        <p:sp>
          <p:nvSpPr>
            <p:cNvPr id="51" name="Oval 35"/>
            <p:cNvSpPr/>
            <p:nvPr/>
          </p:nvSpPr>
          <p:spPr>
            <a:xfrm>
              <a:off x="759824" y="3453400"/>
              <a:ext cx="723797" cy="703077"/>
            </a:xfrm>
            <a:prstGeom prst="ellipse">
              <a:avLst/>
            </a:prstGeom>
            <a:solidFill>
              <a:srgbClr val="32ACFA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52" name="Freeform 21"/>
            <p:cNvSpPr>
              <a:spLocks noEditPoints="1"/>
            </p:cNvSpPr>
            <p:nvPr/>
          </p:nvSpPr>
          <p:spPr bwMode="auto">
            <a:xfrm>
              <a:off x="973402" y="3588251"/>
              <a:ext cx="296640" cy="433374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0" y="35"/>
                </a:cxn>
                <a:cxn ang="0">
                  <a:pos x="16" y="74"/>
                </a:cxn>
                <a:cxn ang="0">
                  <a:pos x="35" y="102"/>
                </a:cxn>
                <a:cxn ang="0">
                  <a:pos x="54" y="74"/>
                </a:cxn>
                <a:cxn ang="0">
                  <a:pos x="70" y="35"/>
                </a:cxn>
                <a:cxn ang="0">
                  <a:pos x="35" y="0"/>
                </a:cxn>
                <a:cxn ang="0">
                  <a:pos x="43" y="87"/>
                </a:cxn>
                <a:cxn ang="0">
                  <a:pos x="27" y="89"/>
                </a:cxn>
                <a:cxn ang="0">
                  <a:pos x="26" y="83"/>
                </a:cxn>
                <a:cxn ang="0">
                  <a:pos x="26" y="83"/>
                </a:cxn>
                <a:cxn ang="0">
                  <a:pos x="45" y="80"/>
                </a:cxn>
                <a:cxn ang="0">
                  <a:pos x="44" y="83"/>
                </a:cxn>
                <a:cxn ang="0">
                  <a:pos x="43" y="87"/>
                </a:cxn>
                <a:cxn ang="0">
                  <a:pos x="25" y="79"/>
                </a:cxn>
                <a:cxn ang="0">
                  <a:pos x="23" y="73"/>
                </a:cxn>
                <a:cxn ang="0">
                  <a:pos x="47" y="73"/>
                </a:cxn>
                <a:cxn ang="0">
                  <a:pos x="46" y="77"/>
                </a:cxn>
                <a:cxn ang="0">
                  <a:pos x="25" y="79"/>
                </a:cxn>
                <a:cxn ang="0">
                  <a:pos x="35" y="96"/>
                </a:cxn>
                <a:cxn ang="0">
                  <a:pos x="29" y="92"/>
                </a:cxn>
                <a:cxn ang="0">
                  <a:pos x="42" y="90"/>
                </a:cxn>
                <a:cxn ang="0">
                  <a:pos x="35" y="96"/>
                </a:cxn>
                <a:cxn ang="0">
                  <a:pos x="50" y="67"/>
                </a:cxn>
                <a:cxn ang="0">
                  <a:pos x="20" y="67"/>
                </a:cxn>
                <a:cxn ang="0">
                  <a:pos x="15" y="57"/>
                </a:cxn>
                <a:cxn ang="0">
                  <a:pos x="6" y="35"/>
                </a:cxn>
                <a:cxn ang="0">
                  <a:pos x="35" y="6"/>
                </a:cxn>
                <a:cxn ang="0">
                  <a:pos x="64" y="35"/>
                </a:cxn>
                <a:cxn ang="0">
                  <a:pos x="55" y="57"/>
                </a:cxn>
                <a:cxn ang="0">
                  <a:pos x="50" y="67"/>
                </a:cxn>
                <a:cxn ang="0">
                  <a:pos x="50" y="67"/>
                </a:cxn>
                <a:cxn ang="0">
                  <a:pos x="50" y="67"/>
                </a:cxn>
              </a:cxnLst>
              <a:rect l="0" t="0" r="r" b="b"/>
              <a:pathLst>
                <a:path w="70" h="102">
                  <a:moveTo>
                    <a:pt x="35" y="0"/>
                  </a:moveTo>
                  <a:cubicBezTo>
                    <a:pt x="16" y="0"/>
                    <a:pt x="0" y="16"/>
                    <a:pt x="0" y="35"/>
                  </a:cubicBezTo>
                  <a:cubicBezTo>
                    <a:pt x="0" y="48"/>
                    <a:pt x="12" y="62"/>
                    <a:pt x="16" y="74"/>
                  </a:cubicBezTo>
                  <a:cubicBezTo>
                    <a:pt x="22" y="91"/>
                    <a:pt x="22" y="102"/>
                    <a:pt x="35" y="102"/>
                  </a:cubicBezTo>
                  <a:cubicBezTo>
                    <a:pt x="49" y="102"/>
                    <a:pt x="48" y="92"/>
                    <a:pt x="54" y="74"/>
                  </a:cubicBezTo>
                  <a:cubicBezTo>
                    <a:pt x="58" y="62"/>
                    <a:pt x="70" y="48"/>
                    <a:pt x="70" y="35"/>
                  </a:cubicBezTo>
                  <a:cubicBezTo>
                    <a:pt x="70" y="16"/>
                    <a:pt x="54" y="0"/>
                    <a:pt x="35" y="0"/>
                  </a:cubicBezTo>
                  <a:close/>
                  <a:moveTo>
                    <a:pt x="43" y="87"/>
                  </a:moveTo>
                  <a:cubicBezTo>
                    <a:pt x="27" y="89"/>
                    <a:pt x="27" y="89"/>
                    <a:pt x="27" y="89"/>
                  </a:cubicBezTo>
                  <a:cubicBezTo>
                    <a:pt x="27" y="87"/>
                    <a:pt x="26" y="85"/>
                    <a:pt x="26" y="83"/>
                  </a:cubicBezTo>
                  <a:cubicBezTo>
                    <a:pt x="26" y="83"/>
                    <a:pt x="26" y="83"/>
                    <a:pt x="26" y="83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5" y="81"/>
                    <a:pt x="45" y="82"/>
                    <a:pt x="44" y="83"/>
                  </a:cubicBezTo>
                  <a:cubicBezTo>
                    <a:pt x="44" y="84"/>
                    <a:pt x="44" y="86"/>
                    <a:pt x="43" y="87"/>
                  </a:cubicBezTo>
                  <a:close/>
                  <a:moveTo>
                    <a:pt x="25" y="79"/>
                  </a:moveTo>
                  <a:cubicBezTo>
                    <a:pt x="24" y="78"/>
                    <a:pt x="23" y="76"/>
                    <a:pt x="23" y="73"/>
                  </a:cubicBezTo>
                  <a:cubicBezTo>
                    <a:pt x="47" y="73"/>
                    <a:pt x="47" y="73"/>
                    <a:pt x="47" y="73"/>
                  </a:cubicBezTo>
                  <a:cubicBezTo>
                    <a:pt x="47" y="75"/>
                    <a:pt x="47" y="76"/>
                    <a:pt x="46" y="77"/>
                  </a:cubicBezTo>
                  <a:lnTo>
                    <a:pt x="25" y="79"/>
                  </a:lnTo>
                  <a:close/>
                  <a:moveTo>
                    <a:pt x="35" y="96"/>
                  </a:moveTo>
                  <a:cubicBezTo>
                    <a:pt x="32" y="96"/>
                    <a:pt x="30" y="95"/>
                    <a:pt x="29" y="92"/>
                  </a:cubicBezTo>
                  <a:cubicBezTo>
                    <a:pt x="42" y="90"/>
                    <a:pt x="42" y="90"/>
                    <a:pt x="42" y="90"/>
                  </a:cubicBezTo>
                  <a:cubicBezTo>
                    <a:pt x="40" y="95"/>
                    <a:pt x="39" y="96"/>
                    <a:pt x="35" y="96"/>
                  </a:cubicBezTo>
                  <a:close/>
                  <a:moveTo>
                    <a:pt x="50" y="67"/>
                  </a:moveTo>
                  <a:cubicBezTo>
                    <a:pt x="20" y="67"/>
                    <a:pt x="20" y="67"/>
                    <a:pt x="20" y="67"/>
                  </a:cubicBezTo>
                  <a:cubicBezTo>
                    <a:pt x="19" y="64"/>
                    <a:pt x="17" y="60"/>
                    <a:pt x="15" y="57"/>
                  </a:cubicBezTo>
                  <a:cubicBezTo>
                    <a:pt x="11" y="49"/>
                    <a:pt x="6" y="41"/>
                    <a:pt x="6" y="35"/>
                  </a:cubicBezTo>
                  <a:cubicBezTo>
                    <a:pt x="6" y="19"/>
                    <a:pt x="19" y="6"/>
                    <a:pt x="35" y="6"/>
                  </a:cubicBezTo>
                  <a:cubicBezTo>
                    <a:pt x="51" y="6"/>
                    <a:pt x="64" y="19"/>
                    <a:pt x="64" y="35"/>
                  </a:cubicBezTo>
                  <a:cubicBezTo>
                    <a:pt x="64" y="41"/>
                    <a:pt x="60" y="49"/>
                    <a:pt x="55" y="57"/>
                  </a:cubicBezTo>
                  <a:cubicBezTo>
                    <a:pt x="53" y="60"/>
                    <a:pt x="52" y="64"/>
                    <a:pt x="50" y="67"/>
                  </a:cubicBezTo>
                  <a:close/>
                  <a:moveTo>
                    <a:pt x="50" y="67"/>
                  </a:moveTo>
                  <a:cubicBezTo>
                    <a:pt x="50" y="67"/>
                    <a:pt x="50" y="67"/>
                    <a:pt x="50" y="67"/>
                  </a:cubicBezTo>
                </a:path>
              </a:pathLst>
            </a:custGeom>
            <a:solidFill>
              <a:sysClr val="window" lastClr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926453" y="45663"/>
            <a:ext cx="5287373" cy="56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0" tIns="45705" rIns="91410" bIns="45705" numCol="1" rtlCol="0" anchor="t" anchorCtr="0" compatLnSpc="1">
            <a:prstTxWarp prst="textNoShape">
              <a:avLst/>
            </a:prstTxWarp>
            <a:noAutofit/>
          </a:bodyPr>
          <a:lstStyle>
            <a:lvl1pPr algn="r" defTabSz="914400">
              <a:lnSpc>
                <a:spcPts val="3000"/>
              </a:lnSpc>
              <a:spcBef>
                <a:spcPct val="0"/>
              </a:spcBef>
              <a:buNone/>
              <a:defRPr sz="280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1800" kern="0" dirty="0"/>
              <a:t>Специальный продукт «Кредит физическим лицам, применяющим специальный налоговый режим  «Налог на профессиональный доход</a:t>
            </a:r>
            <a:r>
              <a:rPr lang="ru-RU" sz="1800" kern="0" dirty="0" smtClean="0"/>
              <a:t>»</a:t>
            </a:r>
            <a:endParaRPr lang="ru-RU" sz="1800" kern="0" dirty="0"/>
          </a:p>
        </p:txBody>
      </p:sp>
      <p:sp>
        <p:nvSpPr>
          <p:cNvPr id="101" name="TextBox 100"/>
          <p:cNvSpPr txBox="1"/>
          <p:nvPr/>
        </p:nvSpPr>
        <p:spPr>
          <a:xfrm>
            <a:off x="5029766" y="1203625"/>
            <a:ext cx="10807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СРОК КРЕДИТА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992781" y="1203625"/>
            <a:ext cx="142859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СТАВКА ПО КРЕДИТУ</a:t>
            </a:r>
            <a:endParaRPr kumimoji="0" lang="ru-RU" sz="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1" y="1582683"/>
            <a:ext cx="603089" cy="588379"/>
          </a:xfrm>
          <a:prstGeom prst="rect">
            <a:avLst/>
          </a:prstGeom>
        </p:spPr>
      </p:pic>
      <p:pic>
        <p:nvPicPr>
          <p:cNvPr id="104" name="Рисунок 10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4197" y="1547375"/>
            <a:ext cx="632508" cy="603089"/>
          </a:xfrm>
          <a:prstGeom prst="rect">
            <a:avLst/>
          </a:prstGeom>
        </p:spPr>
      </p:pic>
      <p:sp>
        <p:nvSpPr>
          <p:cNvPr id="105" name="TextBox 104"/>
          <p:cNvSpPr txBox="1"/>
          <p:nvPr/>
        </p:nvSpPr>
        <p:spPr>
          <a:xfrm>
            <a:off x="4656615" y="1702204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36 месяцев включительно</a:t>
            </a:r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*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154684" y="1669749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640" y="3362948"/>
            <a:ext cx="603089" cy="588379"/>
          </a:xfrm>
          <a:prstGeom prst="rect">
            <a:avLst/>
          </a:prstGeom>
        </p:spPr>
      </p:pic>
      <p:sp>
        <p:nvSpPr>
          <p:cNvPr id="108" name="TextBox 107"/>
          <p:cNvSpPr txBox="1"/>
          <p:nvPr/>
        </p:nvSpPr>
        <p:spPr>
          <a:xfrm>
            <a:off x="4656614" y="3482469"/>
            <a:ext cx="38252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До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60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месяцев </a:t>
            </a:r>
            <a:r>
              <a:rPr lang="ru-RU" sz="1000" u="sng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включительно</a:t>
            </a:r>
            <a:endParaRPr lang="ru-RU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154683" y="3450014"/>
            <a:ext cx="110479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,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7</a:t>
            </a:r>
            <a:r>
              <a:rPr lang="en-US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5 </a:t>
            </a:r>
            <a:r>
              <a:rPr lang="ru-RU" sz="1000" u="sng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% годовых</a:t>
            </a:r>
          </a:p>
          <a:p>
            <a:endParaRPr lang="ru-RU" sz="9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0" name="Рисунок 10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9227" y="3347577"/>
            <a:ext cx="632508" cy="6030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119205" y="2222757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на следующий за днем заключения кредитного договора рабочий день, без предоставления Заемщиком Заявления на предоставление </a:t>
            </a:r>
            <a:r>
              <a:rPr lang="ru-RU" sz="1000" kern="0" dirty="0" smtClean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кредита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4119206" y="4025988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14400"/>
            <a:r>
              <a:rPr lang="ru-RU" sz="1000" kern="0" dirty="0">
                <a:solidFill>
                  <a:sysClr val="windowText" lastClr="000000">
                    <a:lumMod val="50000"/>
                    <a:lumOff val="50000"/>
                  </a:sysClr>
                </a:solidFill>
              </a:rPr>
              <a:t>Выдача кредита осуществляется после исполнения Заемщиком обязательств, предусмотренных кредитной и/или обеспечительной документацией </a:t>
            </a:r>
            <a:endParaRPr lang="en-US" sz="1000" kern="0" dirty="0">
              <a:solidFill>
                <a:sysClr val="windowText" lastClr="000000">
                  <a:lumMod val="50000"/>
                  <a:lumOff val="50000"/>
                </a:sys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/>
          </p:cNvSpPr>
          <p:nvPr/>
        </p:nvSpPr>
        <p:spPr>
          <a:xfrm>
            <a:off x="1331640" y="357504"/>
            <a:ext cx="5562618" cy="448249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1800" dirty="0"/>
              <a:t>Благодарим</a:t>
            </a:r>
            <a:br>
              <a:rPr lang="ru-RU" sz="1800" dirty="0"/>
            </a:br>
            <a:r>
              <a:rPr lang="ru-RU" sz="1800" dirty="0"/>
              <a:t>за внимание!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/>
              <a:t/>
            </a:r>
            <a:br>
              <a:rPr lang="ru-RU" sz="1050" dirty="0"/>
            </a:br>
            <a:r>
              <a:rPr lang="ru-RU" sz="1350" dirty="0">
                <a:solidFill>
                  <a:srgbClr val="0072BC"/>
                </a:solidFill>
              </a:rPr>
              <a:t>Акционерное общество «Российский Банк </a:t>
            </a:r>
            <a:br>
              <a:rPr lang="ru-RU" sz="1350" dirty="0">
                <a:solidFill>
                  <a:srgbClr val="0072BC"/>
                </a:solidFill>
              </a:rPr>
            </a:br>
            <a:r>
              <a:rPr lang="ru-RU" sz="1350" dirty="0">
                <a:solidFill>
                  <a:srgbClr val="0072BC"/>
                </a:solidFill>
              </a:rPr>
              <a:t>поддержки малого и среднего </a:t>
            </a:r>
            <a:br>
              <a:rPr lang="ru-RU" sz="1350" dirty="0">
                <a:solidFill>
                  <a:srgbClr val="0072BC"/>
                </a:solidFill>
              </a:rPr>
            </a:br>
            <a:r>
              <a:rPr lang="ru-RU" sz="1350" dirty="0">
                <a:solidFill>
                  <a:srgbClr val="0072BC"/>
                </a:solidFill>
              </a:rPr>
              <a:t>предпринимательства» (АО «МСП Банк»)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115035, Россия, г. Москва, </a:t>
            </a:r>
            <a:b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ул. Садовническая, дом 79 </a:t>
            </a:r>
            <a:b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8 800 30 20 100</a:t>
            </a:r>
            <a:br>
              <a:rPr 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info@mspbank.ru</a:t>
            </a:r>
            <a:r>
              <a:rPr lang="ru-RU" sz="1050" dirty="0"/>
              <a:t/>
            </a:r>
            <a:br>
              <a:rPr lang="ru-RU" sz="1050" dirty="0"/>
            </a:br>
            <a:r>
              <a:rPr lang="ru-RU" sz="1350" u="sng" dirty="0">
                <a:solidFill>
                  <a:srgbClr val="0072BC"/>
                </a:solidFill>
              </a:rPr>
              <a:t>mspbank.ru</a:t>
            </a:r>
          </a:p>
          <a:p>
            <a:endParaRPr lang="ru-RU" sz="1350" dirty="0">
              <a:solidFill>
                <a:srgbClr val="0072BC"/>
              </a:solidFill>
            </a:endParaRPr>
          </a:p>
          <a:p>
            <a:r>
              <a:rPr lang="ru-RU" sz="1350" dirty="0">
                <a:solidFill>
                  <a:srgbClr val="0072BC"/>
                </a:solidFill>
              </a:rPr>
              <a:t>Для получения дополнительной консультации Вы можете обратиться в Представительство Банка в </a:t>
            </a:r>
            <a:r>
              <a:rPr lang="ru-RU" sz="1350" dirty="0" err="1">
                <a:solidFill>
                  <a:srgbClr val="0072BC"/>
                </a:solidFill>
              </a:rPr>
              <a:t>г.Красноярске</a:t>
            </a:r>
            <a:r>
              <a:rPr lang="ru-RU" sz="1350" dirty="0">
                <a:solidFill>
                  <a:srgbClr val="0072BC"/>
                </a:solidFill>
              </a:rPr>
              <a:t> по адресу</a:t>
            </a:r>
            <a:r>
              <a:rPr lang="en-US" sz="1350" dirty="0">
                <a:solidFill>
                  <a:srgbClr val="0072BC"/>
                </a:solidFill>
              </a:rPr>
              <a:t>:</a:t>
            </a:r>
            <a:endParaRPr lang="ru-RU" sz="1350" dirty="0">
              <a:solidFill>
                <a:srgbClr val="0072BC"/>
              </a:solidFill>
            </a:endParaRPr>
          </a:p>
          <a:p>
            <a:r>
              <a:rPr lang="ru-RU" sz="1350" dirty="0" err="1">
                <a:solidFill>
                  <a:srgbClr val="0072BC"/>
                </a:solidFill>
              </a:rPr>
              <a:t>ул.Новосибирская</a:t>
            </a:r>
            <a:r>
              <a:rPr lang="ru-RU" sz="1350" dirty="0">
                <a:solidFill>
                  <a:srgbClr val="0072BC"/>
                </a:solidFill>
              </a:rPr>
              <a:t>, д.9А, офис 2-01,</a:t>
            </a:r>
          </a:p>
          <a:p>
            <a:endParaRPr lang="ru-RU" sz="1350" dirty="0">
              <a:solidFill>
                <a:srgbClr val="0072BC"/>
              </a:solidFill>
            </a:endParaRPr>
          </a:p>
          <a:p>
            <a:r>
              <a:rPr lang="ru-RU" sz="1350" dirty="0">
                <a:solidFill>
                  <a:srgbClr val="0072BC"/>
                </a:solidFill>
              </a:rPr>
              <a:t>и/или по телефонам</a:t>
            </a:r>
            <a:r>
              <a:rPr lang="en-US" sz="1350" dirty="0">
                <a:solidFill>
                  <a:srgbClr val="0072BC"/>
                </a:solidFill>
              </a:rPr>
              <a:t>:</a:t>
            </a:r>
            <a:endParaRPr lang="ru-RU" sz="1350" dirty="0">
              <a:solidFill>
                <a:srgbClr val="0072BC"/>
              </a:solidFill>
            </a:endParaRPr>
          </a:p>
          <a:p>
            <a:r>
              <a:rPr lang="ru-RU" sz="1350" dirty="0">
                <a:solidFill>
                  <a:srgbClr val="0072BC"/>
                </a:solidFill>
              </a:rPr>
              <a:t>8-391-202-21-34,</a:t>
            </a:r>
          </a:p>
          <a:p>
            <a:r>
              <a:rPr lang="ru-RU" sz="1350" dirty="0">
                <a:solidFill>
                  <a:srgbClr val="0072BC"/>
                </a:solidFill>
              </a:rPr>
              <a:t>8-963-</a:t>
            </a:r>
            <a:r>
              <a:rPr lang="en-US" sz="1350" dirty="0">
                <a:solidFill>
                  <a:srgbClr val="0072BC"/>
                </a:solidFill>
              </a:rPr>
              <a:t>255-77-25</a:t>
            </a:r>
          </a:p>
          <a:p>
            <a:endParaRPr lang="en-US" sz="1350" dirty="0">
              <a:solidFill>
                <a:srgbClr val="0072BC"/>
              </a:solidFill>
            </a:endParaRPr>
          </a:p>
          <a:p>
            <a:r>
              <a:rPr lang="ru-RU" sz="1350" dirty="0">
                <a:solidFill>
                  <a:srgbClr val="0072BC"/>
                </a:solidFill>
              </a:rPr>
              <a:t>Региональный директор Дронов Игорь Леонидович</a:t>
            </a:r>
          </a:p>
          <a:p>
            <a:r>
              <a:rPr lang="ru-RU" sz="1050" dirty="0"/>
              <a:t/>
            </a:r>
            <a:br>
              <a:rPr lang="ru-RU" sz="1050" dirty="0"/>
            </a:b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5714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3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4_Custom Design">
  <a:themeElements>
    <a:clrScheme name="12_Gray_Blue T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476BF"/>
      </a:accent1>
      <a:accent2>
        <a:srgbClr val="0E5A8B"/>
      </a:accent2>
      <a:accent3>
        <a:srgbClr val="32ACFA"/>
      </a:accent3>
      <a:accent4>
        <a:srgbClr val="A1A1A1"/>
      </a:accent4>
      <a:accent5>
        <a:srgbClr val="0588DB"/>
      </a:accent5>
      <a:accent6>
        <a:srgbClr val="525252"/>
      </a:accent6>
      <a:hlink>
        <a:srgbClr val="0066CC"/>
      </a:hlink>
      <a:folHlink>
        <a:srgbClr val="45C9C9"/>
      </a:folHlink>
    </a:clrScheme>
    <a:fontScheme name="Arial">
      <a:majorFont>
        <a:latin typeface="Arial"/>
        <a:ea typeface=""/>
        <a:cs typeface="FontAwesome"/>
      </a:majorFont>
      <a:minorFont>
        <a:latin typeface="Arial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6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25421</TotalTime>
  <Words>272</Words>
  <Application>Microsoft Office PowerPoint</Application>
  <PresentationFormat>Экран (16:9)</PresentationFormat>
  <Paragraphs>61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</vt:i4>
      </vt:variant>
    </vt:vector>
  </HeadingPairs>
  <TitlesOfParts>
    <vt:vector size="15" baseType="lpstr">
      <vt:lpstr>Arial</vt:lpstr>
      <vt:lpstr>Arial Narrow</vt:lpstr>
      <vt:lpstr>Calibri</vt:lpstr>
      <vt:lpstr>FontAwesome</vt:lpstr>
      <vt:lpstr>Wingdings</vt:lpstr>
      <vt:lpstr>Тема Office</vt:lpstr>
      <vt:lpstr>1_Custom Design</vt:lpstr>
      <vt:lpstr>2_Custom Design</vt:lpstr>
      <vt:lpstr>3_Custom Design</vt:lpstr>
      <vt:lpstr>4_Custom Design</vt:lpstr>
      <vt:lpstr>1_Тема Office</vt:lpstr>
      <vt:lpstr>Поддержка физических лиц, перешедших на специальный налоговый режим «Налог на профессиональный доход».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Базилюк Тарас Александрович</dc:creator>
  <cp:lastModifiedBy>Дронов Игорь Леонидович</cp:lastModifiedBy>
  <cp:revision>904</cp:revision>
  <cp:lastPrinted>2020-10-06T04:21:13Z</cp:lastPrinted>
  <dcterms:created xsi:type="dcterms:W3CDTF">2017-08-03T13:00:25Z</dcterms:created>
  <dcterms:modified xsi:type="dcterms:W3CDTF">2020-10-06T04:39:26Z</dcterms:modified>
</cp:coreProperties>
</file>