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/>
          <p:nvPr>
            <p:ph type="sldNum" sz="quarter" idx="2"/>
          </p:nvPr>
        </p:nvSpPr>
        <p:spPr>
          <a:xfrm>
            <a:off x="8422823" y="640429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9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заголовка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4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8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" name="Номер слайда"/>
          <p:cNvSpPr txBox="1"/>
          <p:nvPr>
            <p:ph type="sldNum" sz="quarter" idx="2"/>
          </p:nvPr>
        </p:nvSpPr>
        <p:spPr>
          <a:xfrm>
            <a:off x="8422825" y="6404294"/>
            <a:ext cx="263978" cy="2692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457198" y="274635"/>
            <a:ext cx="8229605" cy="1143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7" tIns="45717" rIns="45717" bIns="45717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457198" y="1600196"/>
            <a:ext cx="8229605" cy="4525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7" tIns="45717" rIns="45717" bIns="45717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8436147" y="6416995"/>
            <a:ext cx="250657" cy="243835"/>
          </a:xfrm>
          <a:prstGeom prst="rect">
            <a:avLst/>
          </a:prstGeom>
          <a:ln w="12700">
            <a:miter lim="400000"/>
          </a:ln>
        </p:spPr>
        <p:txBody>
          <a:bodyPr wrap="none" lIns="45717" tIns="45717" rIns="45717" bIns="45717" anchor="ctr">
            <a:spAutoFit/>
          </a:bodyPr>
          <a:lstStyle>
            <a:lvl1pPr algn="r">
              <a:defRPr sz="11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21467" marR="0" indent="-32146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63358" marR="0" indent="-306158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001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14500" marR="0" indent="-34289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717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Административная процедура осуществления государственного контроля (надзора) и последствия ее несоблюдения"/>
          <p:cNvSpPr txBox="1"/>
          <p:nvPr>
            <p:ph type="title" idx="4294967295"/>
          </p:nvPr>
        </p:nvSpPr>
        <p:spPr>
          <a:xfrm>
            <a:off x="685800" y="1268411"/>
            <a:ext cx="7772400" cy="2416756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3200"/>
            </a:lvl1pPr>
          </a:lstStyle>
          <a:p>
            <a:pPr/>
            <a:r>
              <a:t>Административная процедура осуществления государственного контроля (надзора)</a:t>
            </a:r>
          </a:p>
        </p:txBody>
      </p:sp>
      <p:sp>
        <p:nvSpPr>
          <p:cNvPr id="39" name="Мицкевич Л.А., к.ю.н., доцент…"/>
          <p:cNvSpPr txBox="1"/>
          <p:nvPr>
            <p:ph type="body" sz="half" idx="4294967295"/>
          </p:nvPr>
        </p:nvSpPr>
        <p:spPr>
          <a:xfrm>
            <a:off x="714373" y="4541318"/>
            <a:ext cx="7715254" cy="1879671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0" algn="just" defTabSz="557783">
              <a:lnSpc>
                <a:spcPct val="70000"/>
              </a:lnSpc>
              <a:spcBef>
                <a:spcPts val="100"/>
              </a:spcBef>
              <a:buSzTx/>
              <a:buNone/>
              <a:defRPr b="1" sz="700">
                <a:solidFill>
                  <a:srgbClr val="898989"/>
                </a:solidFill>
              </a:defRPr>
            </a:pPr>
            <a:r>
              <a:t>                                                         </a:t>
            </a:r>
          </a:p>
          <a:p>
            <a:pPr marL="0" indent="0" algn="r" defTabSz="557783">
              <a:lnSpc>
                <a:spcPct val="60000"/>
              </a:lnSpc>
              <a:spcBef>
                <a:spcPts val="300"/>
              </a:spcBef>
              <a:buSzTx/>
              <a:buNone/>
              <a:defRPr b="1" sz="700">
                <a:solidFill>
                  <a:srgbClr val="898989"/>
                </a:solidFill>
              </a:defRPr>
            </a:pPr>
            <a:r>
              <a:t> </a:t>
            </a:r>
            <a:endParaRPr sz="600"/>
          </a:p>
          <a:p>
            <a:pPr marL="0" indent="0" algn="r" defTabSz="557783">
              <a:lnSpc>
                <a:spcPct val="70000"/>
              </a:lnSpc>
              <a:spcBef>
                <a:spcPts val="200"/>
              </a:spcBef>
              <a:buSzTx/>
              <a:buNone/>
              <a:defRPr b="1" sz="1200"/>
            </a:pPr>
            <a:r>
              <a:t>Мицкевич Л.А., к.ю.н., доцент</a:t>
            </a:r>
          </a:p>
          <a:p>
            <a:pPr marL="0" indent="0" algn="r" defTabSz="557783">
              <a:lnSpc>
                <a:spcPct val="70000"/>
              </a:lnSpc>
              <a:spcBef>
                <a:spcPts val="200"/>
              </a:spcBef>
              <a:buSzTx/>
              <a:buNone/>
              <a:defRPr sz="1200"/>
            </a:pPr>
            <a:r>
              <a:t>mickevic51@mail.ru</a:t>
            </a:r>
          </a:p>
          <a:p>
            <a:pPr marL="0" indent="0" algn="r" defTabSz="557783">
              <a:lnSpc>
                <a:spcPct val="60000"/>
              </a:lnSpc>
              <a:spcBef>
                <a:spcPts val="300"/>
              </a:spcBef>
              <a:buSzTx/>
              <a:buNone/>
              <a:defRPr b="1" sz="1200"/>
            </a:pPr>
          </a:p>
          <a:p>
            <a:pPr marL="0" indent="0" algn="r" defTabSz="557783">
              <a:lnSpc>
                <a:spcPct val="60000"/>
              </a:lnSpc>
              <a:spcBef>
                <a:spcPts val="300"/>
              </a:spcBef>
              <a:buSzTx/>
              <a:buNone/>
              <a:defRPr b="1" sz="1200"/>
            </a:pPr>
            <a:r>
              <a:t>Васильева А.Ф., к.ю.н., доцент </a:t>
            </a:r>
          </a:p>
          <a:p>
            <a:pPr marL="0" indent="0" algn="r" defTabSz="557783">
              <a:lnSpc>
                <a:spcPct val="60000"/>
              </a:lnSpc>
              <a:spcBef>
                <a:spcPts val="300"/>
              </a:spcBef>
              <a:buSzTx/>
              <a:buNone/>
              <a:defRPr b="1" sz="1200"/>
            </a:pPr>
            <a:r>
              <a:t>кафедры конституционного права СПбГУ</a:t>
            </a:r>
          </a:p>
          <a:p>
            <a:pPr marL="0" indent="0" algn="r" defTabSz="557783">
              <a:lnSpc>
                <a:spcPct val="60000"/>
              </a:lnSpc>
              <a:spcBef>
                <a:spcPts val="300"/>
              </a:spcBef>
              <a:buSzTx/>
              <a:buNone/>
              <a:defRPr sz="1200"/>
            </a:pPr>
            <a:r>
              <a:t>a.vasilyeva@spbu.ru</a:t>
            </a:r>
          </a:p>
          <a:p>
            <a:pPr marL="0" indent="0" algn="r" defTabSz="557783">
              <a:lnSpc>
                <a:spcPct val="60000"/>
              </a:lnSpc>
              <a:spcBef>
                <a:spcPts val="300"/>
              </a:spcBef>
              <a:buSzTx/>
              <a:buNone/>
              <a:defRPr sz="1200"/>
            </a:pPr>
          </a:p>
          <a:p>
            <a:pPr marL="0" indent="0" algn="ctr" defTabSz="557783">
              <a:lnSpc>
                <a:spcPct val="70000"/>
              </a:lnSpc>
              <a:spcBef>
                <a:spcPts val="200"/>
              </a:spcBef>
              <a:buSzTx/>
              <a:buNone/>
              <a:defRPr b="1" sz="1200"/>
            </a:pPr>
            <a:r>
              <a:t>Круглый стол «Новеллы законодательства о государственном контроле (надзоре) и муниципальном контроле: проблемы правоприменения», 22.10.2021, Красноярск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профилактическое мероприятие"/>
          <p:cNvGrpSpPr/>
          <p:nvPr/>
        </p:nvGrpSpPr>
        <p:grpSpPr>
          <a:xfrm>
            <a:off x="808236" y="1354665"/>
            <a:ext cx="2775976" cy="1006279"/>
            <a:chOff x="0" y="0"/>
            <a:chExt cx="2775975" cy="1006278"/>
          </a:xfrm>
        </p:grpSpPr>
        <p:sp>
          <p:nvSpPr>
            <p:cNvPr id="91" name="Овал"/>
            <p:cNvSpPr/>
            <p:nvPr/>
          </p:nvSpPr>
          <p:spPr>
            <a:xfrm>
              <a:off x="0" y="-1"/>
              <a:ext cx="2775976" cy="100628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2" name="профилактическое мероприятие"/>
            <p:cNvSpPr txBox="1"/>
            <p:nvPr/>
          </p:nvSpPr>
          <p:spPr>
            <a:xfrm>
              <a:off x="406532" y="147365"/>
              <a:ext cx="1962912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профилактическое мероприятие</a:t>
              </a:r>
            </a:p>
          </p:txBody>
        </p:sp>
      </p:grpSp>
      <p:grpSp>
        <p:nvGrpSpPr>
          <p:cNvPr id="96" name="ч. 4 ст. 45"/>
          <p:cNvGrpSpPr/>
          <p:nvPr/>
        </p:nvGrpSpPr>
        <p:grpSpPr>
          <a:xfrm>
            <a:off x="3699562" y="1277208"/>
            <a:ext cx="1986935" cy="1161193"/>
            <a:chOff x="0" y="0"/>
            <a:chExt cx="1986933" cy="1161192"/>
          </a:xfrm>
        </p:grpSpPr>
        <p:sp>
          <p:nvSpPr>
            <p:cNvPr id="94" name="Стрелка"/>
            <p:cNvSpPr/>
            <p:nvPr/>
          </p:nvSpPr>
          <p:spPr>
            <a:xfrm>
              <a:off x="0" y="0"/>
              <a:ext cx="1986934" cy="1161193"/>
            </a:xfrm>
            <a:prstGeom prst="rightArrow">
              <a:avLst>
                <a:gd name="adj1" fmla="val 32000"/>
                <a:gd name="adj2" fmla="val 69997"/>
              </a:avLst>
            </a:prstGeom>
            <a:solidFill>
              <a:srgbClr val="FFFFFF"/>
            </a:solidFill>
            <a:ln w="254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5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5" name="ч. 4 ст. 45"/>
            <p:cNvSpPr txBox="1"/>
            <p:nvPr/>
          </p:nvSpPr>
          <p:spPr>
            <a:xfrm>
              <a:off x="-1" y="394805"/>
              <a:ext cx="1726840" cy="320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5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         ч. 4 ст. 45</a:t>
              </a:r>
            </a:p>
          </p:txBody>
        </p:sp>
      </p:grpSp>
      <p:grpSp>
        <p:nvGrpSpPr>
          <p:cNvPr id="99" name="контрольно- надзорное мероприятие"/>
          <p:cNvGrpSpPr/>
          <p:nvPr/>
        </p:nvGrpSpPr>
        <p:grpSpPr>
          <a:xfrm>
            <a:off x="6098049" y="1222804"/>
            <a:ext cx="1996085" cy="1270002"/>
            <a:chOff x="0" y="0"/>
            <a:chExt cx="1996083" cy="1270001"/>
          </a:xfrm>
        </p:grpSpPr>
        <p:sp>
          <p:nvSpPr>
            <p:cNvPr id="97" name="Прямоугольник"/>
            <p:cNvSpPr/>
            <p:nvPr/>
          </p:nvSpPr>
          <p:spPr>
            <a:xfrm>
              <a:off x="0" y="-1"/>
              <a:ext cx="1996084" cy="127000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8" name="контрольно- надзорное мероприятие"/>
            <p:cNvSpPr txBox="1"/>
            <p:nvPr/>
          </p:nvSpPr>
          <p:spPr>
            <a:xfrm>
              <a:off x="0" y="-1"/>
              <a:ext cx="1996084" cy="815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контрольно- надзорное мероприятие </a:t>
              </a:r>
            </a:p>
          </p:txBody>
        </p:sp>
      </p:grpSp>
      <p:sp>
        <p:nvSpPr>
          <p:cNvPr id="100" name="предостережение, ст. 49:…"/>
          <p:cNvSpPr txBox="1"/>
          <p:nvPr/>
        </p:nvSpPr>
        <p:spPr>
          <a:xfrm>
            <a:off x="471289" y="2945215"/>
            <a:ext cx="5475120" cy="1559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предостережение, ст. 49: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1) рекомендательный характер; 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2) предложение о </a:t>
            </a:r>
            <a:r>
              <a:rPr b="1"/>
              <a:t>самообследовании </a:t>
            </a:r>
            <a:endParaRPr b="1"/>
          </a:p>
          <a:p>
            <a:pPr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(декларация соблюдения обязательных требований)</a:t>
            </a:r>
            <a:r>
              <a:rPr b="0"/>
              <a:t>, ст. 51;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3) право возражать;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4) </a:t>
            </a:r>
            <a:r>
              <a:rPr b="1"/>
              <a:t>учет предостережений</a:t>
            </a:r>
            <a:r>
              <a:t> для иных 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профилактических и контрольных мероприятий.</a:t>
            </a:r>
          </a:p>
        </p:txBody>
      </p:sp>
      <p:sp>
        <p:nvSpPr>
          <p:cNvPr id="101" name="профилактический визит, ст. 52:…"/>
          <p:cNvSpPr txBox="1"/>
          <p:nvPr/>
        </p:nvSpPr>
        <p:spPr>
          <a:xfrm>
            <a:off x="629248" y="4640407"/>
            <a:ext cx="6773237" cy="1115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профилактический визит</a:t>
            </a:r>
            <a:r>
              <a:rPr b="0"/>
              <a:t>, ст. 52: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1) уведомление не позднее чем за пять раб. дней до даты проведения;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2) право отказаться от проведения обязательного профилактического визита;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3) рекомендательный характер разъяснений;</a:t>
            </a:r>
          </a:p>
        </p:txBody>
      </p:sp>
      <p:grpSp>
        <p:nvGrpSpPr>
          <p:cNvPr id="104" name="юридическое значение?"/>
          <p:cNvGrpSpPr/>
          <p:nvPr/>
        </p:nvGrpSpPr>
        <p:grpSpPr>
          <a:xfrm>
            <a:off x="6731997" y="2925761"/>
            <a:ext cx="1651161" cy="1006346"/>
            <a:chOff x="0" y="0"/>
            <a:chExt cx="1651160" cy="1006344"/>
          </a:xfrm>
        </p:grpSpPr>
        <p:sp>
          <p:nvSpPr>
            <p:cNvPr id="102" name="Облачко с цитатой"/>
            <p:cNvSpPr/>
            <p:nvPr/>
          </p:nvSpPr>
          <p:spPr>
            <a:xfrm>
              <a:off x="0" y="0"/>
              <a:ext cx="1651161" cy="1006345"/>
            </a:xfrm>
            <a:prstGeom prst="wedgeEllipseCallout">
              <a:avLst>
                <a:gd name="adj1" fmla="val -105903"/>
                <a:gd name="adj2" fmla="val 30370"/>
              </a:avLst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4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03" name="юридическое значение?"/>
            <p:cNvSpPr txBox="1"/>
            <p:nvPr/>
          </p:nvSpPr>
          <p:spPr>
            <a:xfrm>
              <a:off x="241807" y="147376"/>
              <a:ext cx="1167546" cy="492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юридическое значение?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Дрейфование государственного контроля в частноправовую сферу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2700"/>
            </a:lvl1pPr>
          </a:lstStyle>
          <a:p>
            <a:pPr/>
            <a:r>
              <a:t>Гибкие формы реализации государственного контроля (надзора) (2)</a:t>
            </a:r>
          </a:p>
        </p:txBody>
      </p:sp>
      <p:grpSp>
        <p:nvGrpSpPr>
          <p:cNvPr id="109" name="Независимая оценка соблюдения обязательных требований, ст. 54 ФЗ от 31.07.2020 № 248-ФЗ"/>
          <p:cNvGrpSpPr/>
          <p:nvPr/>
        </p:nvGrpSpPr>
        <p:grpSpPr>
          <a:xfrm>
            <a:off x="682253" y="1837424"/>
            <a:ext cx="3286131" cy="1701582"/>
            <a:chOff x="0" y="0"/>
            <a:chExt cx="3286130" cy="1701581"/>
          </a:xfrm>
        </p:grpSpPr>
        <p:sp>
          <p:nvSpPr>
            <p:cNvPr id="107" name="Овал"/>
            <p:cNvSpPr/>
            <p:nvPr/>
          </p:nvSpPr>
          <p:spPr>
            <a:xfrm>
              <a:off x="0" y="88491"/>
              <a:ext cx="3286131" cy="161309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</a:p>
          </p:txBody>
        </p:sp>
        <p:sp>
          <p:nvSpPr>
            <p:cNvPr id="108" name="Независимая оценка соблюдения обязательных требований, ст. 54 ФЗ от 31.07.2020 № 248-ФЗ"/>
            <p:cNvSpPr txBox="1"/>
            <p:nvPr/>
          </p:nvSpPr>
          <p:spPr>
            <a:xfrm>
              <a:off x="481242" y="0"/>
              <a:ext cx="2323646" cy="1310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</a:p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  <a:r>
                <a:t>Независимая оценка соблюдения обязательных требований, ст. 54 ФЗ от 31.07.2020 № 248-ФЗ</a:t>
              </a:r>
            </a:p>
          </p:txBody>
        </p:sp>
      </p:grpSp>
      <p:grpSp>
        <p:nvGrpSpPr>
          <p:cNvPr id="112" name="Независимая оценка соблюдения обязательных требований членов СРО, ст. 55 ФЗ от 31.07.2020 № 248-ФЗ"/>
          <p:cNvGrpSpPr/>
          <p:nvPr/>
        </p:nvGrpSpPr>
        <p:grpSpPr>
          <a:xfrm>
            <a:off x="5037437" y="1624139"/>
            <a:ext cx="3418669" cy="1870537"/>
            <a:chOff x="0" y="0"/>
            <a:chExt cx="3418668" cy="1870536"/>
          </a:xfrm>
        </p:grpSpPr>
        <p:sp>
          <p:nvSpPr>
            <p:cNvPr id="110" name="Овал"/>
            <p:cNvSpPr/>
            <p:nvPr/>
          </p:nvSpPr>
          <p:spPr>
            <a:xfrm>
              <a:off x="0" y="189474"/>
              <a:ext cx="3418669" cy="168106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</a:p>
          </p:txBody>
        </p:sp>
        <p:sp>
          <p:nvSpPr>
            <p:cNvPr id="111" name="Независимая оценка соблюдения обязательных требований членов СРО, ст. 55 ФЗ от 31.07.2020 № 248-ФЗ"/>
            <p:cNvSpPr txBox="1"/>
            <p:nvPr/>
          </p:nvSpPr>
          <p:spPr>
            <a:xfrm>
              <a:off x="597809" y="0"/>
              <a:ext cx="2386944" cy="1513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</a:p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</a:p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  <a:r>
                <a:t>Независимая оценка соблюдения обязательных требований членов СРО, ст. 55 ФЗ от 31.07.2020 № 248-ФЗ</a:t>
              </a:r>
            </a:p>
          </p:txBody>
        </p:sp>
      </p:grpSp>
      <p:grpSp>
        <p:nvGrpSpPr>
          <p:cNvPr id="115" name="Договор добровольного…"/>
          <p:cNvGrpSpPr/>
          <p:nvPr/>
        </p:nvGrpSpPr>
        <p:grpSpPr>
          <a:xfrm>
            <a:off x="3401697" y="3914459"/>
            <a:ext cx="2779037" cy="1870537"/>
            <a:chOff x="0" y="0"/>
            <a:chExt cx="2779035" cy="1870536"/>
          </a:xfrm>
        </p:grpSpPr>
        <p:sp>
          <p:nvSpPr>
            <p:cNvPr id="113" name="Овал"/>
            <p:cNvSpPr/>
            <p:nvPr/>
          </p:nvSpPr>
          <p:spPr>
            <a:xfrm>
              <a:off x="0" y="38904"/>
              <a:ext cx="2779037" cy="183163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</a:p>
          </p:txBody>
        </p:sp>
        <p:sp>
          <p:nvSpPr>
            <p:cNvPr id="114" name="Договор добровольного…"/>
            <p:cNvSpPr txBox="1"/>
            <p:nvPr/>
          </p:nvSpPr>
          <p:spPr>
            <a:xfrm>
              <a:off x="406980" y="-1"/>
              <a:ext cx="1965075" cy="1717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</a:p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  <a:r>
                <a:t>Договор добровольного</a:t>
              </a:r>
            </a:p>
            <a:p>
              <a:pPr algn="ctr"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  <a:r>
                <a:t>страхования рисков причинения вреда (ущерба), ст. 25 ФЗ от 31.07.2020 № 248-ФЗ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Сужение прав граждан и организаций"/>
          <p:cNvSpPr txBox="1"/>
          <p:nvPr>
            <p:ph type="title" idx="4294967295"/>
          </p:nvPr>
        </p:nvSpPr>
        <p:spPr>
          <a:xfrm>
            <a:off x="457200" y="274636"/>
            <a:ext cx="8229600" cy="941236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3000"/>
            </a:lvl1pPr>
          </a:lstStyle>
          <a:p>
            <a:pPr/>
            <a:r>
              <a:t>Дистанционная форма контроля (2)</a:t>
            </a:r>
          </a:p>
        </p:txBody>
      </p:sp>
      <p:grpSp>
        <p:nvGrpSpPr>
          <p:cNvPr id="120" name="инспекционный визит, ч. 5 ст. 56…"/>
          <p:cNvGrpSpPr/>
          <p:nvPr/>
        </p:nvGrpSpPr>
        <p:grpSpPr>
          <a:xfrm>
            <a:off x="1787017" y="1519848"/>
            <a:ext cx="2491597" cy="1031248"/>
            <a:chOff x="0" y="0"/>
            <a:chExt cx="2491595" cy="1031247"/>
          </a:xfrm>
        </p:grpSpPr>
        <p:sp>
          <p:nvSpPr>
            <p:cNvPr id="118" name="Прямоугольник"/>
            <p:cNvSpPr/>
            <p:nvPr/>
          </p:nvSpPr>
          <p:spPr>
            <a:xfrm>
              <a:off x="0" y="-1"/>
              <a:ext cx="2491596" cy="103124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19" name="инспекционный визит, ч. 5 ст. 56…"/>
            <p:cNvSpPr txBox="1"/>
            <p:nvPr/>
          </p:nvSpPr>
          <p:spPr>
            <a:xfrm>
              <a:off x="0" y="-1"/>
              <a:ext cx="2491596" cy="78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>
                  <a:solidFill>
                    <a:schemeClr val="accent2">
                      <a:satOff val="-4966"/>
                      <a:lumOff val="-10549"/>
                    </a:schemeClr>
                  </a:solidFill>
                </a:rPr>
                <a:t>инспекционный визит</a:t>
              </a:r>
              <a:r>
                <a:rPr b="0"/>
                <a:t>, ч. 5 ст. 56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аудио- или видеосвязь</a:t>
              </a:r>
            </a:p>
          </p:txBody>
        </p:sp>
      </p:grpSp>
      <p:grpSp>
        <p:nvGrpSpPr>
          <p:cNvPr id="123" name="выездная проверка, ч. 5 ст. 56…"/>
          <p:cNvGrpSpPr/>
          <p:nvPr/>
        </p:nvGrpSpPr>
        <p:grpSpPr>
          <a:xfrm>
            <a:off x="5248683" y="1519848"/>
            <a:ext cx="2389692" cy="1031248"/>
            <a:chOff x="0" y="0"/>
            <a:chExt cx="2389690" cy="1031247"/>
          </a:xfrm>
        </p:grpSpPr>
        <p:sp>
          <p:nvSpPr>
            <p:cNvPr id="121" name="Прямоугольник"/>
            <p:cNvSpPr/>
            <p:nvPr/>
          </p:nvSpPr>
          <p:spPr>
            <a:xfrm>
              <a:off x="0" y="-1"/>
              <a:ext cx="2389691" cy="103124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22" name="выездная проверка, ч. 5 ст. 56…"/>
            <p:cNvSpPr txBox="1"/>
            <p:nvPr/>
          </p:nvSpPr>
          <p:spPr>
            <a:xfrm>
              <a:off x="0" y="-1"/>
              <a:ext cx="2389691" cy="78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>
                  <a:solidFill>
                    <a:schemeClr val="accent2">
                      <a:satOff val="-4966"/>
                      <a:lumOff val="-10549"/>
                    </a:schemeClr>
                  </a:solidFill>
                </a:rPr>
                <a:t>выездная проверка</a:t>
              </a:r>
              <a:r>
                <a:rPr b="0"/>
                <a:t>, ч. 5 ст. 56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аудио- или видеосвязь</a:t>
              </a:r>
            </a:p>
          </p:txBody>
        </p:sp>
      </p:grpSp>
      <p:grpSp>
        <p:nvGrpSpPr>
          <p:cNvPr id="126" name="мониторинг, ч. 1 ст. 96…"/>
          <p:cNvGrpSpPr/>
          <p:nvPr/>
        </p:nvGrpSpPr>
        <p:grpSpPr>
          <a:xfrm>
            <a:off x="5210650" y="3133049"/>
            <a:ext cx="2623715" cy="850495"/>
            <a:chOff x="0" y="0"/>
            <a:chExt cx="2623714" cy="850494"/>
          </a:xfrm>
        </p:grpSpPr>
        <p:sp>
          <p:nvSpPr>
            <p:cNvPr id="124" name="Прямоугольник"/>
            <p:cNvSpPr/>
            <p:nvPr/>
          </p:nvSpPr>
          <p:spPr>
            <a:xfrm>
              <a:off x="-1" y="-1"/>
              <a:ext cx="2623716" cy="85049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25" name="мониторинг, ч. 1 ст. 96…"/>
            <p:cNvSpPr txBox="1"/>
            <p:nvPr/>
          </p:nvSpPr>
          <p:spPr>
            <a:xfrm>
              <a:off x="-1" y="-1"/>
              <a:ext cx="2623716" cy="78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мониторинг</a:t>
              </a:r>
              <a:r>
                <a:rPr b="0"/>
                <a:t>, ч. 1 ст. 96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режим дистанционного контроля</a:t>
              </a:r>
            </a:p>
          </p:txBody>
        </p:sp>
      </p:grpSp>
      <p:grpSp>
        <p:nvGrpSpPr>
          <p:cNvPr id="129" name="дистанционная контрольная закупка, ч. 2 ст. 67…"/>
          <p:cNvGrpSpPr/>
          <p:nvPr/>
        </p:nvGrpSpPr>
        <p:grpSpPr>
          <a:xfrm>
            <a:off x="1720958" y="3280140"/>
            <a:ext cx="2623715" cy="1975395"/>
            <a:chOff x="0" y="0"/>
            <a:chExt cx="2623714" cy="1975394"/>
          </a:xfrm>
        </p:grpSpPr>
        <p:sp>
          <p:nvSpPr>
            <p:cNvPr id="127" name="Прямоугольник"/>
            <p:cNvSpPr/>
            <p:nvPr/>
          </p:nvSpPr>
          <p:spPr>
            <a:xfrm>
              <a:off x="-1" y="0"/>
              <a:ext cx="2623716" cy="197539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28" name="дистанционная контрольная закупка, ч. 2 ст. 67…"/>
            <p:cNvSpPr txBox="1"/>
            <p:nvPr/>
          </p:nvSpPr>
          <p:spPr>
            <a:xfrm>
              <a:off x="-1" y="0"/>
              <a:ext cx="2623716" cy="17113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дистанционная контрольная закупка</a:t>
              </a:r>
              <a:r>
                <a:rPr b="0"/>
                <a:t>, ч. 2 ст. 67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! процедура отличается от «классической» контрольной закупки</a:t>
              </a:r>
            </a:p>
          </p:txBody>
        </p:sp>
      </p:grpSp>
      <p:grpSp>
        <p:nvGrpSpPr>
          <p:cNvPr id="132" name="дистанционная мониторинговая закупка, ч. 2 ст. 68"/>
          <p:cNvGrpSpPr/>
          <p:nvPr/>
        </p:nvGrpSpPr>
        <p:grpSpPr>
          <a:xfrm>
            <a:off x="5307179" y="4565498"/>
            <a:ext cx="2623715" cy="1038247"/>
            <a:chOff x="0" y="0"/>
            <a:chExt cx="2623714" cy="1038246"/>
          </a:xfrm>
        </p:grpSpPr>
        <p:sp>
          <p:nvSpPr>
            <p:cNvPr id="130" name="Прямоугольник"/>
            <p:cNvSpPr/>
            <p:nvPr/>
          </p:nvSpPr>
          <p:spPr>
            <a:xfrm>
              <a:off x="0" y="0"/>
              <a:ext cx="2623715" cy="103124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31" name="дистанционная мониторинговая закупка, ч. 2 ст. 68"/>
            <p:cNvSpPr txBox="1"/>
            <p:nvPr/>
          </p:nvSpPr>
          <p:spPr>
            <a:xfrm>
              <a:off x="0" y="0"/>
              <a:ext cx="2623715" cy="1038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дистанционная мониторинговая закупка</a:t>
              </a:r>
              <a:r>
                <a:rPr b="0"/>
                <a:t>, ч. 2 ст. 68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Контрольно-надзорные мероприятия (2)"/>
          <p:cNvGrpSpPr/>
          <p:nvPr/>
        </p:nvGrpSpPr>
        <p:grpSpPr>
          <a:xfrm>
            <a:off x="1896848" y="293001"/>
            <a:ext cx="5350303" cy="560872"/>
            <a:chOff x="0" y="0"/>
            <a:chExt cx="5350302" cy="560870"/>
          </a:xfrm>
        </p:grpSpPr>
        <p:sp>
          <p:nvSpPr>
            <p:cNvPr id="134" name="Прямоугольник"/>
            <p:cNvSpPr/>
            <p:nvPr/>
          </p:nvSpPr>
          <p:spPr>
            <a:xfrm>
              <a:off x="-1" y="0"/>
              <a:ext cx="5350304" cy="56087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5" name="Контрольно-надзорные мероприятия (2)"/>
            <p:cNvSpPr txBox="1"/>
            <p:nvPr/>
          </p:nvSpPr>
          <p:spPr>
            <a:xfrm>
              <a:off x="-1" y="0"/>
              <a:ext cx="5350304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Контрольно-надзорные мероприятия (2)</a:t>
              </a:r>
            </a:p>
          </p:txBody>
        </p:sp>
      </p:grpSp>
      <p:grpSp>
        <p:nvGrpSpPr>
          <p:cNvPr id="139" name="с взаимодействием"/>
          <p:cNvGrpSpPr/>
          <p:nvPr/>
        </p:nvGrpSpPr>
        <p:grpSpPr>
          <a:xfrm>
            <a:off x="181007" y="1104485"/>
            <a:ext cx="3969682" cy="560872"/>
            <a:chOff x="0" y="0"/>
            <a:chExt cx="3969680" cy="560870"/>
          </a:xfrm>
        </p:grpSpPr>
        <p:sp>
          <p:nvSpPr>
            <p:cNvPr id="137" name="Прямоугольник"/>
            <p:cNvSpPr/>
            <p:nvPr/>
          </p:nvSpPr>
          <p:spPr>
            <a:xfrm>
              <a:off x="-1" y="0"/>
              <a:ext cx="3969682" cy="56087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8" name="с взаимодействием"/>
            <p:cNvSpPr txBox="1"/>
            <p:nvPr/>
          </p:nvSpPr>
          <p:spPr>
            <a:xfrm>
              <a:off x="-1" y="0"/>
              <a:ext cx="3969682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с взаимодействием</a:t>
              </a:r>
            </a:p>
          </p:txBody>
        </p:sp>
      </p:grpSp>
      <p:grpSp>
        <p:nvGrpSpPr>
          <p:cNvPr id="142" name="без взаимодействия"/>
          <p:cNvGrpSpPr/>
          <p:nvPr/>
        </p:nvGrpSpPr>
        <p:grpSpPr>
          <a:xfrm>
            <a:off x="5716554" y="1104485"/>
            <a:ext cx="2913749" cy="560872"/>
            <a:chOff x="0" y="0"/>
            <a:chExt cx="2913748" cy="560870"/>
          </a:xfrm>
        </p:grpSpPr>
        <p:sp>
          <p:nvSpPr>
            <p:cNvPr id="140" name="Прямоугольник"/>
            <p:cNvSpPr/>
            <p:nvPr/>
          </p:nvSpPr>
          <p:spPr>
            <a:xfrm>
              <a:off x="-1" y="0"/>
              <a:ext cx="2913750" cy="56087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41" name="без взаимодействия"/>
            <p:cNvSpPr txBox="1"/>
            <p:nvPr/>
          </p:nvSpPr>
          <p:spPr>
            <a:xfrm>
              <a:off x="-1" y="0"/>
              <a:ext cx="2913750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без взаимодействия</a:t>
              </a:r>
            </a:p>
          </p:txBody>
        </p:sp>
      </p:grpSp>
      <p:grpSp>
        <p:nvGrpSpPr>
          <p:cNvPr id="145" name="1) контрольная закупка (контрольно-надзорное действие 1+2+3);…"/>
          <p:cNvGrpSpPr/>
          <p:nvPr/>
        </p:nvGrpSpPr>
        <p:grpSpPr>
          <a:xfrm>
            <a:off x="181007" y="1784337"/>
            <a:ext cx="3969682" cy="3832247"/>
            <a:chOff x="0" y="0"/>
            <a:chExt cx="3969680" cy="3832246"/>
          </a:xfrm>
        </p:grpSpPr>
        <p:sp>
          <p:nvSpPr>
            <p:cNvPr id="143" name="Прямоугольник"/>
            <p:cNvSpPr/>
            <p:nvPr/>
          </p:nvSpPr>
          <p:spPr>
            <a:xfrm>
              <a:off x="0" y="0"/>
              <a:ext cx="3969681" cy="382613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44" name="1) контрольная закупка (контрольно-надзорное действие 1+2+3);…"/>
            <p:cNvSpPr txBox="1"/>
            <p:nvPr/>
          </p:nvSpPr>
          <p:spPr>
            <a:xfrm>
              <a:off x="0" y="0"/>
              <a:ext cx="3969681" cy="3832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1) </a:t>
              </a:r>
              <a:r>
                <a:rPr b="1"/>
                <a:t>контрольная закупка</a:t>
              </a:r>
              <a:r>
                <a:t> (</a:t>
              </a:r>
              <a:r>
                <a:rPr>
                  <a:solidFill>
                    <a:schemeClr val="accent2">
                      <a:satOff val="-4966"/>
                      <a:lumOff val="-10549"/>
                    </a:schemeClr>
                  </a:solidFill>
                </a:rPr>
                <a:t>контрольно-надзорное действие</a:t>
              </a:r>
              <a:r>
                <a:t> 1+2+3);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2) </a:t>
              </a:r>
              <a:r>
                <a:rPr b="1"/>
                <a:t>мониторинговая закупка </a:t>
              </a:r>
              <a:r>
                <a:t>(контрольно-надзорное действие 1+2+3);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3) </a:t>
              </a:r>
              <a:r>
                <a:rPr b="1"/>
                <a:t>выборочный контроль</a:t>
              </a:r>
              <a:r>
                <a:t> (контрольно-надзорное действие 1+2+3);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4) </a:t>
              </a:r>
              <a:r>
                <a:rPr b="1"/>
                <a:t>инспекционный визит</a:t>
              </a:r>
              <a:r>
                <a:t> (контрольно-надзорное действие 1+2+3);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5) </a:t>
              </a:r>
              <a:r>
                <a:rPr b="1"/>
                <a:t>рейдовый осмотр </a:t>
              </a:r>
              <a:r>
                <a:t>(контрольно-надзорное действие 1+2+3);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6) </a:t>
              </a:r>
              <a:r>
                <a:rPr b="1"/>
                <a:t>документарная проверка </a:t>
              </a:r>
              <a:r>
                <a:t>(контрольно-надзорное действие 1+2+3);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7) </a:t>
              </a:r>
              <a:r>
                <a:rPr b="1"/>
                <a:t>выездная проверка</a:t>
              </a:r>
              <a:r>
                <a:t> (контрольно-надзорное действие 1+2+3).</a:t>
              </a:r>
            </a:p>
          </p:txBody>
        </p:sp>
      </p:grpSp>
      <p:grpSp>
        <p:nvGrpSpPr>
          <p:cNvPr id="148" name="1) наблюдение за соблюдением обязательных требований;…"/>
          <p:cNvGrpSpPr/>
          <p:nvPr/>
        </p:nvGrpSpPr>
        <p:grpSpPr>
          <a:xfrm>
            <a:off x="5716554" y="1766785"/>
            <a:ext cx="2913749" cy="1248068"/>
            <a:chOff x="0" y="0"/>
            <a:chExt cx="2913748" cy="1248067"/>
          </a:xfrm>
        </p:grpSpPr>
        <p:sp>
          <p:nvSpPr>
            <p:cNvPr id="146" name="Прямоугольник"/>
            <p:cNvSpPr/>
            <p:nvPr/>
          </p:nvSpPr>
          <p:spPr>
            <a:xfrm>
              <a:off x="-1" y="-1"/>
              <a:ext cx="2913750" cy="124806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47" name="1) наблюдение за соблюдением обязательных требований;…"/>
            <p:cNvSpPr txBox="1"/>
            <p:nvPr/>
          </p:nvSpPr>
          <p:spPr>
            <a:xfrm>
              <a:off x="-1" y="-1"/>
              <a:ext cx="2913750" cy="1025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1) </a:t>
              </a:r>
              <a:r>
                <a:rPr b="1"/>
                <a:t>наблюдение </a:t>
              </a:r>
              <a:r>
                <a:t>за соблюдением обязательных требований;</a:t>
              </a:r>
            </a:p>
            <a:p>
              <a:pPr>
                <a:defRPr sz="16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2) </a:t>
              </a:r>
              <a:r>
                <a:rPr b="1"/>
                <a:t>выездное обследование</a:t>
              </a:r>
              <a:r>
                <a:t>.</a:t>
              </a:r>
            </a:p>
          </p:txBody>
        </p:sp>
      </p:grpSp>
      <p:grpSp>
        <p:nvGrpSpPr>
          <p:cNvPr id="151" name="плановые"/>
          <p:cNvGrpSpPr/>
          <p:nvPr/>
        </p:nvGrpSpPr>
        <p:grpSpPr>
          <a:xfrm>
            <a:off x="351884" y="5917565"/>
            <a:ext cx="3969682" cy="560872"/>
            <a:chOff x="0" y="0"/>
            <a:chExt cx="3969680" cy="560870"/>
          </a:xfrm>
        </p:grpSpPr>
        <p:sp>
          <p:nvSpPr>
            <p:cNvPr id="149" name="Прямоугольник"/>
            <p:cNvSpPr/>
            <p:nvPr/>
          </p:nvSpPr>
          <p:spPr>
            <a:xfrm>
              <a:off x="-1" y="0"/>
              <a:ext cx="3969682" cy="56087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0" name="плановые"/>
            <p:cNvSpPr txBox="1"/>
            <p:nvPr/>
          </p:nvSpPr>
          <p:spPr>
            <a:xfrm>
              <a:off x="-1" y="0"/>
              <a:ext cx="3969682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плановые</a:t>
              </a:r>
            </a:p>
          </p:txBody>
        </p:sp>
      </p:grpSp>
      <p:grpSp>
        <p:nvGrpSpPr>
          <p:cNvPr id="154" name="внеплановые"/>
          <p:cNvGrpSpPr/>
          <p:nvPr/>
        </p:nvGrpSpPr>
        <p:grpSpPr>
          <a:xfrm>
            <a:off x="5020414" y="5917565"/>
            <a:ext cx="3969681" cy="560872"/>
            <a:chOff x="0" y="0"/>
            <a:chExt cx="3969680" cy="560870"/>
          </a:xfrm>
        </p:grpSpPr>
        <p:sp>
          <p:nvSpPr>
            <p:cNvPr id="152" name="Прямоугольник"/>
            <p:cNvSpPr/>
            <p:nvPr/>
          </p:nvSpPr>
          <p:spPr>
            <a:xfrm>
              <a:off x="-1" y="0"/>
              <a:ext cx="3969682" cy="56087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3" name="внеплановые"/>
            <p:cNvSpPr txBox="1"/>
            <p:nvPr/>
          </p:nvSpPr>
          <p:spPr>
            <a:xfrm>
              <a:off x="-1" y="0"/>
              <a:ext cx="3969682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внеплановые</a:t>
              </a:r>
            </a:p>
          </p:txBody>
        </p:sp>
      </p:grpSp>
      <p:sp>
        <p:nvSpPr>
          <p:cNvPr id="155" name="Линия"/>
          <p:cNvSpPr/>
          <p:nvPr/>
        </p:nvSpPr>
        <p:spPr>
          <a:xfrm>
            <a:off x="4957657" y="890824"/>
            <a:ext cx="1019663" cy="499235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6" name="Линия"/>
          <p:cNvSpPr/>
          <p:nvPr/>
        </p:nvSpPr>
        <p:spPr>
          <a:xfrm flipH="1">
            <a:off x="4285874" y="888734"/>
            <a:ext cx="606437" cy="499542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7" name="Линия"/>
          <p:cNvSpPr/>
          <p:nvPr/>
        </p:nvSpPr>
        <p:spPr>
          <a:xfrm>
            <a:off x="4994161" y="852637"/>
            <a:ext cx="753111" cy="438160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8" name="Линия"/>
          <p:cNvSpPr/>
          <p:nvPr/>
        </p:nvSpPr>
        <p:spPr>
          <a:xfrm flipH="1">
            <a:off x="4140369" y="898737"/>
            <a:ext cx="660801" cy="45562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9" name="1) осмотр;…"/>
          <p:cNvSpPr txBox="1"/>
          <p:nvPr/>
        </p:nvSpPr>
        <p:spPr>
          <a:xfrm>
            <a:off x="5930087" y="3423642"/>
            <a:ext cx="3158322" cy="199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1) осмотр;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2) досмотр;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3) опрос;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4) получение письменных объяснений;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5) истребование документов;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6) отбор проб (образцов);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7) инструментальное обследование;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8) испытание;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9) экспертиза;</a:t>
            </a:r>
          </a:p>
          <a:p>
            <a: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10) эксперимент.</a:t>
            </a:r>
          </a:p>
        </p:txBody>
      </p:sp>
      <p:sp>
        <p:nvSpPr>
          <p:cNvPr id="160" name="Линия"/>
          <p:cNvSpPr/>
          <p:nvPr/>
        </p:nvSpPr>
        <p:spPr>
          <a:xfrm>
            <a:off x="3790286" y="2071947"/>
            <a:ext cx="2182235" cy="1855581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Объект 2"/>
          <p:cNvSpPr txBox="1"/>
          <p:nvPr/>
        </p:nvSpPr>
        <p:spPr>
          <a:xfrm>
            <a:off x="2339749" y="104224"/>
            <a:ext cx="6696748" cy="79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7" tIns="45717" rIns="45717" bIns="45717" anchor="ctr">
            <a:spAutoFit/>
          </a:bodyPr>
          <a:lstStyle>
            <a:lvl1pPr algn="r">
              <a:defRPr b="1" sz="22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Новеллы в исполнении  предписаний контрольно-надзорных органов (2)</a:t>
            </a:r>
          </a:p>
        </p:txBody>
      </p:sp>
      <p:grpSp>
        <p:nvGrpSpPr>
          <p:cNvPr id="165" name="контроль за исполнением предписаний…"/>
          <p:cNvGrpSpPr/>
          <p:nvPr/>
        </p:nvGrpSpPr>
        <p:grpSpPr>
          <a:xfrm>
            <a:off x="223238" y="2234248"/>
            <a:ext cx="1856336" cy="2308019"/>
            <a:chOff x="-1" y="-1"/>
            <a:chExt cx="1856334" cy="2308018"/>
          </a:xfrm>
        </p:grpSpPr>
        <p:sp>
          <p:nvSpPr>
            <p:cNvPr id="163" name="Прямоугольник"/>
            <p:cNvSpPr/>
            <p:nvPr/>
          </p:nvSpPr>
          <p:spPr>
            <a:xfrm>
              <a:off x="-2" y="-2"/>
              <a:ext cx="1856336" cy="230801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3">
                <a:defRPr sz="1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4" name="контроль за исполнением предписаний…"/>
            <p:cNvSpPr txBox="1"/>
            <p:nvPr/>
          </p:nvSpPr>
          <p:spPr>
            <a:xfrm>
              <a:off x="-2" y="257265"/>
              <a:ext cx="1856336" cy="1793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/>
            <a:p>
              <a:pPr algn="ctr" defTabSz="410763">
                <a:defRPr b="1" sz="14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контроль за исполнением предписаний</a:t>
              </a:r>
              <a:r>
                <a:rPr b="0"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 </a:t>
              </a:r>
            </a:p>
            <a:p>
              <a:pPr algn="ctr" defTabSz="410763">
                <a:defRPr sz="1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algn="ctr" defTabSz="410763">
                <a:defRPr sz="14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- контрольно-надзорный орган, вынесший предписание </a:t>
              </a:r>
            </a:p>
          </p:txBody>
        </p:sp>
      </p:grpSp>
      <p:grpSp>
        <p:nvGrpSpPr>
          <p:cNvPr id="168" name="отсрочка исполнения предписания до 1 года"/>
          <p:cNvGrpSpPr/>
          <p:nvPr/>
        </p:nvGrpSpPr>
        <p:grpSpPr>
          <a:xfrm>
            <a:off x="2424930" y="1419820"/>
            <a:ext cx="2244149" cy="588074"/>
            <a:chOff x="0" y="0"/>
            <a:chExt cx="2244147" cy="588073"/>
          </a:xfrm>
        </p:grpSpPr>
        <p:sp>
          <p:nvSpPr>
            <p:cNvPr id="166" name="Прямоугольник"/>
            <p:cNvSpPr/>
            <p:nvPr/>
          </p:nvSpPr>
          <p:spPr>
            <a:xfrm>
              <a:off x="-1" y="0"/>
              <a:ext cx="2244148" cy="58807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7" name="отсрочка исполнения предписания до 1 года"/>
            <p:cNvSpPr txBox="1"/>
            <p:nvPr/>
          </p:nvSpPr>
          <p:spPr>
            <a:xfrm>
              <a:off x="-1" y="70026"/>
              <a:ext cx="2244148" cy="448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>
              <a:lvl1pPr algn="ctr"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отсрочка исполнения предписания до 1 года</a:t>
              </a:r>
            </a:p>
          </p:txBody>
        </p:sp>
      </p:grpSp>
      <p:grpSp>
        <p:nvGrpSpPr>
          <p:cNvPr id="171" name="разъяснение способа и порядка исполнения предписания"/>
          <p:cNvGrpSpPr/>
          <p:nvPr/>
        </p:nvGrpSpPr>
        <p:grpSpPr>
          <a:xfrm>
            <a:off x="2344563" y="3111991"/>
            <a:ext cx="2244149" cy="730952"/>
            <a:chOff x="0" y="-1"/>
            <a:chExt cx="2244147" cy="730951"/>
          </a:xfrm>
        </p:grpSpPr>
        <p:sp>
          <p:nvSpPr>
            <p:cNvPr id="169" name="Прямоугольник"/>
            <p:cNvSpPr/>
            <p:nvPr/>
          </p:nvSpPr>
          <p:spPr>
            <a:xfrm>
              <a:off x="-1" y="-2"/>
              <a:ext cx="2244148" cy="73095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0" name="разъяснение способа и порядка исполнения предписания"/>
            <p:cNvSpPr txBox="1"/>
            <p:nvPr/>
          </p:nvSpPr>
          <p:spPr>
            <a:xfrm>
              <a:off x="-1" y="46213"/>
              <a:ext cx="2244148" cy="638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>
              <a:lvl1pPr algn="ctr"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разъяснение способа и порядка исполнения предписания </a:t>
              </a:r>
            </a:p>
          </p:txBody>
        </p:sp>
      </p:grpSp>
      <p:grpSp>
        <p:nvGrpSpPr>
          <p:cNvPr id="174" name="приостановление / возобновление исполнения"/>
          <p:cNvGrpSpPr/>
          <p:nvPr/>
        </p:nvGrpSpPr>
        <p:grpSpPr>
          <a:xfrm>
            <a:off x="2344563" y="4822030"/>
            <a:ext cx="2244149" cy="799493"/>
            <a:chOff x="0" y="0"/>
            <a:chExt cx="2244147" cy="799491"/>
          </a:xfrm>
        </p:grpSpPr>
        <p:sp>
          <p:nvSpPr>
            <p:cNvPr id="172" name="Прямоугольник"/>
            <p:cNvSpPr/>
            <p:nvPr/>
          </p:nvSpPr>
          <p:spPr>
            <a:xfrm>
              <a:off x="-1" y="0"/>
              <a:ext cx="2244148" cy="79949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3" name="приостановление / возобновление исполнения"/>
            <p:cNvSpPr txBox="1"/>
            <p:nvPr/>
          </p:nvSpPr>
          <p:spPr>
            <a:xfrm>
              <a:off x="-1" y="175734"/>
              <a:ext cx="2244148" cy="448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>
              <a:lvl1pPr algn="ctr"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приостановление / возобновление исполнения</a:t>
              </a:r>
            </a:p>
          </p:txBody>
        </p:sp>
      </p:grpSp>
      <p:grpSp>
        <p:nvGrpSpPr>
          <p:cNvPr id="177" name="1. оценка исполнения на основе представленных документов;…"/>
          <p:cNvGrpSpPr/>
          <p:nvPr/>
        </p:nvGrpSpPr>
        <p:grpSpPr>
          <a:xfrm>
            <a:off x="6443289" y="1314106"/>
            <a:ext cx="2244149" cy="1485018"/>
            <a:chOff x="0" y="0"/>
            <a:chExt cx="2244147" cy="1485017"/>
          </a:xfrm>
        </p:grpSpPr>
        <p:sp>
          <p:nvSpPr>
            <p:cNvPr id="175" name="Прямоугольник"/>
            <p:cNvSpPr/>
            <p:nvPr/>
          </p:nvSpPr>
          <p:spPr>
            <a:xfrm>
              <a:off x="-1" y="-1"/>
              <a:ext cx="2244148" cy="148501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6" name="1. оценка исполнения на основе представленных документов;…"/>
            <p:cNvSpPr txBox="1"/>
            <p:nvPr/>
          </p:nvSpPr>
          <p:spPr>
            <a:xfrm>
              <a:off x="-1" y="327997"/>
              <a:ext cx="2244148" cy="829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/>
            <a:p>
              <a:pPr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1. оценка исполнения на основе представленных документов;</a:t>
              </a:r>
            </a:p>
            <a:p>
              <a:pPr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2. окончание исполнения</a:t>
              </a:r>
            </a:p>
          </p:txBody>
        </p:sp>
      </p:grpSp>
      <p:pic>
        <p:nvPicPr>
          <p:cNvPr id="178" name="Линия" descr="Лини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501480" y="3501256"/>
            <a:ext cx="4758029" cy="7144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добровольное исполнение"/>
          <p:cNvSpPr txBox="1"/>
          <p:nvPr/>
        </p:nvSpPr>
        <p:spPr>
          <a:xfrm>
            <a:off x="5037177" y="1668560"/>
            <a:ext cx="1276224" cy="448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>
            <a:lvl1pPr algn="ctr" defTabSz="410763">
              <a:defRPr sz="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добровольное исполнение </a:t>
            </a:r>
          </a:p>
        </p:txBody>
      </p:sp>
      <p:grpSp>
        <p:nvGrpSpPr>
          <p:cNvPr id="182" name="1. оценка исполнения путем проведения контрольного мероприятия;…"/>
          <p:cNvGrpSpPr/>
          <p:nvPr/>
        </p:nvGrpSpPr>
        <p:grpSpPr>
          <a:xfrm>
            <a:off x="6443289" y="3029254"/>
            <a:ext cx="2244149" cy="2951408"/>
            <a:chOff x="0" y="-1"/>
            <a:chExt cx="2244147" cy="2951407"/>
          </a:xfrm>
        </p:grpSpPr>
        <p:sp>
          <p:nvSpPr>
            <p:cNvPr id="180" name="Прямоугольник"/>
            <p:cNvSpPr/>
            <p:nvPr/>
          </p:nvSpPr>
          <p:spPr>
            <a:xfrm>
              <a:off x="-1" y="-2"/>
              <a:ext cx="2244148" cy="295140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1" name="1. оценка исполнения путем проведения контрольного мероприятия;…"/>
            <p:cNvSpPr txBox="1"/>
            <p:nvPr/>
          </p:nvSpPr>
          <p:spPr>
            <a:xfrm>
              <a:off x="-1" y="680193"/>
              <a:ext cx="2244148" cy="15910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/>
            <a:p>
              <a:pPr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1. оценка исполнения путем проведения контрольного мероприятия; </a:t>
              </a:r>
            </a:p>
            <a:p>
              <a:pPr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2. привлечение к АО;</a:t>
              </a:r>
            </a:p>
            <a:p>
              <a:pPr defTabSz="410763">
                <a:defRPr sz="1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3. выдача повторного предписания;</a:t>
              </a:r>
            </a:p>
            <a:p>
              <a:pPr defTabSz="410763">
                <a:defRPr sz="1200">
                  <a:solidFill>
                    <a:srgbClr val="CC503E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4. обращение в суд с иском о понуждении</a:t>
              </a:r>
            </a:p>
          </p:txBody>
        </p:sp>
      </p:grpSp>
      <p:sp>
        <p:nvSpPr>
          <p:cNvPr id="183" name="неисполнение"/>
          <p:cNvSpPr txBox="1"/>
          <p:nvPr/>
        </p:nvSpPr>
        <p:spPr>
          <a:xfrm>
            <a:off x="4932271" y="3287909"/>
            <a:ext cx="1351138" cy="282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>
            <a:lvl1pPr algn="ctr" defTabSz="410763">
              <a:defRPr sz="1400">
                <a:solidFill>
                  <a:srgbClr val="CC503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неисполнение</a:t>
            </a:r>
          </a:p>
        </p:txBody>
      </p:sp>
      <p:sp>
        <p:nvSpPr>
          <p:cNvPr id="184" name="административное…"/>
          <p:cNvSpPr txBox="1"/>
          <p:nvPr/>
        </p:nvSpPr>
        <p:spPr>
          <a:xfrm>
            <a:off x="883912" y="1204192"/>
            <a:ext cx="1566834" cy="448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algn="ctr" defTabSz="410763">
              <a:defRPr b="1" sz="1200">
                <a:solidFill>
                  <a:srgbClr val="CC503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административное</a:t>
            </a:r>
          </a:p>
          <a:p>
            <a:pPr defTabSz="410763">
              <a:defRPr b="1" sz="1200">
                <a:solidFill>
                  <a:srgbClr val="CC503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усмотрение</a:t>
            </a:r>
          </a:p>
        </p:txBody>
      </p:sp>
      <p:sp>
        <p:nvSpPr>
          <p:cNvPr id="185" name="Высокое напряжение"/>
          <p:cNvSpPr/>
          <p:nvPr/>
        </p:nvSpPr>
        <p:spPr>
          <a:xfrm flipH="1" rot="10800000">
            <a:off x="486903" y="1178295"/>
            <a:ext cx="302848" cy="675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CC503E"/>
            </a:solidFill>
          </a:ln>
        </p:spPr>
        <p:txBody>
          <a:bodyPr lIns="45718" tIns="45718" rIns="45718" bIns="45718" anchor="ctr"/>
          <a:lstStyle/>
          <a:p>
            <a:pPr algn="ctr" defTabSz="410763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Номер слайда 1"/>
          <p:cNvSpPr txBox="1"/>
          <p:nvPr>
            <p:ph type="sldNum" sz="quarter" idx="4294967295"/>
          </p:nvPr>
        </p:nvSpPr>
        <p:spPr>
          <a:xfrm>
            <a:off x="8635941" y="6275461"/>
            <a:ext cx="301904" cy="2888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8" name="Объект 2"/>
          <p:cNvSpPr txBox="1"/>
          <p:nvPr/>
        </p:nvSpPr>
        <p:spPr>
          <a:xfrm>
            <a:off x="2339750" y="270836"/>
            <a:ext cx="6696744" cy="461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b="1" sz="24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/>
            <a:r>
              <a:t>Сфера применения</a:t>
            </a:r>
          </a:p>
        </p:txBody>
      </p:sp>
      <p:sp>
        <p:nvSpPr>
          <p:cNvPr id="189" name="- общий (рамочный) характер;…"/>
          <p:cNvSpPr/>
          <p:nvPr/>
        </p:nvSpPr>
        <p:spPr>
          <a:xfrm>
            <a:off x="3477767" y="3065323"/>
            <a:ext cx="2481595" cy="3358484"/>
          </a:xfrm>
          <a:prstGeom prst="roundRect">
            <a:avLst>
              <a:gd name="adj" fmla="val 11327"/>
            </a:avLst>
          </a:prstGeom>
          <a:solidFill>
            <a:srgbClr val="FFFFFF"/>
          </a:solidFill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>
              <a:defRPr b="1" sz="1400">
                <a:latin typeface="+mj-lt"/>
                <a:ea typeface="+mj-ea"/>
                <a:cs typeface="+mj-cs"/>
                <a:sym typeface="Helvetica"/>
              </a:defRPr>
            </a:pPr>
            <a:r>
              <a:t>исключение</a:t>
            </a:r>
            <a:r>
              <a:rPr b="0"/>
              <a:t> из сферы действия - 18 сфер и 24 вида контроля (ч. 4 ст. 2):</a:t>
            </a:r>
          </a:p>
          <a:p>
            <a:pPr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t>- надзор за соблюдением участниками дорожного движения требований законодательства Российской Федерации о безопасности дорожного движения;</a:t>
            </a:r>
          </a:p>
          <a:p>
            <a:pPr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t>- лесной охраны;</a:t>
            </a:r>
          </a:p>
          <a:p>
            <a:pPr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t>- федеральный государственный контроль (надзор) в сфере миграции;</a:t>
            </a:r>
          </a:p>
          <a:p>
            <a:pPr>
              <a:defRPr sz="1300">
                <a:latin typeface="+mj-lt"/>
                <a:ea typeface="+mj-ea"/>
                <a:cs typeface="+mj-cs"/>
                <a:sym typeface="Helvetica"/>
              </a:defRPr>
            </a:pPr>
            <a:r>
              <a:t>- др.</a:t>
            </a:r>
          </a:p>
        </p:txBody>
      </p:sp>
      <p:grpSp>
        <p:nvGrpSpPr>
          <p:cNvPr id="192" name="Закон об административных процедурах…"/>
          <p:cNvGrpSpPr/>
          <p:nvPr/>
        </p:nvGrpSpPr>
        <p:grpSpPr>
          <a:xfrm>
            <a:off x="3574979" y="1205643"/>
            <a:ext cx="5379408" cy="1270007"/>
            <a:chOff x="0" y="-1"/>
            <a:chExt cx="5379406" cy="1270005"/>
          </a:xfrm>
        </p:grpSpPr>
        <p:sp>
          <p:nvSpPr>
            <p:cNvPr id="190" name="Прямоугольник"/>
            <p:cNvSpPr/>
            <p:nvPr/>
          </p:nvSpPr>
          <p:spPr>
            <a:xfrm>
              <a:off x="0" y="-2"/>
              <a:ext cx="5379408" cy="127000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91" name="Закон о контроле от 31.07.2020 № 248-ФЗ общий (рамочный) характер"/>
            <p:cNvSpPr txBox="1"/>
            <p:nvPr/>
          </p:nvSpPr>
          <p:spPr>
            <a:xfrm>
              <a:off x="0" y="265937"/>
              <a:ext cx="5379408" cy="738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b="1" sz="2000">
                  <a:solidFill>
                    <a:schemeClr val="accent2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t>Закон о контроле от 31.07.2020 № 248-ФЗ общий</a:t>
              </a:r>
              <a:r>
                <a:rPr b="0">
                  <a:latin typeface="+mj-lt"/>
                  <a:ea typeface="+mj-ea"/>
                  <a:cs typeface="+mj-cs"/>
                  <a:sym typeface="Helvetica"/>
                </a:rPr>
                <a:t> </a:t>
              </a:r>
              <a:r>
                <a:t>(рамочный) характер</a:t>
              </a:r>
            </a:p>
          </p:txBody>
        </p:sp>
      </p:grpSp>
      <p:sp>
        <p:nvSpPr>
          <p:cNvPr id="193" name="Линия"/>
          <p:cNvSpPr/>
          <p:nvPr/>
        </p:nvSpPr>
        <p:spPr>
          <a:xfrm flipH="1">
            <a:off x="5132818" y="2492630"/>
            <a:ext cx="772931" cy="460632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4" name="Линия"/>
          <p:cNvSpPr/>
          <p:nvPr/>
        </p:nvSpPr>
        <p:spPr>
          <a:xfrm>
            <a:off x="6222515" y="2483368"/>
            <a:ext cx="707827" cy="348100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97" name="- общий (рамочный) характер;…"/>
          <p:cNvGrpSpPr/>
          <p:nvPr/>
        </p:nvGrpSpPr>
        <p:grpSpPr>
          <a:xfrm>
            <a:off x="6191384" y="2948893"/>
            <a:ext cx="2569802" cy="3477860"/>
            <a:chOff x="0" y="0"/>
            <a:chExt cx="2569801" cy="3477859"/>
          </a:xfrm>
        </p:grpSpPr>
        <p:sp>
          <p:nvSpPr>
            <p:cNvPr id="195" name="Сквиркл"/>
            <p:cNvSpPr/>
            <p:nvPr/>
          </p:nvSpPr>
          <p:spPr>
            <a:xfrm>
              <a:off x="0" y="0"/>
              <a:ext cx="2569802" cy="3477860"/>
            </a:xfrm>
            <a:prstGeom prst="roundRect">
              <a:avLst>
                <a:gd name="adj" fmla="val 11327"/>
              </a:avLst>
            </a:prstGeom>
            <a:solidFill>
              <a:srgbClr val="FFFFFF"/>
            </a:solidFill>
            <a:ln w="254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96" name="специальное регулирование федеральными законами о видах контроля при отсутствии установленных пределов специального регулирования…"/>
            <p:cNvSpPr txBox="1"/>
            <p:nvPr/>
          </p:nvSpPr>
          <p:spPr>
            <a:xfrm>
              <a:off x="85255" y="80311"/>
              <a:ext cx="2399291" cy="3317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b="1"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специальное</a:t>
              </a:r>
              <a:r>
                <a:rPr b="0"/>
                <a:t> регулирование </a:t>
              </a:r>
              <a:r>
                <a:t>федеральными законами о видах контроля</a:t>
              </a:r>
              <a:r>
                <a:rPr b="0"/>
                <a:t> при отсутствии установленных пределов специального регулирования </a:t>
              </a:r>
            </a:p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- ч. 6 ст. 2 - перечислены лишь виды контроля;</a:t>
              </a:r>
            </a:p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- ч. 8, 9 ст. 3 - отдельные территории, экспериментальный правовой режим</a:t>
              </a:r>
            </a:p>
            <a:p>
              <a:pPr>
                <a:defRPr b="1" sz="1400">
                  <a:solidFill>
                    <a:schemeClr val="accent2">
                      <a:satOff val="-4966"/>
                      <a:lumOff val="-10549"/>
                    </a:schemeClr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? Пределы специального регулирования? </a:t>
              </a:r>
            </a:p>
          </p:txBody>
        </p:sp>
      </p:grpSp>
      <p:sp>
        <p:nvSpPr>
          <p:cNvPr id="198" name="Особенности организации и проведения проверок в части, касающейся:…"/>
          <p:cNvSpPr/>
          <p:nvPr/>
        </p:nvSpPr>
        <p:spPr>
          <a:xfrm>
            <a:off x="265577" y="1218345"/>
            <a:ext cx="3145170" cy="52456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53535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Особенности организации и проведения проверок </a:t>
            </a:r>
            <a:r>
              <a:rPr b="1"/>
              <a:t>в части</a:t>
            </a:r>
            <a:r>
              <a:t>, касающейся: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вида,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предмета, 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оснований проведения проверок,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сроков и периодичности их проведения, </a:t>
            </a:r>
          </a:p>
          <a:p>
            <a: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- уведомлений / согласований о проведении внеплановых выездных проверок, </a:t>
            </a:r>
            <a:r>
              <a:rPr b="1"/>
              <a:t>могут устанавливаться другими федеральными законами</a:t>
            </a:r>
            <a:r>
              <a:t> при осуществлении следующих </a:t>
            </a:r>
            <a:r>
              <a:rPr b="1"/>
              <a:t>видов государственного </a:t>
            </a:r>
            <a:r>
              <a:t>контроля (надзора), ч. 4 ст. 1  Закона о контроле от 26.12.2008 № 294-ФЗ</a:t>
            </a:r>
          </a:p>
        </p:txBody>
      </p:sp>
      <p:sp>
        <p:nvSpPr>
          <p:cNvPr id="199" name="Линия"/>
          <p:cNvSpPr/>
          <p:nvPr/>
        </p:nvSpPr>
        <p:spPr>
          <a:xfrm flipV="1">
            <a:off x="223472" y="1145147"/>
            <a:ext cx="2638353" cy="5391994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0" name="Линия"/>
          <p:cNvSpPr/>
          <p:nvPr/>
        </p:nvSpPr>
        <p:spPr>
          <a:xfrm flipH="1" flipV="1">
            <a:off x="441584" y="1217994"/>
            <a:ext cx="2793154" cy="485153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Федеральный закон о виде контроля (3)"/>
          <p:cNvGrpSpPr/>
          <p:nvPr/>
        </p:nvGrpSpPr>
        <p:grpSpPr>
          <a:xfrm>
            <a:off x="1012551" y="486060"/>
            <a:ext cx="7517666" cy="955047"/>
            <a:chOff x="0" y="0"/>
            <a:chExt cx="7517664" cy="955045"/>
          </a:xfrm>
        </p:grpSpPr>
        <p:sp>
          <p:nvSpPr>
            <p:cNvPr id="202" name="Овал"/>
            <p:cNvSpPr/>
            <p:nvPr/>
          </p:nvSpPr>
          <p:spPr>
            <a:xfrm>
              <a:off x="-1" y="0"/>
              <a:ext cx="7517666" cy="95504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b="1" sz="2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03" name="Федеральный закон о виде контроля (3)"/>
            <p:cNvSpPr txBox="1"/>
            <p:nvPr/>
          </p:nvSpPr>
          <p:spPr>
            <a:xfrm>
              <a:off x="1100935" y="139862"/>
              <a:ext cx="5315794" cy="396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z="20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Федеральный закон о виде контроля (3)</a:t>
              </a:r>
            </a:p>
          </p:txBody>
        </p:sp>
      </p:grpSp>
      <p:sp>
        <p:nvSpPr>
          <p:cNvPr id="205" name="специальное регулирование…"/>
          <p:cNvSpPr txBox="1"/>
          <p:nvPr/>
        </p:nvSpPr>
        <p:spPr>
          <a:xfrm>
            <a:off x="488840" y="1821961"/>
            <a:ext cx="4074878" cy="416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специальное регулирование 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17 отсылок в Законе о контроле 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от 31.07.2020 № 248-ФЗ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например,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- наделение инспекторов государственных 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и муниципальных учреждений правом 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составлять акты контрольных (надзорных)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мероприятий, выдавать предписания (ч. 4 ст. 27);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- соответствие контролируемого лица критериям добросовестности оценивается за период от одного года до трех лет …, если иное не  установлено ФЗ о виде контроля. (ч. 4 ст. 48);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- срок проведения выездного обследования …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не может превышать один рабочий день,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если иное не установлено 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ФЗ о виде контроля (ч. 6 ст. 75). </a:t>
            </a:r>
          </a:p>
        </p:txBody>
      </p:sp>
      <p:sp>
        <p:nvSpPr>
          <p:cNvPr id="206" name="условие начала действия норм…"/>
          <p:cNvSpPr txBox="1"/>
          <p:nvPr/>
        </p:nvSpPr>
        <p:spPr>
          <a:xfrm>
            <a:off x="4801721" y="1821961"/>
            <a:ext cx="4145528" cy="222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условие начала действия норм</a:t>
            </a:r>
          </a:p>
          <a:p>
            <a:pPr>
              <a:defRPr b="1">
                <a:latin typeface="+mj-lt"/>
                <a:ea typeface="+mj-ea"/>
                <a:cs typeface="+mj-cs"/>
                <a:sym typeface="Helvetica"/>
              </a:defRPr>
            </a:pPr>
            <a:r>
              <a:t>5 отсылок в Законе о контроле </a:t>
            </a: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от 31.07.2020 № 248-ФЗ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например, 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- установление порядка возмещения расходов 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свидетелям, специалистам, экспертам, 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экспертным организациям, понесенные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ими в связи с участием в контрольных </a:t>
            </a:r>
          </a:p>
          <a:p>
            <a:pPr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(надзорных) мероприятиях (ч. 1 ст. 36);</a:t>
            </a:r>
          </a:p>
        </p:txBody>
      </p:sp>
      <p:sp>
        <p:nvSpPr>
          <p:cNvPr id="207" name="Линия"/>
          <p:cNvSpPr/>
          <p:nvPr/>
        </p:nvSpPr>
        <p:spPr>
          <a:xfrm>
            <a:off x="4891823" y="1451252"/>
            <a:ext cx="1008369" cy="479432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8" name="Линия"/>
          <p:cNvSpPr/>
          <p:nvPr/>
        </p:nvSpPr>
        <p:spPr>
          <a:xfrm flipH="1">
            <a:off x="3603216" y="1474010"/>
            <a:ext cx="903205" cy="436075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Положение о виде контроля = Административный регламент?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 indent="342900">
              <a:spcBef>
                <a:spcPts val="1200"/>
              </a:spcBef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Конструкция опережающего правового регулирования, ч. 4, 5 ст. 5</a:t>
            </a:r>
          </a:p>
        </p:txBody>
      </p:sp>
      <p:sp>
        <p:nvSpPr>
          <p:cNvPr id="211" name="Предмет регулирования, ч. 2, ч. 5 ст. 3:…"/>
          <p:cNvSpPr txBox="1"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0" defTabSz="485545">
              <a:spcBef>
                <a:spcPts val="100"/>
              </a:spcBef>
              <a:buSzTx/>
              <a:buNone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242772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 отсутствии утвержденных в установленном настоящим Федеральным законом порядке </a:t>
            </a:r>
            <a:r>
              <a:rPr i="1"/>
              <a:t>положений о видах федерального государственного контроля (надзора), полномочия по осуществлению которых переданы для осуществления органам государственной власти субъектов Российской Федерации, указанные положения </a:t>
            </a:r>
            <a:r>
              <a:rPr b="1"/>
              <a:t>могут утверждаться высшим исполнительным органом государственной власти субъекта Российской Федерации</a:t>
            </a:r>
            <a:r>
              <a:t> в соответствии с законодательством субъекта Российской Федерации.</a:t>
            </a:r>
          </a:p>
          <a:p>
            <a:pPr marL="0" indent="0" defTabSz="242772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242772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242772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Если федеральными законами о видах регионального государственного контроля (надзора), осуществляемого в рамках полномочий субъектов Российской Федерации по предметам совместного ведения Российской Федерации и субъектов Российской Федерации, </a:t>
            </a:r>
            <a:r>
              <a:rPr i="1"/>
              <a:t>не урегулированы положения, которые в соответствии с настоящим Федеральным законом устанавливаются федеральными законами о видах контроля</a:t>
            </a:r>
            <a:r>
              <a:t>, указанные положения </a:t>
            </a:r>
            <a:r>
              <a:rPr b="1"/>
              <a:t>могут быть установлены законами субъектов Российской Федерации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Линия" descr="Лини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1676977" y="2755055"/>
            <a:ext cx="2797972" cy="7585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214" name="Линия" descr="Лини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790" y="2755055"/>
            <a:ext cx="2681285" cy="7585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215" name="усложнение адм.процедуры…"/>
          <p:cNvSpPr txBox="1"/>
          <p:nvPr/>
        </p:nvSpPr>
        <p:spPr>
          <a:xfrm>
            <a:off x="1784567" y="2019162"/>
            <a:ext cx="2992196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600"/>
            </a:pPr>
            <a:r>
              <a:t>усложнение адм.процедуры</a:t>
            </a:r>
          </a:p>
          <a:p>
            <a:pPr>
              <a:defRPr b="1" sz="1600"/>
            </a:pPr>
            <a:r>
              <a:t> контроля</a:t>
            </a:r>
          </a:p>
        </p:txBody>
      </p:sp>
      <p:sp>
        <p:nvSpPr>
          <p:cNvPr id="216" name="упрощение судебной…"/>
          <p:cNvSpPr txBox="1"/>
          <p:nvPr/>
        </p:nvSpPr>
        <p:spPr>
          <a:xfrm>
            <a:off x="5627268" y="2100346"/>
            <a:ext cx="2532317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600"/>
            </a:pPr>
            <a:r>
              <a:t>упрощение судебной</a:t>
            </a:r>
          </a:p>
          <a:p>
            <a:pPr>
              <a:defRPr b="1" sz="1600"/>
            </a:pPr>
            <a:r>
              <a:t> процессуальной формы</a:t>
            </a:r>
          </a:p>
        </p:txBody>
      </p:sp>
      <p:sp>
        <p:nvSpPr>
          <p:cNvPr id="217" name="Линия"/>
          <p:cNvSpPr/>
          <p:nvPr/>
        </p:nvSpPr>
        <p:spPr>
          <a:xfrm>
            <a:off x="3288260" y="3364839"/>
            <a:ext cx="14179" cy="1637140"/>
          </a:xfrm>
          <a:prstGeom prst="line">
            <a:avLst/>
          </a:prstGeom>
          <a:ln w="63500">
            <a:solidFill>
              <a:srgbClr val="535353"/>
            </a:solidFill>
            <a:custDash>
              <a:ds d="200000" sp="200000"/>
            </a:custDash>
            <a:miter lim="400000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8" name="подмена контроля…"/>
          <p:cNvSpPr txBox="1"/>
          <p:nvPr/>
        </p:nvSpPr>
        <p:spPr>
          <a:xfrm>
            <a:off x="1867690" y="4980628"/>
            <a:ext cx="4171394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600"/>
            </a:pPr>
            <a:r>
              <a:t>конкуренция контроля с</a:t>
            </a:r>
          </a:p>
          <a:p>
            <a:pPr>
              <a:defRPr b="1" sz="1600"/>
            </a:pPr>
            <a:r>
              <a:t>производством по делу об АП</a:t>
            </a:r>
          </a:p>
          <a:p>
            <a:pPr marL="160420" indent="-160420">
              <a:buSzPct val="100000"/>
              <a:buChar char="-"/>
              <a:defRPr b="1" sz="1600"/>
            </a:pPr>
            <a:r>
              <a:t>административное расследование;</a:t>
            </a:r>
          </a:p>
          <a:p>
            <a:pPr marL="160420" indent="-160420">
              <a:buSzPct val="100000"/>
              <a:buChar char="-"/>
              <a:defRPr b="1" sz="1600"/>
            </a:pPr>
            <a:r>
              <a:t>вынесение предписаний вне контроля.</a:t>
            </a:r>
          </a:p>
        </p:txBody>
      </p:sp>
      <p:sp>
        <p:nvSpPr>
          <p:cNvPr id="219" name="Рассогласованное развитие процессуальных форм в сфере публичного управления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 defTabSz="832102">
              <a:defRPr b="1" sz="2900"/>
            </a:lvl1pPr>
          </a:lstStyle>
          <a:p>
            <a:pPr/>
            <a:r>
              <a:t>Рассогласованное развитие процессуальных форм в сфере публичного управления (4)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государство…"/>
          <p:cNvGrpSpPr/>
          <p:nvPr/>
        </p:nvGrpSpPr>
        <p:grpSpPr>
          <a:xfrm>
            <a:off x="776987" y="692396"/>
            <a:ext cx="3747581" cy="3758884"/>
            <a:chOff x="0" y="-1"/>
            <a:chExt cx="3747580" cy="3758882"/>
          </a:xfrm>
        </p:grpSpPr>
        <p:sp>
          <p:nvSpPr>
            <p:cNvPr id="221" name="Овал"/>
            <p:cNvSpPr/>
            <p:nvPr/>
          </p:nvSpPr>
          <p:spPr>
            <a:xfrm>
              <a:off x="-1" y="-2"/>
              <a:ext cx="3747582" cy="375888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321467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2" name="государство…"/>
            <p:cNvSpPr txBox="1"/>
            <p:nvPr/>
          </p:nvSpPr>
          <p:spPr>
            <a:xfrm>
              <a:off x="548820" y="824685"/>
              <a:ext cx="2649938" cy="21095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/>
            <a:p>
              <a:pPr defTabSz="321467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государство </a:t>
              </a:r>
            </a:p>
            <a:p>
              <a:pPr defTabSz="321467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lvl="2" algn="r" defTabSz="321467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орган</a:t>
              </a:r>
            </a:p>
            <a:p>
              <a:pPr lvl="2" algn="r" defTabSz="321467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lvl="2" algn="r" defTabSz="321467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lvl="2" algn="r" defTabSz="321467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  <a:p>
              <a:pPr lvl="2" defTabSz="321467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орган </a:t>
              </a:r>
            </a:p>
          </p:txBody>
        </p:sp>
      </p:grpSp>
      <p:sp>
        <p:nvSpPr>
          <p:cNvPr id="224" name="Фигура"/>
          <p:cNvSpPr/>
          <p:nvPr/>
        </p:nvSpPr>
        <p:spPr>
          <a:xfrm>
            <a:off x="7589342" y="1996370"/>
            <a:ext cx="823316" cy="1354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429" y="0"/>
                </a:moveTo>
                <a:cubicBezTo>
                  <a:pt x="7736" y="0"/>
                  <a:pt x="7043" y="162"/>
                  <a:pt x="6514" y="483"/>
                </a:cubicBezTo>
                <a:cubicBezTo>
                  <a:pt x="5456" y="1127"/>
                  <a:pt x="5456" y="2169"/>
                  <a:pt x="6514" y="2812"/>
                </a:cubicBezTo>
                <a:cubicBezTo>
                  <a:pt x="7572" y="3455"/>
                  <a:pt x="9288" y="3455"/>
                  <a:pt x="10347" y="2812"/>
                </a:cubicBezTo>
                <a:cubicBezTo>
                  <a:pt x="11405" y="2169"/>
                  <a:pt x="11405" y="1127"/>
                  <a:pt x="10347" y="483"/>
                </a:cubicBezTo>
                <a:cubicBezTo>
                  <a:pt x="9817" y="162"/>
                  <a:pt x="9122" y="0"/>
                  <a:pt x="8429" y="0"/>
                </a:cubicBezTo>
                <a:close/>
                <a:moveTo>
                  <a:pt x="11172" y="3610"/>
                </a:moveTo>
                <a:cubicBezTo>
                  <a:pt x="9451" y="3587"/>
                  <a:pt x="7797" y="4202"/>
                  <a:pt x="7113" y="5239"/>
                </a:cubicBezTo>
                <a:lnTo>
                  <a:pt x="4935" y="8540"/>
                </a:lnTo>
                <a:lnTo>
                  <a:pt x="0" y="9903"/>
                </a:lnTo>
                <a:lnTo>
                  <a:pt x="873" y="11494"/>
                </a:lnTo>
                <a:lnTo>
                  <a:pt x="7304" y="9903"/>
                </a:lnTo>
                <a:lnTo>
                  <a:pt x="8429" y="8548"/>
                </a:lnTo>
                <a:lnTo>
                  <a:pt x="9641" y="11358"/>
                </a:lnTo>
                <a:lnTo>
                  <a:pt x="6509" y="14359"/>
                </a:lnTo>
                <a:lnTo>
                  <a:pt x="3312" y="21055"/>
                </a:lnTo>
                <a:lnTo>
                  <a:pt x="6472" y="21600"/>
                </a:lnTo>
                <a:lnTo>
                  <a:pt x="9787" y="16330"/>
                </a:lnTo>
                <a:lnTo>
                  <a:pt x="11519" y="15338"/>
                </a:lnTo>
                <a:lnTo>
                  <a:pt x="16964" y="21573"/>
                </a:lnTo>
                <a:lnTo>
                  <a:pt x="19876" y="20575"/>
                </a:lnTo>
                <a:lnTo>
                  <a:pt x="16012" y="15479"/>
                </a:lnTo>
                <a:lnTo>
                  <a:pt x="17155" y="10373"/>
                </a:lnTo>
                <a:lnTo>
                  <a:pt x="15077" y="6969"/>
                </a:lnTo>
                <a:lnTo>
                  <a:pt x="17558" y="7529"/>
                </a:lnTo>
                <a:lnTo>
                  <a:pt x="18848" y="11134"/>
                </a:lnTo>
                <a:lnTo>
                  <a:pt x="21600" y="11134"/>
                </a:lnTo>
                <a:lnTo>
                  <a:pt x="20133" y="5917"/>
                </a:lnTo>
                <a:lnTo>
                  <a:pt x="12883" y="3855"/>
                </a:lnTo>
                <a:cubicBezTo>
                  <a:pt x="12328" y="3697"/>
                  <a:pt x="11746" y="3618"/>
                  <a:pt x="11172" y="361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4EAD2B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8" tIns="45718" rIns="45718" bIns="45718" anchor="ctr"/>
          <a:lstStyle/>
          <a:p>
            <a:pPr defTabSz="321467">
              <a:defRPr sz="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" name="Линия"/>
          <p:cNvSpPr/>
          <p:nvPr/>
        </p:nvSpPr>
        <p:spPr>
          <a:xfrm>
            <a:off x="5276186" y="2434732"/>
            <a:ext cx="1548839" cy="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6" name="Линия"/>
          <p:cNvSpPr/>
          <p:nvPr/>
        </p:nvSpPr>
        <p:spPr>
          <a:xfrm flipH="1" flipV="1">
            <a:off x="5276186" y="2673392"/>
            <a:ext cx="1548839" cy="5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29" name="внутриорганизационное административное право…"/>
          <p:cNvGrpSpPr/>
          <p:nvPr/>
        </p:nvGrpSpPr>
        <p:grpSpPr>
          <a:xfrm>
            <a:off x="1157489" y="5451570"/>
            <a:ext cx="2374277" cy="817804"/>
            <a:chOff x="0" y="0"/>
            <a:chExt cx="2374276" cy="817802"/>
          </a:xfrm>
        </p:grpSpPr>
        <p:sp>
          <p:nvSpPr>
            <p:cNvPr id="227" name="Прямоугольник"/>
            <p:cNvSpPr/>
            <p:nvPr/>
          </p:nvSpPr>
          <p:spPr>
            <a:xfrm>
              <a:off x="-1" y="-1"/>
              <a:ext cx="2374277" cy="81780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21467">
                <a:defRPr b="1" sz="11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228" name="внутриорганизационное административное право…"/>
            <p:cNvSpPr txBox="1"/>
            <p:nvPr/>
          </p:nvSpPr>
          <p:spPr>
            <a:xfrm>
              <a:off x="-1" y="51912"/>
              <a:ext cx="2374277" cy="713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>
              <a:lvl1pPr algn="ctr" defTabSz="321467">
                <a:defRPr b="1" sz="1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регулирование внутриорганизационных отношений &gt; 50 % статей</a:t>
              </a:r>
            </a:p>
          </p:txBody>
        </p:sp>
      </p:grpSp>
      <p:sp>
        <p:nvSpPr>
          <p:cNvPr id="230" name="Линия"/>
          <p:cNvSpPr/>
          <p:nvPr/>
        </p:nvSpPr>
        <p:spPr>
          <a:xfrm flipV="1">
            <a:off x="2428150" y="4555362"/>
            <a:ext cx="4" cy="89928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1" name="Линия"/>
          <p:cNvSpPr/>
          <p:nvPr/>
        </p:nvSpPr>
        <p:spPr>
          <a:xfrm flipV="1">
            <a:off x="6507040" y="3204896"/>
            <a:ext cx="4" cy="229177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2" name="Линия"/>
          <p:cNvSpPr/>
          <p:nvPr/>
        </p:nvSpPr>
        <p:spPr>
          <a:xfrm flipV="1">
            <a:off x="1543439" y="1883691"/>
            <a:ext cx="537181" cy="1373106"/>
          </a:xfrm>
          <a:prstGeom prst="line">
            <a:avLst/>
          </a:prstGeom>
          <a:ln w="12700">
            <a:solidFill>
              <a:srgbClr val="535353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3" name="Линия"/>
          <p:cNvSpPr/>
          <p:nvPr/>
        </p:nvSpPr>
        <p:spPr>
          <a:xfrm flipH="1" flipV="1">
            <a:off x="2119544" y="1865656"/>
            <a:ext cx="1546768" cy="373681"/>
          </a:xfrm>
          <a:prstGeom prst="line">
            <a:avLst/>
          </a:prstGeom>
          <a:ln w="12700">
            <a:solidFill>
              <a:srgbClr val="535353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4" name="Линия"/>
          <p:cNvSpPr/>
          <p:nvPr/>
        </p:nvSpPr>
        <p:spPr>
          <a:xfrm flipV="1">
            <a:off x="1532515" y="2402201"/>
            <a:ext cx="2056592" cy="884354"/>
          </a:xfrm>
          <a:prstGeom prst="line">
            <a:avLst/>
          </a:prstGeom>
          <a:ln w="12700">
            <a:solidFill>
              <a:srgbClr val="535353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5" name="адм. процедуры контроля"/>
          <p:cNvSpPr txBox="1"/>
          <p:nvPr/>
        </p:nvSpPr>
        <p:spPr>
          <a:xfrm>
            <a:off x="4988950" y="1948808"/>
            <a:ext cx="2447659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адм. процедуры контроля</a:t>
            </a:r>
          </a:p>
        </p:txBody>
      </p:sp>
      <p:sp>
        <p:nvSpPr>
          <p:cNvPr id="236" name="неоправданное увеличение объема Закона…"/>
          <p:cNvSpPr txBox="1"/>
          <p:nvPr/>
        </p:nvSpPr>
        <p:spPr>
          <a:xfrm>
            <a:off x="2445761" y="4581857"/>
            <a:ext cx="4074859" cy="73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solidFill>
                  <a:schemeClr val="accent2">
                    <a:satOff val="-4966"/>
                    <a:lumOff val="-10549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неоправданное увеличение объема Закона </a:t>
            </a:r>
          </a:p>
          <a:p>
            <a:pPr>
              <a:defRPr b="1" sz="1400">
                <a:solidFill>
                  <a:schemeClr val="accent2">
                    <a:satOff val="-4966"/>
                    <a:lumOff val="-10549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за счет включения большого количества</a:t>
            </a:r>
          </a:p>
          <a:p>
            <a:pPr>
              <a:defRPr b="1" sz="1400">
                <a:solidFill>
                  <a:schemeClr val="accent2">
                    <a:satOff val="-4966"/>
                    <a:lumOff val="-10549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внутриорганизационных норм  </a:t>
            </a:r>
          </a:p>
        </p:txBody>
      </p:sp>
      <p:grpSp>
        <p:nvGrpSpPr>
          <p:cNvPr id="239" name="внутриорганизационное административное право…"/>
          <p:cNvGrpSpPr/>
          <p:nvPr/>
        </p:nvGrpSpPr>
        <p:grpSpPr>
          <a:xfrm>
            <a:off x="4863467" y="5451570"/>
            <a:ext cx="2374277" cy="817804"/>
            <a:chOff x="0" y="0"/>
            <a:chExt cx="2374276" cy="817802"/>
          </a:xfrm>
        </p:grpSpPr>
        <p:sp>
          <p:nvSpPr>
            <p:cNvPr id="237" name="Прямоугольник"/>
            <p:cNvSpPr/>
            <p:nvPr/>
          </p:nvSpPr>
          <p:spPr>
            <a:xfrm>
              <a:off x="-1" y="-1"/>
              <a:ext cx="2374277" cy="81780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21467">
                <a:defRPr b="1" sz="11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238" name="внутриорганизационное административное право…"/>
            <p:cNvSpPr txBox="1"/>
            <p:nvPr/>
          </p:nvSpPr>
          <p:spPr>
            <a:xfrm>
              <a:off x="-1" y="51912"/>
              <a:ext cx="2374277" cy="713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6" tIns="35716" rIns="35716" bIns="35716" numCol="1" anchor="ctr">
              <a:spAutoFit/>
            </a:bodyPr>
            <a:lstStyle>
              <a:lvl1pPr algn="ctr" defTabSz="321467">
                <a:defRPr b="1" sz="1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регулирование внешненаправленных отношений &gt; 50 % статей</a:t>
              </a:r>
            </a:p>
          </p:txBody>
        </p:sp>
      </p:grpSp>
      <p:sp>
        <p:nvSpPr>
          <p:cNvPr id="240" name="Правовые особенности ФЗ о государственном контроле (надзоре) (3)"/>
          <p:cNvSpPr txBox="1"/>
          <p:nvPr>
            <p:ph type="title" idx="4294967295"/>
          </p:nvPr>
        </p:nvSpPr>
        <p:spPr>
          <a:xfrm>
            <a:off x="457200" y="274637"/>
            <a:ext cx="8229600" cy="753832"/>
          </a:xfrm>
          <a:prstGeom prst="rect">
            <a:avLst/>
          </a:prstGeom>
        </p:spPr>
        <p:txBody>
          <a:bodyPr lIns="45718" tIns="45718" rIns="45718" bIns="45718"/>
          <a:lstStyle>
            <a:lvl1pPr defTabSz="773125">
              <a:defRPr b="1" sz="2280"/>
            </a:lvl1pPr>
          </a:lstStyle>
          <a:p>
            <a:pPr/>
            <a:r>
              <a:t>Правовые особенности ФЗ о государственном контроле (надзоре) (3)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Основное отсылочное  понятие- обязательные требования (условия, ограничения, запреты, обязанности)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 defTabSz="786383">
              <a:defRPr b="1" sz="2700"/>
            </a:lvl1pPr>
          </a:lstStyle>
          <a:p>
            <a:pPr/>
            <a:r>
              <a:t>Структура доклада</a:t>
            </a:r>
          </a:p>
        </p:txBody>
      </p:sp>
      <p:sp>
        <p:nvSpPr>
          <p:cNvPr id="42" name="Обязательные требования – правовые нормы:…"/>
          <p:cNvSpPr txBox="1"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665226" defTabSz="886966">
              <a:spcBef>
                <a:spcPts val="500"/>
              </a:spcBef>
              <a:buSzTx/>
              <a:buNone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665226" defTabSz="886966">
              <a:spcBef>
                <a:spcPts val="500"/>
              </a:spcBef>
              <a:buSzTx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1. Введение в проблематику.</a:t>
            </a:r>
          </a:p>
          <a:p>
            <a:pPr marL="0" indent="665226" defTabSz="886966">
              <a:spcBef>
                <a:spcPts val="500"/>
              </a:spcBef>
              <a:buSzTx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2. Преемственность и новеллы. </a:t>
            </a:r>
          </a:p>
          <a:p>
            <a:pPr marL="0" indent="665226" defTabSz="886966">
              <a:spcBef>
                <a:spcPts val="500"/>
              </a:spcBef>
              <a:buSzTx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3. Кодификация, систематизация, унификация?</a:t>
            </a:r>
          </a:p>
          <a:p>
            <a:pPr marL="0" indent="665226" defTabSz="886966">
              <a:spcBef>
                <a:spcPts val="500"/>
              </a:spcBef>
              <a:buSzTx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4. Некоторые выводы.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Правовые особенности ФЗ о государственном контроле (надзоре) (3)"/>
          <p:cNvSpPr txBox="1"/>
          <p:nvPr>
            <p:ph type="title" idx="4294967295"/>
          </p:nvPr>
        </p:nvSpPr>
        <p:spPr>
          <a:xfrm>
            <a:off x="457200" y="274637"/>
            <a:ext cx="8229600" cy="753832"/>
          </a:xfrm>
          <a:prstGeom prst="rect">
            <a:avLst/>
          </a:prstGeom>
        </p:spPr>
        <p:txBody>
          <a:bodyPr lIns="45718" tIns="45718" rIns="45718" bIns="45718"/>
          <a:lstStyle>
            <a:lvl1pPr defTabSz="683605">
              <a:defRPr b="1" sz="2267"/>
            </a:lvl1pPr>
          </a:lstStyle>
          <a:p>
            <a:pPr/>
            <a:r>
              <a:t>Правовые особенности ФЗ о государственном контроле (надзоре) (3)</a:t>
            </a:r>
          </a:p>
        </p:txBody>
      </p:sp>
      <p:sp>
        <p:nvSpPr>
          <p:cNvPr id="243" name="Дом"/>
          <p:cNvSpPr/>
          <p:nvPr/>
        </p:nvSpPr>
        <p:spPr>
          <a:xfrm>
            <a:off x="113477" y="872802"/>
            <a:ext cx="6361938" cy="5698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rgbClr val="535353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4" name="ФЗ о ГГС"/>
          <p:cNvSpPr/>
          <p:nvPr/>
        </p:nvSpPr>
        <p:spPr>
          <a:xfrm>
            <a:off x="1220774" y="3299830"/>
            <a:ext cx="1580000" cy="153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</a:p>
          <a:p>
            <a:pPr/>
          </a:p>
          <a:p>
            <a:pPr>
              <a:defRPr b="1"/>
            </a:pPr>
            <a:r>
              <a:t>ФЗ о ГГС</a:t>
            </a:r>
          </a:p>
        </p:txBody>
      </p:sp>
      <p:sp>
        <p:nvSpPr>
          <p:cNvPr id="245" name="внутриорганизационные подзаконные НПА"/>
          <p:cNvSpPr/>
          <p:nvPr/>
        </p:nvSpPr>
        <p:spPr>
          <a:xfrm>
            <a:off x="3443089" y="3127110"/>
            <a:ext cx="1956951" cy="1535113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accent3">
                <a:satOff val="-6373"/>
                <a:lumOff val="-1082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b="1" sz="1500"/>
            </a:lvl1pPr>
          </a:lstStyle>
          <a:p>
            <a:pPr/>
            <a:r>
              <a:t>внутриорганизационные подзаконные НПА</a:t>
            </a:r>
          </a:p>
        </p:txBody>
      </p:sp>
      <p:sp>
        <p:nvSpPr>
          <p:cNvPr id="246" name="ФЗ об адм. процедурах"/>
          <p:cNvSpPr/>
          <p:nvPr/>
        </p:nvSpPr>
        <p:spPr>
          <a:xfrm>
            <a:off x="2237025" y="1166306"/>
            <a:ext cx="2114842" cy="1976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>
              <a:defRPr sz="1300"/>
            </a:pPr>
          </a:p>
          <a:p>
            <a:pPr>
              <a:defRPr sz="1300"/>
            </a:pPr>
          </a:p>
          <a:p>
            <a:pPr>
              <a:defRPr sz="1300"/>
            </a:pPr>
          </a:p>
          <a:p>
            <a:pPr>
              <a:defRPr sz="1300"/>
            </a:pPr>
          </a:p>
          <a:p>
            <a:pPr>
              <a:defRPr sz="1300"/>
            </a:pPr>
          </a:p>
          <a:p>
            <a:pPr>
              <a:defRPr sz="1300"/>
            </a:pPr>
          </a:p>
          <a:p>
            <a:pPr>
              <a:defRPr b="1" sz="1300"/>
            </a:pPr>
            <a:r>
              <a:t>ФЗ об адм. процедурах</a:t>
            </a:r>
          </a:p>
        </p:txBody>
      </p:sp>
      <p:pic>
        <p:nvPicPr>
          <p:cNvPr id="24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1321" y="1263809"/>
            <a:ext cx="2375509" cy="178163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https://yandex.ru/images/search?pos=13&amp;img_url=https%3A%2F%2Fsun9-35.userapi.com%2Fc857232%2Fv857232536%2F1ab991%2FZpuLSDhpnkU.jpg&amp;text=разобранная%20матрешка%20картинка&amp;lr=2&amp;rpt=simage&amp;source=wiz"/>
          <p:cNvSpPr txBox="1"/>
          <p:nvPr/>
        </p:nvSpPr>
        <p:spPr>
          <a:xfrm>
            <a:off x="6301857" y="3056892"/>
            <a:ext cx="2165642" cy="106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pPr/>
            <a:r>
              <a:t>https://yandex.ru/images/search?pos=13&amp;img_url=https%3A%2F%2Fsun9-35.userapi.com%2Fc857232%2Fv857232536%2F1ab991%2FZpuLSDhpnkU.jpg&amp;text=разобранная%20матрешка%20картинка&amp;lr=2&amp;rpt=simage&amp;source=wiz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Адаптация новой модели контроля к практической реальности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2800"/>
            </a:lvl1pPr>
          </a:lstStyle>
          <a:p>
            <a:pPr/>
            <a:r>
              <a:t>Адаптация новой модели контроля к практической реальности (1)</a:t>
            </a:r>
          </a:p>
        </p:txBody>
      </p:sp>
      <p:sp>
        <p:nvSpPr>
          <p:cNvPr id="45" name="Федеральный закон от 31.07.2020 № 248-ФЗ (ред. от 11.06.2021) &quot;О государственном контроле (надзоре) и муниципальном контроле в Российской Федерации» (далее Закон о контроле № 248-ФЗ)…"/>
          <p:cNvSpPr txBox="1"/>
          <p:nvPr>
            <p:ph type="body" idx="4294967295"/>
          </p:nvPr>
        </p:nvSpPr>
        <p:spPr>
          <a:xfrm>
            <a:off x="343119" y="1600200"/>
            <a:ext cx="8229601" cy="452596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685800" algn="ctr">
              <a:spcBef>
                <a:spcPts val="500"/>
              </a:spcBef>
              <a:buSzTx/>
              <a:buNone/>
              <a:defRPr b="1" sz="2200"/>
            </a:pPr>
          </a:p>
          <a:p>
            <a:pPr marL="0" indent="685800" algn="ctr">
              <a:spcBef>
                <a:spcPts val="500"/>
              </a:spcBef>
              <a:buSzTx/>
              <a:buNone/>
              <a:defRPr b="1" sz="2200"/>
            </a:pPr>
            <a:r>
              <a:t>Закон о контроле от 31.07.2020 № 248-ФЗ</a:t>
            </a:r>
          </a:p>
          <a:p>
            <a:pPr marL="0" indent="685800" algn="just">
              <a:spcBef>
                <a:spcPts val="500"/>
              </a:spcBef>
              <a:buSzTx/>
              <a:buNone/>
              <a:defRPr sz="2200"/>
            </a:pPr>
          </a:p>
          <a:p>
            <a:pPr marL="0" indent="685800" algn="just">
              <a:spcBef>
                <a:spcPts val="500"/>
              </a:spcBef>
              <a:buSzTx/>
              <a:buNone/>
              <a:defRPr sz="1700"/>
            </a:pPr>
            <a:r>
              <a:t>! Еще не вступил в силу, а уже претерпел существенную правку - Федеральный закон от 11.06.2021 № 170-ФЗ.</a:t>
            </a:r>
          </a:p>
          <a:p>
            <a:pPr marL="0" indent="685800" algn="just">
              <a:spcBef>
                <a:spcPts val="500"/>
              </a:spcBef>
              <a:buSzTx/>
              <a:buNone/>
              <a:defRPr sz="1700"/>
            </a:pPr>
            <a:r>
              <a:t>! Поэтапный порядок вступления в силу.</a:t>
            </a:r>
          </a:p>
          <a:p>
            <a:pPr marL="0" indent="685800" algn="just">
              <a:spcBef>
                <a:spcPts val="500"/>
              </a:spcBef>
              <a:buSzTx/>
              <a:buNone/>
              <a:defRPr sz="1700"/>
            </a:pPr>
            <a:r>
              <a:t>! Экспериментальный режим досудебного порядка обжалования.</a:t>
            </a:r>
          </a:p>
        </p:txBody>
      </p:sp>
      <p:grpSp>
        <p:nvGrpSpPr>
          <p:cNvPr id="48" name="Техническая адаптация"/>
          <p:cNvGrpSpPr/>
          <p:nvPr/>
        </p:nvGrpSpPr>
        <p:grpSpPr>
          <a:xfrm>
            <a:off x="514580" y="4575411"/>
            <a:ext cx="3701381" cy="940479"/>
            <a:chOff x="0" y="0"/>
            <a:chExt cx="3701379" cy="940478"/>
          </a:xfrm>
        </p:grpSpPr>
        <p:sp>
          <p:nvSpPr>
            <p:cNvPr id="46" name="Овал"/>
            <p:cNvSpPr/>
            <p:nvPr/>
          </p:nvSpPr>
          <p:spPr>
            <a:xfrm>
              <a:off x="-1" y="-1"/>
              <a:ext cx="3701381" cy="94048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indent="685800" algn="ctr">
                <a:spcBef>
                  <a:spcPts val="500"/>
                </a:spcBef>
                <a:defRPr b="1" i="1" sz="1600"/>
              </a:pPr>
            </a:p>
          </p:txBody>
        </p:sp>
        <p:sp>
          <p:nvSpPr>
            <p:cNvPr id="47" name="Технологическая адаптация"/>
            <p:cNvSpPr txBox="1"/>
            <p:nvPr/>
          </p:nvSpPr>
          <p:spPr>
            <a:xfrm>
              <a:off x="542053" y="137730"/>
              <a:ext cx="2617274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indent="685800" algn="ctr">
                <a:spcBef>
                  <a:spcPts val="500"/>
                </a:spcBef>
                <a:defRPr sz="1600"/>
              </a:lvl1pPr>
            </a:lstStyle>
            <a:p>
              <a:pPr/>
              <a:r>
                <a:t>Технологическая адаптация</a:t>
              </a:r>
            </a:p>
          </p:txBody>
        </p:sp>
      </p:grpSp>
      <p:grpSp>
        <p:nvGrpSpPr>
          <p:cNvPr id="53" name="Концептуальные вопросы"/>
          <p:cNvGrpSpPr/>
          <p:nvPr/>
        </p:nvGrpSpPr>
        <p:grpSpPr>
          <a:xfrm>
            <a:off x="4645028" y="4539112"/>
            <a:ext cx="3802986" cy="1042080"/>
            <a:chOff x="-1" y="-1"/>
            <a:chExt cx="3802984" cy="1042079"/>
          </a:xfrm>
        </p:grpSpPr>
        <p:grpSp>
          <p:nvGrpSpPr>
            <p:cNvPr id="51" name="Овал"/>
            <p:cNvGrpSpPr/>
            <p:nvPr/>
          </p:nvGrpSpPr>
          <p:grpSpPr>
            <a:xfrm>
              <a:off x="-2" y="-2"/>
              <a:ext cx="3802985" cy="1042080"/>
              <a:chOff x="0" y="0"/>
              <a:chExt cx="3802984" cy="1042079"/>
            </a:xfrm>
          </p:grpSpPr>
          <p:sp>
            <p:nvSpPr>
              <p:cNvPr id="49" name="Овал"/>
              <p:cNvSpPr/>
              <p:nvPr/>
            </p:nvSpPr>
            <p:spPr>
              <a:xfrm>
                <a:off x="50800" y="50800"/>
                <a:ext cx="3701385" cy="9404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 sz="1600"/>
                </a:pPr>
              </a:p>
            </p:txBody>
          </p:sp>
          <p:pic>
            <p:nvPicPr>
              <p:cNvPr id="50" name="Овал" descr="Овал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-1"/>
                <a:ext cx="3802985" cy="10420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" name="Концептуальные вопросы"/>
            <p:cNvSpPr txBox="1"/>
            <p:nvPr/>
          </p:nvSpPr>
          <p:spPr>
            <a:xfrm>
              <a:off x="592853" y="21796"/>
              <a:ext cx="2617274" cy="815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1600"/>
              </a:pPr>
            </a:p>
            <a:p>
              <a:pPr algn="ctr">
                <a:defRPr b="1" sz="1600"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pPr>
              <a:r>
                <a:t>Концептуальные вопросы</a:t>
              </a:r>
            </a:p>
          </p:txBody>
        </p:sp>
      </p:grpSp>
      <p:sp>
        <p:nvSpPr>
          <p:cNvPr id="54" name="Декоративная галочка"/>
          <p:cNvSpPr/>
          <p:nvPr/>
        </p:nvSpPr>
        <p:spPr>
          <a:xfrm>
            <a:off x="7627955" y="4208967"/>
            <a:ext cx="582515" cy="553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4966"/>
                <a:lumOff val="-10549"/>
              </a:schemeClr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Многозначное понимание контроля (надзора)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3200"/>
            </a:lvl1pPr>
          </a:lstStyle>
          <a:p>
            <a:pPr/>
            <a:r>
              <a:t>Многозначное понимание контроля (надзора) (1)</a:t>
            </a:r>
          </a:p>
        </p:txBody>
      </p:sp>
      <p:pic>
        <p:nvPicPr>
          <p:cNvPr id="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360" y="1597025"/>
            <a:ext cx="8405816" cy="4535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онятие государственного контроля, п.1 ст. 1 Закон о контроле от 31.07.2020 № 248-ФЗ (1)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 defTabSz="804672">
              <a:defRPr b="1" sz="2800"/>
            </a:lvl1pPr>
          </a:lstStyle>
          <a:p>
            <a:pPr/>
            <a:r>
              <a:t>Понятие государственного контроля, п.1 ст. 1 Закон о контроле от 31.07.2020 № 248-ФЗ (1)</a:t>
            </a:r>
          </a:p>
        </p:txBody>
      </p:sp>
      <p:sp>
        <p:nvSpPr>
          <p:cNvPr id="60" name="Это деятельность контрольных (надзорных) органов…"/>
          <p:cNvSpPr txBox="1"/>
          <p:nvPr>
            <p:ph type="body" idx="4294967295"/>
          </p:nvPr>
        </p:nvSpPr>
        <p:spPr>
          <a:xfrm>
            <a:off x="457200" y="1600199"/>
            <a:ext cx="8229600" cy="4837322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0" algn="ctr">
              <a:lnSpc>
                <a:spcPct val="80000"/>
              </a:lnSpc>
              <a:spcBef>
                <a:spcPts val="400"/>
              </a:spcBef>
              <a:buSzTx/>
              <a:buNone/>
              <a:defRPr sz="1800"/>
            </a:pPr>
            <a:r>
              <a:t>Это </a:t>
            </a:r>
            <a:r>
              <a:rPr b="1"/>
              <a:t>деятельность</a:t>
            </a:r>
            <a:r>
              <a:t> контрольных (надзорных) органов </a:t>
            </a: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i="1"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i="1"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i="1"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i="1"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b="1"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b="1"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b="1"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b="1" i="1" sz="1800"/>
            </a:p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sz="1800"/>
            </a:pPr>
            <a:r>
              <a:t>1)</a:t>
            </a:r>
            <a:r>
              <a:rPr b="1"/>
              <a:t> </a:t>
            </a:r>
            <a:r>
              <a:t>профилактика нарушений </a:t>
            </a:r>
            <a:r>
              <a:rPr b="1"/>
              <a:t>обязательных требований;</a:t>
            </a: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sz="1800"/>
            </a:pPr>
            <a:r>
              <a:t>2) 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оценка соблюдения гражданами и организациями </a:t>
            </a:r>
            <a:r>
              <a:rPr b="1">
                <a:solidFill>
                  <a:schemeClr val="accent2">
                    <a:satOff val="-4966"/>
                    <a:lumOff val="-10549"/>
                  </a:schemeClr>
                </a:solidFill>
              </a:rPr>
              <a:t>обязательных требований;</a:t>
            </a:r>
            <a:endParaRPr b="1">
              <a:solidFill>
                <a:schemeClr val="accent2">
                  <a:satOff val="-4966"/>
                  <a:lumOff val="-10549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sz="1800"/>
            </a:pPr>
            <a:r>
              <a:t>3)</a:t>
            </a:r>
            <a:r>
              <a:rPr b="1"/>
              <a:t> </a:t>
            </a:r>
            <a:r>
              <a:t>выявление нарушений этих </a:t>
            </a:r>
            <a:r>
              <a:rPr b="1">
                <a:solidFill>
                  <a:schemeClr val="accent2">
                    <a:satOff val="-4966"/>
                    <a:lumOff val="-10549"/>
                  </a:schemeClr>
                </a:solidFill>
              </a:rPr>
              <a:t>требований;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 </a:t>
            </a:r>
            <a:endParaRPr>
              <a:solidFill>
                <a:schemeClr val="accent2">
                  <a:satOff val="-4966"/>
                  <a:lumOff val="-10549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sz="1800"/>
            </a:pPr>
            <a:r>
              <a:t>4) пресечение выявленных нарушений </a:t>
            </a:r>
            <a:r>
              <a:rPr b="1">
                <a:solidFill>
                  <a:schemeClr val="accent2">
                    <a:satOff val="-4966"/>
                    <a:lumOff val="-10549"/>
                  </a:schemeClr>
                </a:solidFill>
              </a:rPr>
              <a:t>обязательных требований;</a:t>
            </a:r>
            <a:endParaRPr b="1">
              <a:solidFill>
                <a:schemeClr val="accent2">
                  <a:satOff val="-4966"/>
                  <a:lumOff val="-10549"/>
                </a:schemeClr>
              </a:solidFill>
            </a:endParaRP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sz="1800"/>
            </a:pPr>
            <a:r>
              <a:t>5)</a:t>
            </a:r>
            <a:r>
              <a:rPr b="1"/>
              <a:t> </a:t>
            </a:r>
            <a:r>
              <a:t>устранение их последствий; </a:t>
            </a:r>
          </a:p>
          <a:p>
            <a:pPr marL="0" indent="0" algn="just">
              <a:lnSpc>
                <a:spcPct val="80000"/>
              </a:lnSpc>
              <a:spcBef>
                <a:spcPts val="400"/>
              </a:spcBef>
              <a:buSzTx/>
              <a:buNone/>
              <a:defRPr sz="1800"/>
            </a:pPr>
            <a:r>
              <a:t>6) восстановление правового положения, существовавшего до возникновения нарушений таких </a:t>
            </a:r>
            <a:r>
              <a:rPr b="1">
                <a:solidFill>
                  <a:schemeClr val="accent2">
                    <a:satOff val="-4966"/>
                    <a:lumOff val="-10549"/>
                  </a:schemeClr>
                </a:solidFill>
              </a:rPr>
              <a:t>требований.</a:t>
            </a:r>
          </a:p>
        </p:txBody>
      </p:sp>
      <p:grpSp>
        <p:nvGrpSpPr>
          <p:cNvPr id="63" name="Цели"/>
          <p:cNvGrpSpPr/>
          <p:nvPr/>
        </p:nvGrpSpPr>
        <p:grpSpPr>
          <a:xfrm>
            <a:off x="3752715" y="1980743"/>
            <a:ext cx="1270003" cy="478533"/>
            <a:chOff x="0" y="0"/>
            <a:chExt cx="1270002" cy="478532"/>
          </a:xfrm>
        </p:grpSpPr>
        <p:sp>
          <p:nvSpPr>
            <p:cNvPr id="61" name="Овал"/>
            <p:cNvSpPr/>
            <p:nvPr/>
          </p:nvSpPr>
          <p:spPr>
            <a:xfrm>
              <a:off x="-1" y="-1"/>
              <a:ext cx="1270004" cy="47853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400"/>
                </a:spcBef>
              </a:pPr>
            </a:p>
          </p:txBody>
        </p:sp>
        <p:sp>
          <p:nvSpPr>
            <p:cNvPr id="62" name="Цели"/>
            <p:cNvSpPr txBox="1"/>
            <p:nvPr/>
          </p:nvSpPr>
          <p:spPr>
            <a:xfrm>
              <a:off x="185987" y="70079"/>
              <a:ext cx="898027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lnSpc>
                  <a:spcPct val="80000"/>
                </a:lnSpc>
                <a:spcBef>
                  <a:spcPts val="400"/>
                </a:spcBef>
              </a:lvl1pPr>
            </a:lstStyle>
            <a:p>
              <a:pPr/>
              <a:r>
                <a:t>Цели</a:t>
              </a:r>
            </a:p>
          </p:txBody>
        </p:sp>
      </p:grpSp>
      <p:grpSp>
        <p:nvGrpSpPr>
          <p:cNvPr id="66" name="Функции"/>
          <p:cNvGrpSpPr/>
          <p:nvPr/>
        </p:nvGrpSpPr>
        <p:grpSpPr>
          <a:xfrm>
            <a:off x="3361282" y="3658135"/>
            <a:ext cx="2196051" cy="478534"/>
            <a:chOff x="0" y="0"/>
            <a:chExt cx="2196050" cy="478532"/>
          </a:xfrm>
        </p:grpSpPr>
        <p:sp>
          <p:nvSpPr>
            <p:cNvPr id="64" name="Овал"/>
            <p:cNvSpPr/>
            <p:nvPr/>
          </p:nvSpPr>
          <p:spPr>
            <a:xfrm>
              <a:off x="-1" y="-1"/>
              <a:ext cx="2196052" cy="47853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400"/>
                </a:spcBef>
              </a:pPr>
            </a:p>
          </p:txBody>
        </p:sp>
        <p:sp>
          <p:nvSpPr>
            <p:cNvPr id="65" name="Функции"/>
            <p:cNvSpPr txBox="1"/>
            <p:nvPr/>
          </p:nvSpPr>
          <p:spPr>
            <a:xfrm>
              <a:off x="321603" y="70079"/>
              <a:ext cx="1552843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lnSpc>
                  <a:spcPct val="80000"/>
                </a:lnSpc>
                <a:spcBef>
                  <a:spcPts val="400"/>
                </a:spcBef>
              </a:lvl1pPr>
            </a:lstStyle>
            <a:p>
              <a:pPr/>
              <a:r>
                <a:t>Функции </a:t>
              </a:r>
            </a:p>
          </p:txBody>
        </p:sp>
      </p:grpSp>
      <p:sp>
        <p:nvSpPr>
          <p:cNvPr id="67" name="предупреждение"/>
          <p:cNvSpPr txBox="1"/>
          <p:nvPr/>
        </p:nvSpPr>
        <p:spPr>
          <a:xfrm>
            <a:off x="1322506" y="2453792"/>
            <a:ext cx="191340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just">
              <a:lnSpc>
                <a:spcPct val="80000"/>
              </a:lnSpc>
              <a:spcBef>
                <a:spcPts val="400"/>
              </a:spcBef>
            </a:lvl1pPr>
          </a:lstStyle>
          <a:p>
            <a:pPr/>
            <a:r>
              <a:t>предупреждение</a:t>
            </a:r>
          </a:p>
        </p:txBody>
      </p:sp>
      <p:sp>
        <p:nvSpPr>
          <p:cNvPr id="68" name="выявление"/>
          <p:cNvSpPr txBox="1"/>
          <p:nvPr/>
        </p:nvSpPr>
        <p:spPr>
          <a:xfrm>
            <a:off x="3760854" y="2793746"/>
            <a:ext cx="1253722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just">
              <a:lnSpc>
                <a:spcPct val="80000"/>
              </a:lnSpc>
              <a:spcBef>
                <a:spcPts val="400"/>
              </a:spcBef>
            </a:lvl1pPr>
          </a:lstStyle>
          <a:p>
            <a:pPr/>
            <a:r>
              <a:t>выявление</a:t>
            </a:r>
          </a:p>
        </p:txBody>
      </p:sp>
      <p:sp>
        <p:nvSpPr>
          <p:cNvPr id="69" name="пресечение"/>
          <p:cNvSpPr txBox="1"/>
          <p:nvPr/>
        </p:nvSpPr>
        <p:spPr>
          <a:xfrm>
            <a:off x="5824303" y="2399324"/>
            <a:ext cx="1349828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just">
              <a:lnSpc>
                <a:spcPct val="80000"/>
              </a:lnSpc>
              <a:spcBef>
                <a:spcPts val="400"/>
              </a:spcBef>
            </a:lvl1pPr>
          </a:lstStyle>
          <a:p>
            <a:pPr/>
            <a:r>
              <a:t>пресечение</a:t>
            </a:r>
          </a:p>
        </p:txBody>
      </p:sp>
      <p:sp>
        <p:nvSpPr>
          <p:cNvPr id="70" name="нарушений обязательных требований"/>
          <p:cNvSpPr txBox="1"/>
          <p:nvPr/>
        </p:nvSpPr>
        <p:spPr>
          <a:xfrm>
            <a:off x="2399967" y="3114249"/>
            <a:ext cx="434406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just">
              <a:lnSpc>
                <a:spcPct val="80000"/>
              </a:lnSpc>
              <a:spcBef>
                <a:spcPts val="400"/>
              </a:spcBef>
              <a:defRPr>
                <a:solidFill>
                  <a:schemeClr val="accent2">
                    <a:satOff val="-4966"/>
                    <a:lumOff val="-10549"/>
                  </a:schemeClr>
                </a:solidFill>
              </a:defRPr>
            </a:pPr>
            <a:r>
              <a:t>нарушений </a:t>
            </a:r>
            <a:r>
              <a:rPr b="1"/>
              <a:t>обязательных требований</a:t>
            </a:r>
            <a:r>
              <a:rPr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" name="Линия"/>
          <p:cNvSpPr/>
          <p:nvPr/>
        </p:nvSpPr>
        <p:spPr>
          <a:xfrm>
            <a:off x="5040005" y="2254120"/>
            <a:ext cx="837166" cy="32452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2" name="Линия"/>
          <p:cNvSpPr/>
          <p:nvPr/>
        </p:nvSpPr>
        <p:spPr>
          <a:xfrm>
            <a:off x="4387715" y="2553154"/>
            <a:ext cx="2" cy="38804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" name="Линия"/>
          <p:cNvSpPr/>
          <p:nvPr/>
        </p:nvSpPr>
        <p:spPr>
          <a:xfrm flipH="1">
            <a:off x="3114371" y="2262361"/>
            <a:ext cx="625104" cy="32027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Основное отсылочное  понятие- обязательные требования (условия, ограничения, запреты, обязанности)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786383"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  <a:r>
              <a:rPr b="1">
                <a:solidFill>
                  <a:schemeClr val="accent2">
                    <a:satOff val="-4966"/>
                    <a:lumOff val="-10549"/>
                  </a:schemeClr>
                </a:solidFill>
              </a:rPr>
              <a:t>Обязательные требования - новая правовая категория? </a:t>
            </a:r>
            <a:r>
              <a:rPr b="1" sz="2000"/>
              <a:t>(1)</a:t>
            </a:r>
          </a:p>
        </p:txBody>
      </p:sp>
      <p:sp>
        <p:nvSpPr>
          <p:cNvPr id="76" name="Обязательные требования – правовые нормы:…"/>
          <p:cNvSpPr txBox="1"/>
          <p:nvPr>
            <p:ph type="body" idx="4294967295"/>
          </p:nvPr>
        </p:nvSpPr>
        <p:spPr>
          <a:xfrm>
            <a:off x="457200" y="1346364"/>
            <a:ext cx="8229600" cy="4779800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665226" algn="ctr" defTabSz="886966">
              <a:spcBef>
                <a:spcPts val="500"/>
              </a:spcBef>
              <a:buSzTx/>
              <a:buNone/>
              <a:defRPr b="1" i="1" sz="2300"/>
            </a:pPr>
            <a:r>
              <a:t>     </a:t>
            </a:r>
            <a:r>
              <a:rPr i="0" sz="2000">
                <a:latin typeface="Helvetica Neue"/>
                <a:ea typeface="Helvetica Neue"/>
                <a:cs typeface="Helvetica Neue"/>
                <a:sym typeface="Helvetica Neue"/>
              </a:rPr>
              <a:t> Обязательные требования – правовые нормы </a:t>
            </a:r>
            <a:r>
              <a:rPr b="0" sz="2000">
                <a:latin typeface="Helvetica Neue"/>
                <a:ea typeface="Helvetica Neue"/>
                <a:cs typeface="Helvetica Neue"/>
                <a:sym typeface="Helvetica Neue"/>
              </a:rPr>
              <a:t>(условия, ограничения, запреты, обязанности)</a:t>
            </a:r>
          </a:p>
          <a:p>
            <a:pPr marL="0" indent="0" algn="just" defTabSz="886966">
              <a:spcBef>
                <a:spcPts val="500"/>
              </a:spcBef>
              <a:buSz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1. связаны с осуществлением предпринимательской и иной экономической деятельности;</a:t>
            </a:r>
          </a:p>
          <a:p>
            <a:pPr marL="0" indent="0" algn="just" defTabSz="886966">
              <a:spcBef>
                <a:spcPts val="500"/>
              </a:spcBef>
              <a:buSz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2. оценка их соблюдения осуществляется в рамках государственного контроля (надзора), муниципального контроля;</a:t>
            </a:r>
          </a:p>
          <a:p>
            <a:pPr marL="0" indent="0" algn="just" defTabSz="886966">
              <a:spcBef>
                <a:spcPts val="500"/>
              </a:spcBef>
              <a:buSz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3. или привлечения к административной ответственности;</a:t>
            </a:r>
          </a:p>
          <a:p>
            <a:pPr marL="0" indent="0" algn="just" defTabSz="886966">
              <a:spcBef>
                <a:spcPts val="500"/>
              </a:spcBef>
              <a:buSz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4. или предоставления лицензий и иных разрешений, аккредитации, оценки соответствия продукции, иных форм оценки и экспертизы</a:t>
            </a:r>
          </a:p>
        </p:txBody>
      </p:sp>
      <p:sp>
        <p:nvSpPr>
          <p:cNvPr id="77" name="Линия"/>
          <p:cNvSpPr/>
          <p:nvPr/>
        </p:nvSpPr>
        <p:spPr>
          <a:xfrm flipH="1">
            <a:off x="4572000" y="1975447"/>
            <a:ext cx="2" cy="2593651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0" name="новое обстоятельство, исключающее АО…"/>
          <p:cNvGrpSpPr/>
          <p:nvPr/>
        </p:nvGrpSpPr>
        <p:grpSpPr>
          <a:xfrm>
            <a:off x="466250" y="4632209"/>
            <a:ext cx="8211499" cy="1687521"/>
            <a:chOff x="0" y="0"/>
            <a:chExt cx="8211498" cy="1687520"/>
          </a:xfrm>
        </p:grpSpPr>
        <p:sp>
          <p:nvSpPr>
            <p:cNvPr id="78" name="Овал"/>
            <p:cNvSpPr/>
            <p:nvPr/>
          </p:nvSpPr>
          <p:spPr>
            <a:xfrm>
              <a:off x="-1" y="-1"/>
              <a:ext cx="8211500" cy="168752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5353"/>
              </a:solidFill>
              <a:prstDash val="solid"/>
              <a:round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79" name="новое обстоятельство, исключающее АО…"/>
            <p:cNvSpPr txBox="1"/>
            <p:nvPr/>
          </p:nvSpPr>
          <p:spPr>
            <a:xfrm>
              <a:off x="1202545" y="54071"/>
              <a:ext cx="5806408" cy="1386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новое обстоятельство, исключающее АО</a:t>
              </a:r>
            </a:p>
            <a:p>
              <a:pPr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совершение АП, выразившегося в несоблюдении содержащихся в НПА обязательных требований, в случае, если их несоблюдение в соответствии с ч. 3, 4 и 7 ст.  15 Закона от 31.07.2020 № 247-ФЗ не может являться основанием для привлечения к административной ответственности, п. 5.1 ч. 1 ст. 24.5 КоАП РФ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еемственность  реформирования контрольно-надзорной деятельности  от Концепции совершенствования на 2014-2018 г до ФЗ О контроле (надзоре)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 defTabSz="832102">
              <a:defRPr b="1" sz="2100"/>
            </a:lvl1pPr>
          </a:lstStyle>
          <a:p>
            <a:pPr/>
            <a:r>
              <a:t>Преемственность  реформирования контрольно-надзорной деятельности  от Концепции совершенствования на 2014-2018 г. до ФЗ О контроле (надзоре) (2)</a:t>
            </a:r>
          </a:p>
        </p:txBody>
      </p:sp>
      <p:pic>
        <p:nvPicPr>
          <p:cNvPr id="8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337" y="1584325"/>
            <a:ext cx="8382001" cy="4560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ужение прав граждан и организаций"/>
          <p:cNvSpPr txBox="1"/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3000"/>
            </a:lvl1pPr>
          </a:lstStyle>
          <a:p>
            <a:pPr/>
            <a:r>
              <a:t>Расширение перечня контролируемых лиц (2)</a:t>
            </a:r>
          </a:p>
        </p:txBody>
      </p:sp>
      <p:sp>
        <p:nvSpPr>
          <p:cNvPr id="86" name="ч. 3 ст. 11  Не допускается злоупотребление гражданами и организациями правом на обращение в контрольные (надзорные) органы в целях направления обращений, содержащих заведомо недостоверную информацию о соблюдении контролируемыми лицами обязательных требований.…"/>
          <p:cNvSpPr txBox="1"/>
          <p:nvPr>
            <p:ph type="body" idx="4294967295"/>
          </p:nvPr>
        </p:nvSpPr>
        <p:spPr>
          <a:xfrm>
            <a:off x="457200" y="1574800"/>
            <a:ext cx="8229600" cy="452596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0" defTabSz="425194">
              <a:spcBef>
                <a:spcPts val="0"/>
              </a:spcBef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1) </a:t>
            </a:r>
            <a:r>
              <a:rPr b="1"/>
              <a:t>граждане</a:t>
            </a:r>
            <a:r>
              <a:t> - в случае владения и (или) пользования </a:t>
            </a:r>
            <a:r>
              <a:rPr i="1"/>
              <a:t>производственными объектами, являющимися объектами контроля</a:t>
            </a:r>
            <a:r>
              <a:t> …, за исключением жилых помещений, если иное регулирование в отношении жилых помещений не предусмотрено федеральным законом о виде контроля (п. 1 ч. 2 ст. 31); </a:t>
            </a:r>
          </a:p>
          <a:p>
            <a:pPr marL="0" indent="0" defTabSz="425194">
              <a:spcBef>
                <a:spcPts val="0"/>
              </a:spcBef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25194">
              <a:spcBef>
                <a:spcPts val="0"/>
              </a:spcBef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2) </a:t>
            </a:r>
            <a:r>
              <a:rPr b="1"/>
              <a:t>объединения и их подразделения, не являющиеся юридическими лицами </a:t>
            </a:r>
            <a:r>
              <a:t>- если в соответствии с нормативными правовыми актами, устанавливающими обязательные требования, </a:t>
            </a:r>
            <a:r>
              <a:rPr i="1"/>
              <a:t>субъектами правоотношений являются организации, не являющиеся юридическими лицами</a:t>
            </a:r>
            <a:r>
              <a:t> (п. 2 ч. 2 ст. 31);</a:t>
            </a:r>
          </a:p>
          <a:p>
            <a:pPr marL="0" indent="0" defTabSz="425194">
              <a:spcBef>
                <a:spcPts val="0"/>
              </a:spcBef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425194">
              <a:spcBef>
                <a:spcPts val="0"/>
              </a:spcBef>
              <a:buSzTx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3) </a:t>
            </a:r>
            <a:r>
              <a:rPr b="1"/>
              <a:t>органы государственной власти, органы местного самоуправления, иные государственные и муниципальные органы</a:t>
            </a:r>
            <a:r>
              <a:t> - 1) контроль за деятельностью органов государственной власти, </a:t>
            </a:r>
            <a:r>
              <a:rPr i="1"/>
              <a:t>не связанной с осуществлением ими властных полномочий</a:t>
            </a:r>
            <a:r>
              <a:t>; 2) в случае владения и (или) пользования </a:t>
            </a:r>
            <a:r>
              <a:rPr i="1"/>
              <a:t>производственными объектами</a:t>
            </a:r>
            <a:r>
              <a:t>, являющимися объектами контроля, (ч. 2 ст. 2, п. 3 ч. 2 ст. 31)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Сужение прав граждан и организаций"/>
          <p:cNvSpPr txBox="1"/>
          <p:nvPr>
            <p:ph type="title" idx="4294967295"/>
          </p:nvPr>
        </p:nvSpPr>
        <p:spPr>
          <a:xfrm>
            <a:off x="457200" y="274637"/>
            <a:ext cx="8229600" cy="85310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sz="2600"/>
            </a:lvl1pPr>
          </a:lstStyle>
          <a:p>
            <a:pPr/>
            <a:r>
              <a:t>Дифференциация статуса контролируемых лиц (2)</a:t>
            </a:r>
          </a:p>
        </p:txBody>
      </p:sp>
      <p:graphicFrame>
        <p:nvGraphicFramePr>
          <p:cNvPr id="89" name="Таблица"/>
          <p:cNvGraphicFramePr/>
          <p:nvPr/>
        </p:nvGraphicFramePr>
        <p:xfrm>
          <a:off x="756476" y="1157185"/>
          <a:ext cx="7637924" cy="368548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736661"/>
                <a:gridCol w="2109917"/>
                <a:gridCol w="2791345"/>
              </a:tblGrid>
              <a:tr h="482594"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b="1"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Права и обязанности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b="1"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Граждане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b="1"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ИП, ЮЛ</a:t>
                      </a:r>
                    </a:p>
                  </a:txBody>
                  <a:tcPr marL="0" marR="0" marT="0" marB="0" anchor="t" anchorCtr="0" horzOverflow="overflow"/>
                </a:tc>
              </a:tr>
              <a:tr h="789940">
                <a:tc>
                  <a:txBody>
                    <a:bodyPr/>
                    <a:lstStyle/>
                    <a:p>
                      <a:pPr indent="457200" algn="l">
                        <a:defRPr b="1"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право на перенос </a:t>
                      </a:r>
                      <a:r>
                        <a:rPr b="0"/>
                        <a:t>контрольного мероприятия в связи с невозможностью присутствия при его проведении (ч. 8 ст. 31)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+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</a:t>
                      </a:r>
                    </a:p>
                  </a:txBody>
                  <a:tcPr marL="0" marR="0" marT="0" marB="0" anchor="t" anchorCtr="0" horzOverflow="overflow"/>
                </a:tc>
              </a:tr>
              <a:tr h="833067">
                <a:tc>
                  <a:txBody>
                    <a:bodyPr/>
                    <a:lstStyle/>
                    <a:p>
                      <a:pPr indent="457200" algn="l">
                        <a:defRPr b="1"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обязанность исчерпать досудебный порядок</a:t>
                      </a:r>
                      <a:r>
                        <a:rPr b="0"/>
                        <a:t>, ч. 2 ст. 39, ч. 3 ст. 42; п. 45, 46 постановления Пленума ВС РФ от 22.06.2021 № 18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_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+</a:t>
                      </a:r>
                    </a:p>
                    <a:p>
                      <a:pPr indent="457200" algn="l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отзыв жалобы исключает повторное направление по тем же основаниям (ч. 8 ст. 40) = </a:t>
                      </a:r>
                      <a:r>
                        <a:rPr b="1"/>
                        <a:t>закрывается доступ к суду</a:t>
                      </a:r>
                    </a:p>
                  </a:txBody>
                  <a:tcPr marL="0" marR="0" marT="0" marB="0" anchor="t" anchorCtr="0" horzOverflow="overflow"/>
                </a:tc>
              </a:tr>
              <a:tr h="789940">
                <a:tc>
                  <a:txBody>
                    <a:bodyPr/>
                    <a:lstStyle/>
                    <a:p>
                      <a:pPr indent="457200" algn="l">
                        <a:defRPr b="1"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право на бумажную коммуникацию</a:t>
                      </a:r>
                      <a:r>
                        <a:rPr b="0"/>
                        <a:t>, ч. 5, 9 ст. 21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800"/>
                      </a:pPr>
                      <a:r>
                        <a: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+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-</a:t>
                      </a:r>
                    </a:p>
                    <a:p>
                      <a:pPr indent="457200" algn="l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! </a:t>
                      </a:r>
                      <a:r>
                        <a:rPr b="1"/>
                        <a:t>презумпция надлежащего информирования</a:t>
                      </a:r>
                      <a:r>
                        <a:t> в эл. виде;</a:t>
                      </a:r>
                    </a:p>
                    <a:p>
                      <a:pPr indent="457200" algn="l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! </a:t>
                      </a:r>
                      <a:r>
                        <a:rPr b="1"/>
                        <a:t>момент надлежащего уведомления</a:t>
                      </a:r>
                      <a:r>
                        <a:t> - не установлена обязанность контролируемого лица проверять эл.почту и личный кабинет с определенной периодичностью</a:t>
                      </a:r>
                    </a:p>
                  </a:txBody>
                  <a:tcPr marL="0" marR="0" marT="0" marB="0" anchor="t" anchorCtr="0" horzOverflow="overflow"/>
                </a:tc>
              </a:tr>
              <a:tr h="789940">
                <a:tc>
                  <a:txBody>
                    <a:bodyPr/>
                    <a:lstStyle/>
                    <a:p>
                      <a:pPr indent="457200" algn="l">
                        <a:defRPr b="1"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добросовестность контролируемого лица, ч. 4 ст. 48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+</a:t>
                      </a:r>
                    </a:p>
                    <a:p>
                      <a:pPr indent="457200" algn="ctr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период от одного года до трех лет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indent="457200" algn="ctr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+</a:t>
                      </a:r>
                    </a:p>
                    <a:p>
                      <a:pPr indent="457200" algn="ctr">
                        <a:defRPr sz="13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период от одного года до трех лет 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