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1633" r:id="rId2"/>
    <p:sldId id="1766" r:id="rId3"/>
    <p:sldId id="1064" r:id="rId4"/>
    <p:sldId id="1628" r:id="rId5"/>
    <p:sldId id="1753" r:id="rId6"/>
    <p:sldId id="1757" r:id="rId7"/>
    <p:sldId id="1774" r:id="rId8"/>
    <p:sldId id="1776" r:id="rId9"/>
    <p:sldId id="1775" r:id="rId10"/>
    <p:sldId id="1743" r:id="rId11"/>
    <p:sldId id="1366" r:id="rId12"/>
    <p:sldId id="608" r:id="rId13"/>
    <p:sldId id="1754" r:id="rId14"/>
    <p:sldId id="1661" r:id="rId15"/>
    <p:sldId id="1669" r:id="rId16"/>
    <p:sldId id="1800" r:id="rId17"/>
    <p:sldId id="1648" r:id="rId18"/>
    <p:sldId id="1731" r:id="rId19"/>
    <p:sldId id="1787" r:id="rId20"/>
    <p:sldId id="1796" r:id="rId21"/>
    <p:sldId id="602" r:id="rId22"/>
    <p:sldId id="1447" r:id="rId23"/>
    <p:sldId id="1686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5" pos="7174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  <p15:guide id="7" orient="horz" pos="3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67D"/>
    <a:srgbClr val="009A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15"/>
    <p:restoredTop sz="86444"/>
  </p:normalViewPr>
  <p:slideViewPr>
    <p:cSldViewPr snapToGrid="0" snapToObjects="1">
      <p:cViewPr varScale="1">
        <p:scale>
          <a:sx n="74" d="100"/>
          <a:sy n="74" d="100"/>
        </p:scale>
        <p:origin x="283" y="77"/>
      </p:cViewPr>
      <p:guideLst>
        <p:guide pos="3840"/>
        <p:guide orient="horz" pos="2160"/>
        <p:guide pos="529"/>
        <p:guide pos="7174"/>
        <p:guide orient="horz" pos="3884"/>
        <p:guide orient="horz" pos="3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75DAC-4ED6-7E48-A917-B7F091C37388}" type="datetimeFigureOut">
              <a:rPr lang="x-none" smtClean="0"/>
              <a:t>28.09.2021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BEC1-FE82-4948-A67E-9120FACB39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3911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BEC1-FE82-4948-A67E-9120FACB397A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6851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457DC-FCB7-894F-8389-78741707BF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98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457DC-FCB7-894F-8389-78741707BF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43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457DC-FCB7-894F-8389-78741707BF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40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457DC-FCB7-894F-8389-78741707BF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77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457DC-FCB7-894F-8389-78741707BF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99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457DC-FCB7-894F-8389-78741707BF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61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BEC1-FE82-4948-A67E-9120FACB397A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54649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BEC1-FE82-4948-A67E-9120FACB397A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2046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BEC1-FE82-4948-A67E-9120FACB397A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9781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BEC1-FE82-4948-A67E-9120FACB397A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766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BEC1-FE82-4948-A67E-9120FACB397A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934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457DC-FCB7-894F-8389-78741707BF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89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457DC-FCB7-894F-8389-78741707BF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69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457DC-FCB7-894F-8389-78741707BF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26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BEC1-FE82-4948-A67E-9120FACB397A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2325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457DC-FCB7-894F-8389-78741707BF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79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457DC-FCB7-894F-8389-78741707BF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48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457DC-FCB7-894F-8389-78741707BF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BEC1-FE82-4948-A67E-9120FACB397A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5698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BEC1-FE82-4948-A67E-9120FACB397A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6178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BEC1-FE82-4948-A67E-9120FACB397A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864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BEC1-FE82-4948-A67E-9120FACB397A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544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701565-A1E7-5640-9B31-40D5AE4C9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A129DE2-4928-7B41-BE62-95E1C5A5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940" y="2355426"/>
            <a:ext cx="9061937" cy="2579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презентации</a:t>
            </a:r>
            <a:br>
              <a:rPr lang="ru-RU" dirty="0"/>
            </a:br>
            <a:r>
              <a:rPr lang="ru-RU" dirty="0"/>
              <a:t>максимум</a:t>
            </a:r>
            <a:br>
              <a:rPr lang="ru-RU" dirty="0"/>
            </a:br>
            <a:r>
              <a:rPr lang="ru-RU" dirty="0"/>
              <a:t>четыре строчки</a:t>
            </a:r>
            <a:endParaRPr lang="x-non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3E33BB7-BA0E-2D46-BA53-48C5608CA1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03450" y="5821363"/>
            <a:ext cx="9061936" cy="412750"/>
          </a:xfrm>
          <a:prstGeom prst="rect">
            <a:avLst/>
          </a:prstGeom>
        </p:spPr>
        <p:txBody>
          <a:bodyPr anchor="b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21 сентября 2021 </a:t>
            </a:r>
            <a:r>
              <a:rPr lang="en-US" dirty="0"/>
              <a:t>| </a:t>
            </a:r>
            <a:r>
              <a:rPr lang="ru-RU" dirty="0"/>
              <a:t>Спикер: Анна Сорокина</a:t>
            </a:r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A32339F-64DD-3B45-83EA-60F409D1C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03449" y="5094663"/>
            <a:ext cx="9061935" cy="415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Подзаголовок презентации (если нужен)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0224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29D2B7-AC82-A547-8CF9-853433DA16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5A840D-D40A-CC42-B42B-C94E9D2073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0775" y="586154"/>
            <a:ext cx="8394456" cy="5662245"/>
          </a:xfrm>
          <a:prstGeom prst="rect">
            <a:avLst/>
          </a:prstGeom>
        </p:spPr>
        <p:txBody>
          <a:bodyPr anchor="ctr"/>
          <a:lstStyle>
            <a:lvl1pPr>
              <a:defRPr sz="44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разделитель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45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AFFB3-7559-9B48-A7C9-D74D00E7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4801"/>
            <a:ext cx="10515600" cy="832338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7AA5F-2D68-D349-A4EB-FAF42609A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79418"/>
            <a:ext cx="10515600" cy="410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DBAC1-08ED-A44D-AD6A-8B537E58C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35" y="6076436"/>
            <a:ext cx="463715" cy="4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2B9F-45B9-5042-A62D-AA4AABDB60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C:\Users\aam\Desktop\PNG\SSLA_logo_Mandarin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150" y="6321703"/>
            <a:ext cx="38773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2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33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rgbClr val="009A9D"/>
          </a:solidFill>
          <a:latin typeface="Inter" panose="020B0502030000000004" pitchFamily="34" charset="0"/>
          <a:ea typeface="Inter" panose="020B05020300000000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tx2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4CB0-ABFC-264A-89C1-E0C583C1A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447" y="2845283"/>
            <a:ext cx="9061935" cy="2351864"/>
          </a:xfrm>
        </p:spPr>
        <p:txBody>
          <a:bodyPr>
            <a:normAutofit/>
          </a:bodyPr>
          <a:lstStyle/>
          <a:p>
            <a:r>
              <a:rPr lang="ru-RU" sz="4800" dirty="0"/>
              <a:t>ЦЕНТР МЕДИАЦИИ ПРИ РСПП:</a:t>
            </a:r>
            <a:br>
              <a:rPr lang="ru-RU" sz="4800" dirty="0"/>
            </a:br>
            <a:r>
              <a:rPr lang="ru-RU" sz="2800" b="0" dirty="0"/>
              <a:t>КАК ДОГОВАРИВАТЬСЯ ВЫГОДНО, СОХРАНЯЯ ВРЕМЯ, ДЕНЬГИ И ПАРТНЁРСКИЕ ОТНОШЕНИЯ</a:t>
            </a:r>
            <a:endParaRPr lang="x-none" sz="2800" b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50C801-C770-A44F-8A94-6D9B732E7571}"/>
              </a:ext>
            </a:extLst>
          </p:cNvPr>
          <p:cNvSpPr txBox="1">
            <a:spLocks/>
          </p:cNvSpPr>
          <p:nvPr/>
        </p:nvSpPr>
        <p:spPr>
          <a:xfrm>
            <a:off x="2203447" y="5764210"/>
            <a:ext cx="9061935" cy="7302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rgbClr val="009A9D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ru-RU" sz="3200" b="0" dirty="0"/>
              <a:t>ДАТА</a:t>
            </a:r>
            <a:r>
              <a:rPr lang="en-US" sz="3200" b="0" dirty="0"/>
              <a:t>| </a:t>
            </a:r>
            <a:r>
              <a:rPr lang="ru-RU" sz="3200" b="0" dirty="0"/>
              <a:t>НАЗВАНИЕ МЕРОПРИЯТИЯ</a:t>
            </a:r>
            <a:endParaRPr lang="x-none" sz="3200" b="0" dirty="0"/>
          </a:p>
        </p:txBody>
      </p:sp>
    </p:spTree>
    <p:extLst>
      <p:ext uri="{BB962C8B-B14F-4D97-AF65-F5344CB8AC3E}">
        <p14:creationId xmlns:p14="http://schemas.microsoft.com/office/powerpoint/2010/main" val="113821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71F2B52-9774-B746-8B7A-16016A96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63" y="71755"/>
            <a:ext cx="11353801" cy="494628"/>
          </a:xfrm>
          <a:noFill/>
        </p:spPr>
        <p:txBody>
          <a:bodyPr anchor="t">
            <a:noAutofit/>
          </a:bodyPr>
          <a:lstStyle/>
          <a:p>
            <a:pPr>
              <a:buClr>
                <a:srgbClr val="EA5B06"/>
              </a:buClr>
              <a:buSzPts val="2900"/>
            </a:pPr>
            <a:r>
              <a:rPr lang="ru-RU" sz="3200" dirty="0"/>
              <a:t>ЧЕРЕЗ КОНФЛИКТ В ПАРТНЁРСТВО</a:t>
            </a:r>
            <a:endParaRPr lang="en-US" sz="3200" dirty="0"/>
          </a:p>
        </p:txBody>
      </p:sp>
      <p:sp>
        <p:nvSpPr>
          <p:cNvPr id="8" name="Стрелка вправо 7">
            <a:extLst>
              <a:ext uri="{FF2B5EF4-FFF2-40B4-BE49-F238E27FC236}">
                <a16:creationId xmlns:a16="http://schemas.microsoft.com/office/drawing/2014/main" id="{2FB8B366-47D7-F344-8866-27FBB49E59AE}"/>
              </a:ext>
            </a:extLst>
          </p:cNvPr>
          <p:cNvSpPr/>
          <p:nvPr/>
        </p:nvSpPr>
        <p:spPr>
          <a:xfrm rot="5400000">
            <a:off x="5720442" y="4980572"/>
            <a:ext cx="751114" cy="484632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4BC5BF-7737-E74A-8CAB-616B02FD538E}"/>
              </a:ext>
            </a:extLst>
          </p:cNvPr>
          <p:cNvSpPr/>
          <p:nvPr/>
        </p:nvSpPr>
        <p:spPr>
          <a:xfrm rot="5400000">
            <a:off x="5755707" y="4420848"/>
            <a:ext cx="680584" cy="324122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b="1" dirty="0"/>
              <a:t>З А Д А Ч 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8D56726-7594-7349-ABAC-37EF270EF3FC}"/>
              </a:ext>
            </a:extLst>
          </p:cNvPr>
          <p:cNvSpPr/>
          <p:nvPr/>
        </p:nvSpPr>
        <p:spPr>
          <a:xfrm>
            <a:off x="2010382" y="1769015"/>
            <a:ext cx="8171234" cy="3026955"/>
          </a:xfrm>
          <a:prstGeom prst="ellipse">
            <a:avLst/>
          </a:prstGeom>
          <a:solidFill>
            <a:schemeClr val="bg1">
              <a:alpha val="0"/>
            </a:schemeClr>
          </a:solidFill>
          <a:ln w="34925">
            <a:solidFill>
              <a:srgbClr val="0A767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BDC16D-F30D-864C-A30A-E4ACE8F128B2}"/>
              </a:ext>
            </a:extLst>
          </p:cNvPr>
          <p:cNvSpPr txBox="1"/>
          <p:nvPr/>
        </p:nvSpPr>
        <p:spPr>
          <a:xfrm>
            <a:off x="3983177" y="1986236"/>
            <a:ext cx="4225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E7171"/>
                </a:solidFill>
              </a:rPr>
              <a:t>ИНДИВИДУАЛЬНОЕ </a:t>
            </a:r>
            <a:br>
              <a:rPr lang="ru-RU" sz="2400" b="1" dirty="0">
                <a:solidFill>
                  <a:srgbClr val="6E7171"/>
                </a:solidFill>
              </a:rPr>
            </a:br>
            <a:r>
              <a:rPr lang="ru-RU" sz="2400" b="1" dirty="0">
                <a:solidFill>
                  <a:srgbClr val="6E7171"/>
                </a:solidFill>
              </a:rPr>
              <a:t>ВЗАИМОВЫГОДНОЕ РЕШЕНИЕ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6C8F567A-997A-4E42-833F-09125A68C1B4}"/>
              </a:ext>
            </a:extLst>
          </p:cNvPr>
          <p:cNvSpPr/>
          <p:nvPr/>
        </p:nvSpPr>
        <p:spPr>
          <a:xfrm flipH="1">
            <a:off x="4904013" y="635246"/>
            <a:ext cx="2383973" cy="996043"/>
          </a:xfrm>
          <a:prstGeom prst="roundRect">
            <a:avLst/>
          </a:prstGeom>
          <a:solidFill>
            <a:srgbClr val="009A9D"/>
          </a:solidFill>
          <a:ln>
            <a:solidFill>
              <a:srgbClr val="009A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МЕДИАТОР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C4D9BC11-4F3C-BD49-9EDB-A15708FB2672}"/>
              </a:ext>
            </a:extLst>
          </p:cNvPr>
          <p:cNvSpPr/>
          <p:nvPr/>
        </p:nvSpPr>
        <p:spPr>
          <a:xfrm flipH="1">
            <a:off x="3469710" y="3038928"/>
            <a:ext cx="2383973" cy="996043"/>
          </a:xfrm>
          <a:prstGeom prst="roundRect">
            <a:avLst/>
          </a:prstGeom>
          <a:solidFill>
            <a:srgbClr val="0A767D"/>
          </a:solidFill>
          <a:ln>
            <a:solidFill>
              <a:srgbClr val="0A7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СТОРОНА 1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A2715A51-8FB3-3945-9A42-774510A43762}"/>
              </a:ext>
            </a:extLst>
          </p:cNvPr>
          <p:cNvSpPr/>
          <p:nvPr/>
        </p:nvSpPr>
        <p:spPr>
          <a:xfrm flipH="1">
            <a:off x="6309419" y="3038928"/>
            <a:ext cx="2383973" cy="996043"/>
          </a:xfrm>
          <a:prstGeom prst="roundRect">
            <a:avLst/>
          </a:prstGeom>
          <a:solidFill>
            <a:srgbClr val="0A767D"/>
          </a:solidFill>
          <a:ln>
            <a:solidFill>
              <a:srgbClr val="0A7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СТОРОНА 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FB7922-D58B-7B4F-AECC-15130E687E92}"/>
              </a:ext>
            </a:extLst>
          </p:cNvPr>
          <p:cNvSpPr/>
          <p:nvPr/>
        </p:nvSpPr>
        <p:spPr>
          <a:xfrm>
            <a:off x="371475" y="6221186"/>
            <a:ext cx="493939" cy="522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E19E9F-52F5-F548-852D-502E7E4C63A7}"/>
              </a:ext>
            </a:extLst>
          </p:cNvPr>
          <p:cNvSpPr txBox="1"/>
          <p:nvPr/>
        </p:nvSpPr>
        <p:spPr>
          <a:xfrm>
            <a:off x="0" y="1055121"/>
            <a:ext cx="3636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E7171"/>
                </a:solidFill>
              </a:rPr>
              <a:t>ПОЛНАЯ</a:t>
            </a:r>
            <a:br>
              <a:rPr lang="ru-RU" sz="2400" b="1" dirty="0">
                <a:solidFill>
                  <a:srgbClr val="6E7171"/>
                </a:solidFill>
              </a:rPr>
            </a:br>
            <a:r>
              <a:rPr lang="ru-RU" sz="2400" b="1" dirty="0">
                <a:solidFill>
                  <a:srgbClr val="6E7171"/>
                </a:solidFill>
              </a:rPr>
              <a:t> КОНФИДЕНЦИАЛЬНОСТЬ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66FD16-01F8-C948-A6F6-FA7C1C21A6FF}"/>
              </a:ext>
            </a:extLst>
          </p:cNvPr>
          <p:cNvSpPr txBox="1"/>
          <p:nvPr/>
        </p:nvSpPr>
        <p:spPr>
          <a:xfrm>
            <a:off x="9021189" y="1058651"/>
            <a:ext cx="2535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E7171"/>
                </a:solidFill>
              </a:rPr>
              <a:t>НЕЙТРАЛЬНОСТЬ </a:t>
            </a:r>
            <a:br>
              <a:rPr lang="ru-RU" sz="2400" b="1" dirty="0">
                <a:solidFill>
                  <a:srgbClr val="6E7171"/>
                </a:solidFill>
              </a:rPr>
            </a:br>
            <a:r>
              <a:rPr lang="ru-RU" sz="2400" b="1" dirty="0">
                <a:solidFill>
                  <a:srgbClr val="6E7171"/>
                </a:solidFill>
              </a:rPr>
              <a:t>МЕДИАТОРА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CC6F87-0A7D-4348-9E3C-4ECFFB096AFE}"/>
              </a:ext>
            </a:extLst>
          </p:cNvPr>
          <p:cNvSpPr txBox="1"/>
          <p:nvPr/>
        </p:nvSpPr>
        <p:spPr>
          <a:xfrm>
            <a:off x="436915" y="4795970"/>
            <a:ext cx="2762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E7171"/>
                </a:solidFill>
              </a:rPr>
              <a:t>ДОБРОВОЛЬНОСТЬ</a:t>
            </a:r>
            <a:br>
              <a:rPr lang="ru-RU" sz="2400" b="1" dirty="0">
                <a:solidFill>
                  <a:srgbClr val="6E7171"/>
                </a:solidFill>
              </a:rPr>
            </a:br>
            <a:r>
              <a:rPr lang="ru-RU" sz="2400" b="1" dirty="0">
                <a:solidFill>
                  <a:srgbClr val="6E7171"/>
                </a:solidFill>
              </a:rPr>
              <a:t>ПРОЦЕДУРЫ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8A619-F58D-BF4F-BF4C-1692C155FD48}"/>
              </a:ext>
            </a:extLst>
          </p:cNvPr>
          <p:cNvSpPr txBox="1"/>
          <p:nvPr/>
        </p:nvSpPr>
        <p:spPr>
          <a:xfrm>
            <a:off x="9210842" y="4795969"/>
            <a:ext cx="2142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E7171"/>
                </a:solidFill>
              </a:rPr>
              <a:t>РАВНОПРАВИЕ</a:t>
            </a:r>
            <a:br>
              <a:rPr lang="ru-RU" sz="2400" b="1" dirty="0">
                <a:solidFill>
                  <a:srgbClr val="6E7171"/>
                </a:solidFill>
              </a:rPr>
            </a:br>
            <a:r>
              <a:rPr lang="ru-RU" sz="2400" b="1" dirty="0">
                <a:solidFill>
                  <a:srgbClr val="6E7171"/>
                </a:solidFill>
              </a:rPr>
              <a:t>СТОРОН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A32580C-51D3-404B-88D0-C4CA5E948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5596"/>
            <a:ext cx="839788" cy="8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22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A1EA50-17B5-2F4A-97BD-4995222AD433}"/>
              </a:ext>
            </a:extLst>
          </p:cNvPr>
          <p:cNvSpPr/>
          <p:nvPr/>
        </p:nvSpPr>
        <p:spPr>
          <a:xfrm>
            <a:off x="641350" y="2976989"/>
            <a:ext cx="11198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algn="ctr">
              <a:buClr>
                <a:srgbClr val="F1624C"/>
              </a:buClr>
            </a:pPr>
            <a:r>
              <a:rPr lang="ru-RU" sz="4800" dirty="0">
                <a:solidFill>
                  <a:srgbClr val="6E7171"/>
                </a:solidFill>
                <a:cs typeface="Muller Regular"/>
              </a:rPr>
              <a:t>МЕДИАЦИЯ ПОМОГАЕТ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EEABC4-08E1-9440-9EC4-A57F316D8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5596"/>
            <a:ext cx="839788" cy="8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0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B70866-779A-254B-9D32-DD4008010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48" b="2148"/>
          <a:stretch/>
        </p:blipFill>
        <p:spPr>
          <a:xfrm>
            <a:off x="0" y="-194872"/>
            <a:ext cx="12192000" cy="7052872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404CA050-F08C-A947-A778-2DE6E6F5B988}"/>
              </a:ext>
            </a:extLst>
          </p:cNvPr>
          <p:cNvSpPr/>
          <p:nvPr/>
        </p:nvSpPr>
        <p:spPr>
          <a:xfrm>
            <a:off x="-1" y="-194872"/>
            <a:ext cx="12192000" cy="7052872"/>
          </a:xfrm>
          <a:prstGeom prst="rect">
            <a:avLst/>
          </a:prstGeom>
          <a:solidFill>
            <a:srgbClr val="062743">
              <a:alpha val="31000"/>
            </a:srgb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55D35-A13D-FC46-88A7-E018DE576524}"/>
              </a:ext>
            </a:extLst>
          </p:cNvPr>
          <p:cNvSpPr txBox="1"/>
          <p:nvPr/>
        </p:nvSpPr>
        <p:spPr>
          <a:xfrm>
            <a:off x="7287995" y="497640"/>
            <a:ext cx="3357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kern="10000" dirty="0">
                <a:solidFill>
                  <a:schemeClr val="bg1"/>
                </a:solidFill>
              </a:rPr>
              <a:t>ПОЗИЦИЯ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D5E54-A19E-B44F-B2E6-5FA9A216B208}"/>
              </a:ext>
            </a:extLst>
          </p:cNvPr>
          <p:cNvSpPr txBox="1"/>
          <p:nvPr/>
        </p:nvSpPr>
        <p:spPr>
          <a:xfrm>
            <a:off x="7287995" y="2271391"/>
            <a:ext cx="3098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kern="10000" dirty="0">
                <a:solidFill>
                  <a:schemeClr val="bg1"/>
                </a:solidFill>
              </a:rPr>
              <a:t>ИНТЕРЕС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F29D83-19A1-6242-BA6A-CE4ACFE148F5}"/>
              </a:ext>
            </a:extLst>
          </p:cNvPr>
          <p:cNvSpPr txBox="1"/>
          <p:nvPr/>
        </p:nvSpPr>
        <p:spPr>
          <a:xfrm>
            <a:off x="7287995" y="4948729"/>
            <a:ext cx="4116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kern="10000" dirty="0">
                <a:solidFill>
                  <a:schemeClr val="bg1"/>
                </a:solidFill>
              </a:rPr>
              <a:t>ПОТРЕБНОСТЬ</a:t>
            </a:r>
          </a:p>
        </p:txBody>
      </p:sp>
      <p:sp>
        <p:nvSpPr>
          <p:cNvPr id="2" name="Закрывающая квадратная скобка 1">
            <a:extLst>
              <a:ext uri="{FF2B5EF4-FFF2-40B4-BE49-F238E27FC236}">
                <a16:creationId xmlns:a16="http://schemas.microsoft.com/office/drawing/2014/main" id="{BFD5B0EC-E8CA-6B44-A51A-A8F7AFE63A42}"/>
              </a:ext>
            </a:extLst>
          </p:cNvPr>
          <p:cNvSpPr/>
          <p:nvPr/>
        </p:nvSpPr>
        <p:spPr>
          <a:xfrm>
            <a:off x="6986328" y="404813"/>
            <a:ext cx="47112" cy="707886"/>
          </a:xfrm>
          <a:prstGeom prst="rightBracket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крывающая квадратная скобка 9">
            <a:extLst>
              <a:ext uri="{FF2B5EF4-FFF2-40B4-BE49-F238E27FC236}">
                <a16:creationId xmlns:a16="http://schemas.microsoft.com/office/drawing/2014/main" id="{5F4DDC39-70CD-8945-9E16-F7F08CE5FC4A}"/>
              </a:ext>
            </a:extLst>
          </p:cNvPr>
          <p:cNvSpPr/>
          <p:nvPr/>
        </p:nvSpPr>
        <p:spPr>
          <a:xfrm>
            <a:off x="6983971" y="1587412"/>
            <a:ext cx="45719" cy="2075845"/>
          </a:xfrm>
          <a:prstGeom prst="rightBracket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крывающая квадратная скобка 10">
            <a:extLst>
              <a:ext uri="{FF2B5EF4-FFF2-40B4-BE49-F238E27FC236}">
                <a16:creationId xmlns:a16="http://schemas.microsoft.com/office/drawing/2014/main" id="{689A6E98-87F4-0941-BDB0-08B5EA9D42E7}"/>
              </a:ext>
            </a:extLst>
          </p:cNvPr>
          <p:cNvSpPr/>
          <p:nvPr/>
        </p:nvSpPr>
        <p:spPr>
          <a:xfrm>
            <a:off x="6961112" y="4264750"/>
            <a:ext cx="45719" cy="2075845"/>
          </a:xfrm>
          <a:prstGeom prst="rightBracket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4457043-CBD2-D349-AD8A-BB56B84F556D}"/>
              </a:ext>
            </a:extLst>
          </p:cNvPr>
          <p:cNvCxnSpPr/>
          <p:nvPr/>
        </p:nvCxnSpPr>
        <p:spPr>
          <a:xfrm>
            <a:off x="65314" y="1124386"/>
            <a:ext cx="1206137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E33DCB3-55E8-7545-8E15-A60E2F7D8564}"/>
              </a:ext>
            </a:extLst>
          </p:cNvPr>
          <p:cNvCxnSpPr/>
          <p:nvPr/>
        </p:nvCxnSpPr>
        <p:spPr>
          <a:xfrm>
            <a:off x="65314" y="3964003"/>
            <a:ext cx="1206137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503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95DCD6E-E0E4-EE4B-BC12-011857FFACB9}"/>
              </a:ext>
            </a:extLst>
          </p:cNvPr>
          <p:cNvSpPr/>
          <p:nvPr/>
        </p:nvSpPr>
        <p:spPr>
          <a:xfrm>
            <a:off x="227481" y="2974232"/>
            <a:ext cx="12025963" cy="1612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05000"/>
              </a:lnSpc>
              <a:spcBef>
                <a:spcPts val="800"/>
              </a:spcBef>
              <a:buClr>
                <a:srgbClr val="EA5B06"/>
              </a:buClr>
              <a:buSzPct val="75000"/>
            </a:pPr>
            <a:r>
              <a:rPr lang="ru-RU" sz="4800" dirty="0">
                <a:solidFill>
                  <a:srgbClr val="6E7171"/>
                </a:solidFill>
              </a:rPr>
              <a:t>ОСНОВНЫЕ КРИТЕРИИ ЭФФЕКТИВНОСТИ ПРОЦЕДУРЫ МЕДИАЦИИ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348E724-B1F5-724C-A1CC-C9D212D5C68C}"/>
              </a:ext>
            </a:extLst>
          </p:cNvPr>
          <p:cNvSpPr/>
          <p:nvPr/>
        </p:nvSpPr>
        <p:spPr>
          <a:xfrm>
            <a:off x="371475" y="6221186"/>
            <a:ext cx="493939" cy="522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271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247FD3-B504-9145-996C-3A35A041A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2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6D8F1CC8-59F4-9F4D-908E-1FCA04E8BE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3EF494-2E16-E94C-8371-FC71F5C4369E}"/>
              </a:ext>
            </a:extLst>
          </p:cNvPr>
          <p:cNvSpPr txBox="1"/>
          <p:nvPr/>
        </p:nvSpPr>
        <p:spPr>
          <a:xfrm>
            <a:off x="2256983" y="1582339"/>
            <a:ext cx="79669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kern="10000" dirty="0">
                <a:solidFill>
                  <a:schemeClr val="bg1"/>
                </a:solidFill>
              </a:rPr>
              <a:t>ИСПОЛНИМЫЕ ДОБРОВОЛЬНО ИСПОЛНЯЕМЫЕ</a:t>
            </a:r>
            <a:br>
              <a:rPr lang="ru-RU" sz="7200" b="1" kern="10000" dirty="0">
                <a:solidFill>
                  <a:schemeClr val="bg1"/>
                </a:solidFill>
              </a:rPr>
            </a:br>
            <a:r>
              <a:rPr lang="ru-RU" sz="7200" b="1" kern="10000" dirty="0">
                <a:solidFill>
                  <a:schemeClr val="bg1"/>
                </a:solidFill>
              </a:rPr>
              <a:t>ДОГОВОРЁННОСТИ</a:t>
            </a:r>
          </a:p>
        </p:txBody>
      </p:sp>
    </p:spTree>
    <p:extLst>
      <p:ext uri="{BB962C8B-B14F-4D97-AF65-F5344CB8AC3E}">
        <p14:creationId xmlns:p14="http://schemas.microsoft.com/office/powerpoint/2010/main" val="2666166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95DCD6E-E0E4-EE4B-BC12-011857FFACB9}"/>
              </a:ext>
            </a:extLst>
          </p:cNvPr>
          <p:cNvSpPr/>
          <p:nvPr/>
        </p:nvSpPr>
        <p:spPr>
          <a:xfrm>
            <a:off x="227481" y="2974232"/>
            <a:ext cx="12025963" cy="836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05000"/>
              </a:lnSpc>
              <a:spcBef>
                <a:spcPts val="800"/>
              </a:spcBef>
              <a:buClr>
                <a:srgbClr val="EA5B06"/>
              </a:buClr>
              <a:buSzPct val="75000"/>
            </a:pPr>
            <a:r>
              <a:rPr lang="ru-RU" sz="4800" dirty="0">
                <a:solidFill>
                  <a:srgbClr val="6E7171"/>
                </a:solidFill>
              </a:rPr>
              <a:t>ЭТО СОХРАНЁННЫЕ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348E724-B1F5-724C-A1CC-C9D212D5C68C}"/>
              </a:ext>
            </a:extLst>
          </p:cNvPr>
          <p:cNvSpPr/>
          <p:nvPr/>
        </p:nvSpPr>
        <p:spPr>
          <a:xfrm>
            <a:off x="371475" y="6221186"/>
            <a:ext cx="493939" cy="522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13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A66C6F-33D5-CB47-BA61-F38BADD358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0775" y="562777"/>
            <a:ext cx="9235168" cy="5511452"/>
          </a:xfrm>
        </p:spPr>
        <p:txBody>
          <a:bodyPr/>
          <a:lstStyle/>
          <a:p>
            <a:pPr algn="ctr"/>
            <a:endParaRPr lang="ru-RU" sz="4000" dirty="0"/>
          </a:p>
          <a:p>
            <a:endParaRPr lang="ru-RU" sz="4800" dirty="0"/>
          </a:p>
          <a:p>
            <a:endParaRPr lang="ru-RU" sz="4800" dirty="0"/>
          </a:p>
          <a:p>
            <a:r>
              <a:rPr lang="ru-RU" sz="4800" dirty="0"/>
              <a:t>КАК МЫ РАЗВИВАЕМ </a:t>
            </a:r>
            <a:br>
              <a:rPr lang="ru-RU" sz="4800" dirty="0"/>
            </a:br>
            <a:r>
              <a:rPr lang="ru-RU" sz="4800" dirty="0"/>
              <a:t>БИЗНЕС-МЕДИАЦИЮ В ЦЕНТРЕ МЕДИАЦИИ ПРИ РАСПП?</a:t>
            </a:r>
          </a:p>
          <a:p>
            <a:endParaRPr lang="ru-RU" sz="4800" dirty="0"/>
          </a:p>
          <a:p>
            <a:endParaRPr lang="ru-RU" sz="48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07731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BE1C-84F1-B948-B334-226BBA0DD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622" y="-161161"/>
            <a:ext cx="10515600" cy="832338"/>
          </a:xfrm>
        </p:spPr>
        <p:txBody>
          <a:bodyPr/>
          <a:lstStyle/>
          <a:p>
            <a:r>
              <a:rPr lang="ru-RU" dirty="0"/>
              <a:t>НАША МИССИЯ</a:t>
            </a:r>
            <a:endParaRPr lang="x-none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879F19-B1E1-3044-B3A2-71D7FA7965AE}"/>
              </a:ext>
            </a:extLst>
          </p:cNvPr>
          <p:cNvSpPr/>
          <p:nvPr/>
        </p:nvSpPr>
        <p:spPr>
          <a:xfrm>
            <a:off x="0" y="2644169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algn="ctr">
              <a:buClr>
                <a:srgbClr val="0A767D"/>
              </a:buClr>
            </a:pPr>
            <a:r>
              <a:rPr lang="ru-RU" sz="2800" dirty="0">
                <a:solidFill>
                  <a:srgbClr val="6E7171"/>
                </a:solidFill>
                <a:cs typeface="Muller Regular"/>
              </a:rPr>
              <a:t>МЫ В ЦЕНТРЕ МЕДИАЦИИ ПРИ РСПП </a:t>
            </a:r>
            <a:br>
              <a:rPr lang="ru-RU" sz="2800" dirty="0">
                <a:solidFill>
                  <a:srgbClr val="6E7171"/>
                </a:solidFill>
                <a:cs typeface="Muller Regular"/>
              </a:rPr>
            </a:br>
            <a:r>
              <a:rPr lang="ru-RU" sz="2800" dirty="0">
                <a:solidFill>
                  <a:srgbClr val="6E7171"/>
                </a:solidFill>
                <a:cs typeface="Muller Regular"/>
              </a:rPr>
              <a:t>ПОМОГАЕМ ПРОМЫШЛЕННИКАМ И ПРЕДПРИНИМАТЕЛЯМ </a:t>
            </a:r>
            <a:br>
              <a:rPr lang="ru-RU" sz="2800" dirty="0">
                <a:solidFill>
                  <a:srgbClr val="6E7171"/>
                </a:solidFill>
                <a:cs typeface="Muller Regular"/>
              </a:rPr>
            </a:br>
            <a:r>
              <a:rPr lang="ru-RU" sz="2800" b="1" dirty="0">
                <a:solidFill>
                  <a:srgbClr val="0A767D"/>
                </a:solidFill>
                <a:cs typeface="Muller Regular"/>
              </a:rPr>
              <a:t>ДОГОВАРИВАТЬСЯ ВЫГОДНО</a:t>
            </a:r>
            <a:r>
              <a:rPr lang="ru-RU" sz="2800" dirty="0">
                <a:solidFill>
                  <a:srgbClr val="6E7171"/>
                </a:solidFill>
                <a:cs typeface="Muller Regular"/>
              </a:rPr>
              <a:t>, </a:t>
            </a:r>
            <a:br>
              <a:rPr lang="ru-RU" sz="2800" dirty="0">
                <a:solidFill>
                  <a:srgbClr val="6E7171"/>
                </a:solidFill>
                <a:cs typeface="Muller Regular"/>
              </a:rPr>
            </a:br>
            <a:r>
              <a:rPr lang="ru-RU" sz="2800" dirty="0">
                <a:solidFill>
                  <a:srgbClr val="6E7171"/>
                </a:solidFill>
                <a:cs typeface="Muller Regular"/>
              </a:rPr>
              <a:t>СОХРАНЯЯ ВРЕМЯ, ДЕНЬГИ И ПАРТНЕРСКИЕ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543368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8">
            <a:extLst>
              <a:ext uri="{FF2B5EF4-FFF2-40B4-BE49-F238E27FC236}">
                <a16:creationId xmlns:a16="http://schemas.microsoft.com/office/drawing/2014/main" id="{24A599FE-58E4-E441-9629-2CD07629F0AD}"/>
              </a:ext>
            </a:extLst>
          </p:cNvPr>
          <p:cNvSpPr txBox="1"/>
          <p:nvPr/>
        </p:nvSpPr>
        <p:spPr>
          <a:xfrm>
            <a:off x="6302544" y="694302"/>
            <a:ext cx="2792184" cy="1130973"/>
          </a:xfrm>
          <a:prstGeom prst="rect">
            <a:avLst/>
          </a:prstGeom>
          <a:solidFill>
            <a:schemeClr val="accent3"/>
          </a:solidFill>
          <a:ln>
            <a:solidFill>
              <a:srgbClr val="0A767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>
            <a:defPPr>
              <a:defRPr lang="x-none"/>
            </a:defPPr>
            <a:lvl1pPr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000" b="1">
                <a:solidFill>
                  <a:srgbClr val="0A767D"/>
                </a:solidFill>
              </a:defRPr>
            </a:lvl1pPr>
          </a:lstStyle>
          <a:p>
            <a:r>
              <a:rPr lang="ru-RU" sz="1800" dirty="0"/>
              <a:t>ПРАКТИКА</a:t>
            </a:r>
            <a:br>
              <a:rPr lang="ru-RU" sz="1800" dirty="0"/>
            </a:br>
            <a:r>
              <a:rPr lang="ru-RU" sz="1800" dirty="0"/>
              <a:t>«АДМИНИСТРАТИВНАЯ МЕДИАЦИЯ»</a:t>
            </a:r>
          </a:p>
        </p:txBody>
      </p:sp>
      <p:sp>
        <p:nvSpPr>
          <p:cNvPr id="5" name="Скругленный прямоугольник 8">
            <a:extLst>
              <a:ext uri="{FF2B5EF4-FFF2-40B4-BE49-F238E27FC236}">
                <a16:creationId xmlns:a16="http://schemas.microsoft.com/office/drawing/2014/main" id="{99889380-6B51-4143-AD2C-FC7CB5D31636}"/>
              </a:ext>
            </a:extLst>
          </p:cNvPr>
          <p:cNvSpPr txBox="1"/>
          <p:nvPr/>
        </p:nvSpPr>
        <p:spPr>
          <a:xfrm>
            <a:off x="-34373" y="676048"/>
            <a:ext cx="2792184" cy="1130973"/>
          </a:xfrm>
          <a:prstGeom prst="rect">
            <a:avLst/>
          </a:prstGeom>
          <a:solidFill>
            <a:schemeClr val="accent3"/>
          </a:solidFill>
          <a:ln>
            <a:solidFill>
              <a:srgbClr val="0A767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>
            <a:defPPr>
              <a:defRPr lang="x-none"/>
            </a:defPPr>
            <a:lvl1pPr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000" b="1">
                <a:solidFill>
                  <a:srgbClr val="0A767D"/>
                </a:solidFill>
              </a:defRPr>
            </a:lvl1pPr>
          </a:lstStyle>
          <a:p>
            <a:endParaRPr lang="ru-RU" sz="1800" dirty="0"/>
          </a:p>
          <a:p>
            <a:r>
              <a:rPr lang="ru-RU" sz="1800" dirty="0"/>
              <a:t>ПРАКТИКА</a:t>
            </a:r>
            <a:br>
              <a:rPr lang="ru-RU" sz="1800" dirty="0"/>
            </a:br>
            <a:r>
              <a:rPr lang="ru-RU" sz="1800" dirty="0"/>
              <a:t>«МЕДИАЦИЯ В СФЕРЕ </a:t>
            </a:r>
            <a:br>
              <a:rPr lang="en-US" sz="1800" dirty="0"/>
            </a:br>
            <a:r>
              <a:rPr lang="ru-RU" sz="1800" dirty="0"/>
              <a:t>БАНКОВСКОЙ ДЕЯТЕЛЬНОСТИ»</a:t>
            </a:r>
          </a:p>
          <a:p>
            <a:endParaRPr lang="ru-RU" sz="1800" dirty="0"/>
          </a:p>
        </p:txBody>
      </p:sp>
      <p:sp>
        <p:nvSpPr>
          <p:cNvPr id="6" name="Скругленный прямоугольник 8">
            <a:extLst>
              <a:ext uri="{FF2B5EF4-FFF2-40B4-BE49-F238E27FC236}">
                <a16:creationId xmlns:a16="http://schemas.microsoft.com/office/drawing/2014/main" id="{ECA2098F-D02D-3B45-9B6A-D46F599730CA}"/>
              </a:ext>
            </a:extLst>
          </p:cNvPr>
          <p:cNvSpPr txBox="1"/>
          <p:nvPr/>
        </p:nvSpPr>
        <p:spPr>
          <a:xfrm>
            <a:off x="9399816" y="676048"/>
            <a:ext cx="2792184" cy="1130973"/>
          </a:xfrm>
          <a:prstGeom prst="rect">
            <a:avLst/>
          </a:prstGeom>
          <a:solidFill>
            <a:schemeClr val="accent3"/>
          </a:solidFill>
          <a:ln>
            <a:solidFill>
              <a:srgbClr val="0A767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>
            <a:defPPr>
              <a:defRPr lang="x-none"/>
            </a:defPPr>
            <a:lvl1pPr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000" b="1">
                <a:solidFill>
                  <a:srgbClr val="0A767D"/>
                </a:solidFill>
              </a:defRPr>
            </a:lvl1pPr>
          </a:lstStyle>
          <a:p>
            <a:r>
              <a:rPr lang="ru-RU" sz="1800" dirty="0"/>
              <a:t>ПРАКТИКА</a:t>
            </a:r>
            <a:br>
              <a:rPr lang="ru-RU" sz="1800" dirty="0"/>
            </a:br>
            <a:r>
              <a:rPr lang="ru-RU" sz="1800" dirty="0"/>
              <a:t>«МЕДИАЦИЯ В СФЕРЕ </a:t>
            </a:r>
            <a:br>
              <a:rPr lang="en-US" sz="1800" dirty="0"/>
            </a:br>
            <a:r>
              <a:rPr lang="ru-RU" sz="1800" dirty="0"/>
              <a:t>РИТЕЙЛА И </a:t>
            </a:r>
            <a:r>
              <a:rPr lang="en-US" sz="1800" dirty="0"/>
              <a:t>FMCG</a:t>
            </a:r>
            <a:r>
              <a:rPr lang="ru-RU" sz="1800" dirty="0"/>
              <a:t>»</a:t>
            </a:r>
          </a:p>
        </p:txBody>
      </p:sp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B1AAD1F3-E72E-1D48-8F2B-C1DDD3ECD637}"/>
              </a:ext>
            </a:extLst>
          </p:cNvPr>
          <p:cNvSpPr txBox="1"/>
          <p:nvPr/>
        </p:nvSpPr>
        <p:spPr>
          <a:xfrm>
            <a:off x="3097274" y="676048"/>
            <a:ext cx="2792184" cy="1130973"/>
          </a:xfrm>
          <a:prstGeom prst="rect">
            <a:avLst/>
          </a:prstGeom>
          <a:solidFill>
            <a:schemeClr val="accent3"/>
          </a:solidFill>
          <a:ln>
            <a:solidFill>
              <a:srgbClr val="0A767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>
            <a:defPPr>
              <a:defRPr lang="x-none"/>
            </a:defPPr>
            <a:lvl1pPr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000" b="1">
                <a:solidFill>
                  <a:srgbClr val="0A767D"/>
                </a:solidFill>
              </a:defRPr>
            </a:lvl1pPr>
          </a:lstStyle>
          <a:p>
            <a:r>
              <a:rPr lang="ru-RU" sz="1800" dirty="0"/>
              <a:t>ПРАКТИКА</a:t>
            </a:r>
            <a:br>
              <a:rPr lang="ru-RU" sz="1800" dirty="0"/>
            </a:br>
            <a:r>
              <a:rPr lang="ru-RU" sz="1800" dirty="0"/>
              <a:t>«МЕДИАЦИЯ В СФЕРЕ </a:t>
            </a:r>
            <a:br>
              <a:rPr lang="en-US" sz="1800" dirty="0"/>
            </a:br>
            <a:r>
              <a:rPr lang="ru-RU" sz="1800" dirty="0"/>
              <a:t>НЕДВИЖИМОСТИ И СТРОИТЕЛЬСТВА»</a:t>
            </a:r>
          </a:p>
        </p:txBody>
      </p:sp>
      <p:sp>
        <p:nvSpPr>
          <p:cNvPr id="8" name="Скругленный прямоугольник 8">
            <a:extLst>
              <a:ext uri="{FF2B5EF4-FFF2-40B4-BE49-F238E27FC236}">
                <a16:creationId xmlns:a16="http://schemas.microsoft.com/office/drawing/2014/main" id="{483E6282-99CF-0C41-AD83-BB39807AA187}"/>
              </a:ext>
            </a:extLst>
          </p:cNvPr>
          <p:cNvSpPr txBox="1"/>
          <p:nvPr/>
        </p:nvSpPr>
        <p:spPr>
          <a:xfrm>
            <a:off x="2" y="2551108"/>
            <a:ext cx="2806222" cy="1130973"/>
          </a:xfrm>
          <a:prstGeom prst="rect">
            <a:avLst/>
          </a:prstGeom>
          <a:solidFill>
            <a:schemeClr val="accent3"/>
          </a:solidFill>
          <a:ln>
            <a:solidFill>
              <a:srgbClr val="0A767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>
            <a:defPPr>
              <a:defRPr lang="x-none"/>
            </a:defPPr>
            <a:lvl1pPr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000" b="1">
                <a:solidFill>
                  <a:srgbClr val="0A767D"/>
                </a:solidFill>
              </a:defRPr>
            </a:lvl1pPr>
          </a:lstStyle>
          <a:p>
            <a:r>
              <a:rPr lang="ru-RU" sz="1800" dirty="0"/>
              <a:t>ПРАКТИКА</a:t>
            </a:r>
            <a:br>
              <a:rPr lang="ru-RU" sz="1800" dirty="0"/>
            </a:br>
            <a:r>
              <a:rPr lang="ru-RU" sz="1800" dirty="0"/>
              <a:t>«МЕДИАЦИЯ В СФЕРЕ </a:t>
            </a:r>
            <a:br>
              <a:rPr lang="en-US" sz="1800" dirty="0"/>
            </a:br>
            <a:r>
              <a:rPr lang="ru-RU" sz="1800" dirty="0"/>
              <a:t>КОРПОРАТИВНЫХ КОНФЛИКТОВ»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5F5965-FE7E-D04E-BE12-02DD7EEE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-156290"/>
            <a:ext cx="10515600" cy="832338"/>
          </a:xfrm>
        </p:spPr>
        <p:txBody>
          <a:bodyPr/>
          <a:lstStyle/>
          <a:p>
            <a:r>
              <a:rPr lang="ru-RU" sz="3200" dirty="0"/>
              <a:t>10 РАБОЧИХ ПРАКТИК ЦЕНТРА МЕДИАЦИИ</a:t>
            </a:r>
            <a:endParaRPr lang="x-none" sz="3200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7244C305-207F-BC4E-B84A-A03EFC74668E}"/>
              </a:ext>
            </a:extLst>
          </p:cNvPr>
          <p:cNvSpPr txBox="1"/>
          <p:nvPr/>
        </p:nvSpPr>
        <p:spPr>
          <a:xfrm>
            <a:off x="3047142" y="2551108"/>
            <a:ext cx="2892447" cy="1133407"/>
          </a:xfrm>
          <a:prstGeom prst="rect">
            <a:avLst/>
          </a:prstGeom>
          <a:solidFill>
            <a:schemeClr val="accent3"/>
          </a:solidFill>
          <a:ln>
            <a:solidFill>
              <a:srgbClr val="0A767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>
            <a:defPPr>
              <a:defRPr lang="x-none"/>
            </a:defPPr>
            <a:lvl1pPr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000" b="1">
                <a:solidFill>
                  <a:srgbClr val="0A767D"/>
                </a:solidFill>
              </a:defRPr>
            </a:lvl1pPr>
          </a:lstStyle>
          <a:p>
            <a:r>
              <a:rPr lang="ru-RU" sz="1800" dirty="0"/>
              <a:t>ПРАКТИКА</a:t>
            </a:r>
            <a:br>
              <a:rPr lang="ru-RU" sz="1800" dirty="0"/>
            </a:br>
            <a:r>
              <a:rPr lang="ru-RU" sz="1800" dirty="0"/>
              <a:t>«МЕДИАЦИЯ В СФЕРЕ </a:t>
            </a:r>
            <a:br>
              <a:rPr lang="en-US" sz="1800" dirty="0"/>
            </a:br>
            <a:r>
              <a:rPr lang="en-US" sz="1800" dirty="0" err="1"/>
              <a:t>HoReCa</a:t>
            </a:r>
            <a:r>
              <a:rPr lang="ru-RU" sz="1800" dirty="0"/>
              <a:t> И ТУРИЗМА»</a:t>
            </a:r>
          </a:p>
        </p:txBody>
      </p:sp>
      <p:sp>
        <p:nvSpPr>
          <p:cNvPr id="11" name="Скругленный прямоугольник 8">
            <a:extLst>
              <a:ext uri="{FF2B5EF4-FFF2-40B4-BE49-F238E27FC236}">
                <a16:creationId xmlns:a16="http://schemas.microsoft.com/office/drawing/2014/main" id="{56076181-62AC-AF48-B849-138810A0FF3A}"/>
              </a:ext>
            </a:extLst>
          </p:cNvPr>
          <p:cNvSpPr txBox="1"/>
          <p:nvPr/>
        </p:nvSpPr>
        <p:spPr>
          <a:xfrm>
            <a:off x="9399816" y="2538225"/>
            <a:ext cx="2792184" cy="1143856"/>
          </a:xfrm>
          <a:prstGeom prst="rect">
            <a:avLst/>
          </a:prstGeom>
          <a:solidFill>
            <a:schemeClr val="accent3"/>
          </a:solidFill>
          <a:ln>
            <a:solidFill>
              <a:srgbClr val="0A767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>
            <a:defPPr>
              <a:defRPr lang="x-none"/>
            </a:defPPr>
            <a:lvl1pPr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000" b="1">
                <a:solidFill>
                  <a:srgbClr val="0A767D"/>
                </a:solidFill>
              </a:defRPr>
            </a:lvl1pPr>
          </a:lstStyle>
          <a:p>
            <a:endParaRPr lang="ru-RU" sz="1800" dirty="0"/>
          </a:p>
          <a:p>
            <a:r>
              <a:rPr lang="ru-RU" sz="1800" dirty="0"/>
              <a:t>ПРАКТИКА</a:t>
            </a:r>
            <a:br>
              <a:rPr lang="ru-RU" sz="1800" dirty="0"/>
            </a:br>
            <a:r>
              <a:rPr lang="ru-RU" sz="1800" dirty="0"/>
              <a:t>«МЕЖДУНАРОДНАЯ МЕДИАЦИЯ»</a:t>
            </a:r>
          </a:p>
          <a:p>
            <a:endParaRPr lang="ru-RU" sz="1800" dirty="0"/>
          </a:p>
        </p:txBody>
      </p:sp>
      <p:sp>
        <p:nvSpPr>
          <p:cNvPr id="13" name="Скругленный прямоугольник 8">
            <a:extLst>
              <a:ext uri="{FF2B5EF4-FFF2-40B4-BE49-F238E27FC236}">
                <a16:creationId xmlns:a16="http://schemas.microsoft.com/office/drawing/2014/main" id="{4B6DD496-1DA1-AF49-B680-B4DCA3AC512C}"/>
              </a:ext>
            </a:extLst>
          </p:cNvPr>
          <p:cNvSpPr txBox="1"/>
          <p:nvPr/>
        </p:nvSpPr>
        <p:spPr>
          <a:xfrm>
            <a:off x="7614131" y="3906942"/>
            <a:ext cx="3181777" cy="1318875"/>
          </a:xfrm>
          <a:prstGeom prst="rect">
            <a:avLst/>
          </a:prstGeom>
          <a:solidFill>
            <a:schemeClr val="accent3"/>
          </a:solidFill>
          <a:ln>
            <a:solidFill>
              <a:srgbClr val="0A767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>
            <a:defPPr>
              <a:defRPr lang="x-none"/>
            </a:defPPr>
            <a:lvl1pPr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000" b="1">
                <a:solidFill>
                  <a:srgbClr val="0A767D"/>
                </a:solidFill>
              </a:defRPr>
            </a:lvl1pPr>
          </a:lstStyle>
          <a:p>
            <a:r>
              <a:rPr lang="ru-RU" sz="1800" dirty="0"/>
              <a:t>ПРАКТИКА</a:t>
            </a:r>
            <a:br>
              <a:rPr lang="ru-RU" sz="1800" dirty="0"/>
            </a:br>
            <a:r>
              <a:rPr lang="ru-RU" sz="1800" dirty="0"/>
              <a:t>«МЕДИАЦИЯ В СФЕРЕ </a:t>
            </a:r>
            <a:br>
              <a:rPr lang="en-US" sz="1800" dirty="0"/>
            </a:br>
            <a:r>
              <a:rPr lang="ru-RU" sz="1800" dirty="0"/>
              <a:t>НЕСОСТОЯТЕЛЬНОСТИ/ БАНКРОТСТВА»</a:t>
            </a:r>
          </a:p>
        </p:txBody>
      </p:sp>
      <p:sp>
        <p:nvSpPr>
          <p:cNvPr id="14" name="Скругленный прямоугольник 8">
            <a:extLst>
              <a:ext uri="{FF2B5EF4-FFF2-40B4-BE49-F238E27FC236}">
                <a16:creationId xmlns:a16="http://schemas.microsoft.com/office/drawing/2014/main" id="{89927A24-CF26-C543-9378-F979FB2A512F}"/>
              </a:ext>
            </a:extLst>
          </p:cNvPr>
          <p:cNvSpPr txBox="1"/>
          <p:nvPr/>
        </p:nvSpPr>
        <p:spPr>
          <a:xfrm>
            <a:off x="6302544" y="2551108"/>
            <a:ext cx="2792184" cy="1130973"/>
          </a:xfrm>
          <a:prstGeom prst="rect">
            <a:avLst/>
          </a:prstGeom>
          <a:solidFill>
            <a:schemeClr val="accent3"/>
          </a:solidFill>
          <a:ln>
            <a:solidFill>
              <a:srgbClr val="0A767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b="1" kern="1200" dirty="0">
                <a:solidFill>
                  <a:srgbClr val="0A767D"/>
                </a:solidFill>
              </a:rPr>
              <a:t>ПРАКТИКА</a:t>
            </a:r>
            <a:br>
              <a:rPr lang="ru-RU" b="1" kern="1200" dirty="0">
                <a:solidFill>
                  <a:srgbClr val="0A767D"/>
                </a:solidFill>
              </a:rPr>
            </a:br>
            <a:r>
              <a:rPr lang="ru-RU" b="1" kern="1200" dirty="0">
                <a:solidFill>
                  <a:srgbClr val="0A767D"/>
                </a:solidFill>
              </a:rPr>
              <a:t>«МЕДИАЦИЯ В СФЕРЕ </a:t>
            </a:r>
            <a:br>
              <a:rPr lang="en-US" b="1" kern="1200" dirty="0">
                <a:solidFill>
                  <a:srgbClr val="0A767D"/>
                </a:solidFill>
              </a:rPr>
            </a:br>
            <a:r>
              <a:rPr lang="en-US" b="1" kern="1200" dirty="0">
                <a:solidFill>
                  <a:srgbClr val="0A767D"/>
                </a:solidFill>
              </a:rPr>
              <a:t>IP </a:t>
            </a:r>
            <a:r>
              <a:rPr lang="ru-RU" b="1" kern="1200" dirty="0">
                <a:solidFill>
                  <a:srgbClr val="0A767D"/>
                </a:solidFill>
              </a:rPr>
              <a:t>И КРЕАТИВНЫХ ИНДУСТРИЙ»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EA0C030-25B3-254E-AAC6-5E665806A62B}"/>
              </a:ext>
            </a:extLst>
          </p:cNvPr>
          <p:cNvCxnSpPr/>
          <p:nvPr/>
        </p:nvCxnSpPr>
        <p:spPr>
          <a:xfrm>
            <a:off x="2" y="5439905"/>
            <a:ext cx="12191998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30DB465-3E66-9F4C-87A1-72D60E7125FC}"/>
              </a:ext>
            </a:extLst>
          </p:cNvPr>
          <p:cNvSpPr/>
          <p:nvPr/>
        </p:nvSpPr>
        <p:spPr>
          <a:xfrm>
            <a:off x="2" y="5844933"/>
            <a:ext cx="3801035" cy="7259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ПАРТНЁРЫ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CAD3E5F-AFFD-7B4A-9743-A84A782739BA}"/>
              </a:ext>
            </a:extLst>
          </p:cNvPr>
          <p:cNvSpPr/>
          <p:nvPr/>
        </p:nvSpPr>
        <p:spPr>
          <a:xfrm>
            <a:off x="4195483" y="5840041"/>
            <a:ext cx="3801035" cy="7259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ОТРАСЛЕВЫЕ </a:t>
            </a:r>
            <a:br>
              <a:rPr lang="ru-RU" sz="2200" dirty="0"/>
            </a:br>
            <a:r>
              <a:rPr lang="ru-RU" sz="2200" dirty="0"/>
              <a:t>ЭКСПЕРТНЫЕ СОВЕТЫ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27F1695-33AB-D644-808A-A12E1A2197C7}"/>
              </a:ext>
            </a:extLst>
          </p:cNvPr>
          <p:cNvSpPr/>
          <p:nvPr/>
        </p:nvSpPr>
        <p:spPr>
          <a:xfrm>
            <a:off x="8399263" y="5840040"/>
            <a:ext cx="3801035" cy="7259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ЭКСПЕРТЫ ПРАКТИК</a:t>
            </a:r>
          </a:p>
        </p:txBody>
      </p:sp>
      <p:sp>
        <p:nvSpPr>
          <p:cNvPr id="18" name="Скругленный прямоугольник 8">
            <a:extLst>
              <a:ext uri="{FF2B5EF4-FFF2-40B4-BE49-F238E27FC236}">
                <a16:creationId xmlns:a16="http://schemas.microsoft.com/office/drawing/2014/main" id="{D34817F7-3D50-C740-BAC4-C26B05FB3C0D}"/>
              </a:ext>
            </a:extLst>
          </p:cNvPr>
          <p:cNvSpPr txBox="1"/>
          <p:nvPr/>
        </p:nvSpPr>
        <p:spPr>
          <a:xfrm>
            <a:off x="1361719" y="3906379"/>
            <a:ext cx="3128639" cy="1319438"/>
          </a:xfrm>
          <a:prstGeom prst="rect">
            <a:avLst/>
          </a:prstGeom>
          <a:solidFill>
            <a:schemeClr val="accent3"/>
          </a:solidFill>
          <a:ln>
            <a:solidFill>
              <a:srgbClr val="0A767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>
            <a:defPPr>
              <a:defRPr lang="x-none"/>
            </a:defPPr>
            <a:lvl1pPr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000" b="1">
                <a:solidFill>
                  <a:srgbClr val="0A767D"/>
                </a:solidFill>
              </a:defRPr>
            </a:lvl1pPr>
          </a:lstStyle>
          <a:p>
            <a:r>
              <a:rPr lang="ru-RU" sz="1800" dirty="0"/>
              <a:t>ПРАКТИКА</a:t>
            </a:r>
            <a:br>
              <a:rPr lang="ru-RU" sz="1800" dirty="0"/>
            </a:br>
            <a:r>
              <a:rPr lang="ru-RU" sz="1800" dirty="0"/>
              <a:t>«МЕДИАЦИЯ В СФЕРЕ УГОЛОВНОГО ПРЕСЛЕДОВАНИЯ БИЗНЕСА»</a:t>
            </a:r>
          </a:p>
        </p:txBody>
      </p:sp>
    </p:spTree>
    <p:extLst>
      <p:ext uri="{BB962C8B-B14F-4D97-AF65-F5344CB8AC3E}">
        <p14:creationId xmlns:p14="http://schemas.microsoft.com/office/powerpoint/2010/main" val="704738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A66C6F-33D5-CB47-BA61-F38BADD358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0775" y="562777"/>
            <a:ext cx="8997950" cy="5511452"/>
          </a:xfrm>
        </p:spPr>
        <p:txBody>
          <a:bodyPr/>
          <a:lstStyle/>
          <a:p>
            <a:pPr algn="ctr"/>
            <a:endParaRPr lang="ru-RU" sz="4000" dirty="0"/>
          </a:p>
          <a:p>
            <a:endParaRPr lang="ru-RU" sz="4800" dirty="0"/>
          </a:p>
          <a:p>
            <a:endParaRPr lang="ru-RU" sz="4800" dirty="0"/>
          </a:p>
          <a:p>
            <a:endParaRPr lang="ru-RU" sz="4800" dirty="0"/>
          </a:p>
          <a:p>
            <a:r>
              <a:rPr lang="ru-RU" sz="4800" dirty="0"/>
              <a:t>КАК ПРОХОДИТ </a:t>
            </a:r>
            <a:br>
              <a:rPr lang="ru-RU" sz="4800" dirty="0"/>
            </a:br>
            <a:r>
              <a:rPr lang="ru-RU" sz="4800" dirty="0"/>
              <a:t>ПРОЦЕДУРА МЕДИАЦИИ?</a:t>
            </a:r>
          </a:p>
          <a:p>
            <a:endParaRPr lang="ru-RU" sz="4800" dirty="0"/>
          </a:p>
          <a:p>
            <a:endParaRPr lang="ru-RU" sz="4800" dirty="0"/>
          </a:p>
          <a:p>
            <a:endParaRPr lang="ru-RU" sz="48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90321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A66C6F-33D5-CB47-BA61-F38BADD358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0775" y="562777"/>
            <a:ext cx="9235168" cy="5511452"/>
          </a:xfrm>
        </p:spPr>
        <p:txBody>
          <a:bodyPr/>
          <a:lstStyle/>
          <a:p>
            <a:pPr algn="ctr"/>
            <a:endParaRPr lang="ru-RU" sz="4000" dirty="0"/>
          </a:p>
          <a:p>
            <a:endParaRPr lang="ru-RU" sz="4800" dirty="0"/>
          </a:p>
          <a:p>
            <a:endParaRPr lang="ru-RU" sz="4800" dirty="0"/>
          </a:p>
          <a:p>
            <a:r>
              <a:rPr lang="ru-RU" sz="4800" dirty="0"/>
              <a:t>ЧТО ТАКОЕ МЕДИАЦИЯ </a:t>
            </a:r>
            <a:br>
              <a:rPr lang="ru-RU" sz="4800" dirty="0"/>
            </a:br>
            <a:r>
              <a:rPr lang="ru-RU" sz="4800" dirty="0"/>
              <a:t>И В ЧЁМ ЕЁ ЦЕННОСТЬ?</a:t>
            </a:r>
          </a:p>
          <a:p>
            <a:endParaRPr lang="ru-RU" sz="4800" dirty="0"/>
          </a:p>
          <a:p>
            <a:endParaRPr lang="ru-RU" sz="48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67124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>
            <a:extLst>
              <a:ext uri="{FF2B5EF4-FFF2-40B4-BE49-F238E27FC236}">
                <a16:creationId xmlns:a16="http://schemas.microsoft.com/office/drawing/2014/main" id="{19EE3935-7ED1-9E48-BD54-A501A7424499}"/>
              </a:ext>
            </a:extLst>
          </p:cNvPr>
          <p:cNvSpPr/>
          <p:nvPr/>
        </p:nvSpPr>
        <p:spPr>
          <a:xfrm>
            <a:off x="0" y="266445"/>
            <a:ext cx="12192000" cy="82475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ОБЩИЙ АЛГОРИТМ ПРОЦЕДУРЫ МЕДИАЦИИ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018F9E-315E-B045-86E2-9AAB395D9DF1}"/>
              </a:ext>
            </a:extLst>
          </p:cNvPr>
          <p:cNvSpPr/>
          <p:nvPr/>
        </p:nvSpPr>
        <p:spPr>
          <a:xfrm>
            <a:off x="0" y="1380565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1. ЗАЯВКА НА МЕДИАЦИЮ </a:t>
            </a:r>
            <a:br>
              <a:rPr lang="ru-RU" sz="2200" dirty="0"/>
            </a:br>
            <a:r>
              <a:rPr lang="ru-RU" sz="2200" dirty="0"/>
              <a:t>В ЦЕНТР МЕДИАЦИИ РСПП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359823-2F94-5B45-849C-D393FDA921F7}"/>
              </a:ext>
            </a:extLst>
          </p:cNvPr>
          <p:cNvSpPr/>
          <p:nvPr/>
        </p:nvSpPr>
        <p:spPr>
          <a:xfrm>
            <a:off x="4195482" y="1380565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2. ПРЕДОСТАВЛЕНИЕ </a:t>
            </a:r>
            <a:br>
              <a:rPr lang="ru-RU" sz="2200" dirty="0"/>
            </a:br>
            <a:r>
              <a:rPr lang="en-US" sz="2200" dirty="0"/>
              <a:t>CASE SUMMARY / </a:t>
            </a:r>
            <a:r>
              <a:rPr lang="ru-RU" sz="2200" dirty="0"/>
              <a:t>ДОКУМЕНТОВ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0C86D5-AECC-994B-883B-4CDD0FDBD208}"/>
              </a:ext>
            </a:extLst>
          </p:cNvPr>
          <p:cNvSpPr/>
          <p:nvPr/>
        </p:nvSpPr>
        <p:spPr>
          <a:xfrm>
            <a:off x="8390965" y="1380565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3. ВЫНЕСЕНИЕ РЕШЕНИЯ </a:t>
            </a:r>
            <a:br>
              <a:rPr lang="ru-RU" sz="2200" dirty="0"/>
            </a:br>
            <a:r>
              <a:rPr lang="ru-RU" sz="2200" dirty="0"/>
              <a:t>О МЕДИАБЕЛЬНОСТИ СПОРА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890933-A142-194E-B3C7-E2B745A47058}"/>
              </a:ext>
            </a:extLst>
          </p:cNvPr>
          <p:cNvSpPr/>
          <p:nvPr/>
        </p:nvSpPr>
        <p:spPr>
          <a:xfrm>
            <a:off x="0" y="3236259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4. ИНДИВИДУАЛЬНЫЕ </a:t>
            </a:r>
            <a:br>
              <a:rPr lang="ru-RU" sz="2200" dirty="0"/>
            </a:br>
            <a:r>
              <a:rPr lang="ru-RU" sz="2200" dirty="0"/>
              <a:t>ВСТРЕЧИ С КАЖДОЙ СТОРОНОЙ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B8F9273-A32F-6043-A8AD-3C79B64650AF}"/>
              </a:ext>
            </a:extLst>
          </p:cNvPr>
          <p:cNvSpPr/>
          <p:nvPr/>
        </p:nvSpPr>
        <p:spPr>
          <a:xfrm>
            <a:off x="4195481" y="3236259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5. ОБЩЕЕ ОБСУЖДЕНИЕ КОНФЛИКТНОЙ СИТУАЦИИ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08CD862-2BBF-D047-BF87-B22F3E9BE02A}"/>
              </a:ext>
            </a:extLst>
          </p:cNvPr>
          <p:cNvSpPr/>
          <p:nvPr/>
        </p:nvSpPr>
        <p:spPr>
          <a:xfrm>
            <a:off x="8390965" y="3236259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6. ОБЩЕЕ ОБСУЖДЕНИЕ ВАРИАНТОВ УРЕГУЛИРОВАНИЯ СПОРА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DE63B1B-14A5-2D46-831D-89E5F4BC36D8}"/>
              </a:ext>
            </a:extLst>
          </p:cNvPr>
          <p:cNvSpPr/>
          <p:nvPr/>
        </p:nvSpPr>
        <p:spPr>
          <a:xfrm>
            <a:off x="0" y="5091953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7</a:t>
            </a:r>
            <a:r>
              <a:rPr lang="ru-RU" sz="2200" dirty="0"/>
              <a:t>. ФИКСАЦИЯ ДОГОВОРЕННОСТЕЙ (медиативное/</a:t>
            </a:r>
            <a:br>
              <a:rPr lang="ru-RU" sz="2200" dirty="0"/>
            </a:br>
            <a:r>
              <a:rPr lang="ru-RU" sz="2200" dirty="0"/>
              <a:t>мировое соглашение)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58E080D-899D-9440-A469-5D6386CD76DE}"/>
              </a:ext>
            </a:extLst>
          </p:cNvPr>
          <p:cNvSpPr/>
          <p:nvPr/>
        </p:nvSpPr>
        <p:spPr>
          <a:xfrm>
            <a:off x="4195481" y="5091953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8</a:t>
            </a:r>
            <a:r>
              <a:rPr lang="ru-RU" sz="2200" dirty="0"/>
              <a:t>. ПОДПИСАНИЕ МЕДИАТИВНОГО СОГЛАШЕНИЯ</a:t>
            </a:r>
            <a:br>
              <a:rPr lang="ru-RU" sz="2200" dirty="0"/>
            </a:br>
            <a:r>
              <a:rPr lang="ru-RU" sz="2200" dirty="0"/>
              <a:t>(утверждения мирового соглашения в суде)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0DA818-504C-0944-9ADE-2A940720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97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30873FE-069A-0B4E-9F26-ACE337998238}"/>
              </a:ext>
            </a:extLst>
          </p:cNvPr>
          <p:cNvSpPr txBox="1"/>
          <p:nvPr/>
        </p:nvSpPr>
        <p:spPr>
          <a:xfrm>
            <a:off x="785913" y="5493345"/>
            <a:ext cx="10972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kern="10000" dirty="0">
                <a:solidFill>
                  <a:schemeClr val="bg1"/>
                </a:solidFill>
                <a:latin typeface="Muller Black" pitchFamily="50" charset="-52"/>
              </a:rPr>
              <a:t>КОНФИДЕНЦИАЛЬНОСТЬ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404ABD-4555-B147-9071-19A86E537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75119187-A33C-1E44-8A00-5CD11FA5B0BF}"/>
              </a:ext>
            </a:extLst>
          </p:cNvPr>
          <p:cNvSpPr/>
          <p:nvPr/>
        </p:nvSpPr>
        <p:spPr>
          <a:xfrm>
            <a:off x="0" y="-143436"/>
            <a:ext cx="12192000" cy="7001435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AB6AED-8257-1145-8324-8DDC1FABBB44}"/>
              </a:ext>
            </a:extLst>
          </p:cNvPr>
          <p:cNvSpPr txBox="1"/>
          <p:nvPr/>
        </p:nvSpPr>
        <p:spPr>
          <a:xfrm>
            <a:off x="-36512" y="522582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1" kern="10000" dirty="0">
                <a:solidFill>
                  <a:schemeClr val="bg1"/>
                </a:solidFill>
              </a:rPr>
              <a:t>ИСПОЛНИТЕЛЬНАЯ </a:t>
            </a:r>
            <a:br>
              <a:rPr lang="ru-RU" sz="5400" b="1" kern="10000" dirty="0">
                <a:solidFill>
                  <a:schemeClr val="bg1"/>
                </a:solidFill>
              </a:rPr>
            </a:br>
            <a:r>
              <a:rPr lang="ru-RU" sz="5400" b="1" kern="10000" dirty="0">
                <a:solidFill>
                  <a:schemeClr val="bg1"/>
                </a:solidFill>
              </a:rPr>
              <a:t>НАДПИСЬ НОТАРИУСА</a:t>
            </a:r>
          </a:p>
        </p:txBody>
      </p:sp>
    </p:spTree>
    <p:extLst>
      <p:ext uri="{BB962C8B-B14F-4D97-AF65-F5344CB8AC3E}">
        <p14:creationId xmlns:p14="http://schemas.microsoft.com/office/powerpoint/2010/main" val="4195057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>
            <a:extLst>
              <a:ext uri="{FF2B5EF4-FFF2-40B4-BE49-F238E27FC236}">
                <a16:creationId xmlns:a16="http://schemas.microsoft.com/office/drawing/2014/main" id="{19EE3935-7ED1-9E48-BD54-A501A7424499}"/>
              </a:ext>
            </a:extLst>
          </p:cNvPr>
          <p:cNvSpPr/>
          <p:nvPr/>
        </p:nvSpPr>
        <p:spPr>
          <a:xfrm>
            <a:off x="0" y="266445"/>
            <a:ext cx="12192000" cy="82475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ОБЩИЙ АЛГОРИТМ ПРОЦЕДУРЫ МЕДИАЦИИ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018F9E-315E-B045-86E2-9AAB395D9DF1}"/>
              </a:ext>
            </a:extLst>
          </p:cNvPr>
          <p:cNvSpPr/>
          <p:nvPr/>
        </p:nvSpPr>
        <p:spPr>
          <a:xfrm>
            <a:off x="0" y="1380565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1. ЗАЯВКА НА МЕДИАЦИЮ </a:t>
            </a:r>
            <a:br>
              <a:rPr lang="ru-RU" sz="2200" dirty="0"/>
            </a:br>
            <a:r>
              <a:rPr lang="ru-RU" sz="2200" dirty="0"/>
              <a:t>В ЦЕНТР МЕДИАЦИИ РСПП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359823-2F94-5B45-849C-D393FDA921F7}"/>
              </a:ext>
            </a:extLst>
          </p:cNvPr>
          <p:cNvSpPr/>
          <p:nvPr/>
        </p:nvSpPr>
        <p:spPr>
          <a:xfrm>
            <a:off x="4195482" y="1380565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2. ПРЕДОСТАВЛЕНИЕ </a:t>
            </a:r>
            <a:br>
              <a:rPr lang="ru-RU" sz="2200" dirty="0"/>
            </a:br>
            <a:r>
              <a:rPr lang="en-US" sz="2200" dirty="0"/>
              <a:t>CASE SUMMARY / </a:t>
            </a:r>
            <a:r>
              <a:rPr lang="ru-RU" sz="2200" dirty="0"/>
              <a:t>ДОКУМЕНТОВ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0C86D5-AECC-994B-883B-4CDD0FDBD208}"/>
              </a:ext>
            </a:extLst>
          </p:cNvPr>
          <p:cNvSpPr/>
          <p:nvPr/>
        </p:nvSpPr>
        <p:spPr>
          <a:xfrm>
            <a:off x="8390965" y="1380565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3. ВЫНЕСЕНИЕ РЕШЕНИЯ </a:t>
            </a:r>
            <a:br>
              <a:rPr lang="ru-RU" sz="2200" dirty="0"/>
            </a:br>
            <a:r>
              <a:rPr lang="ru-RU" sz="2200" dirty="0"/>
              <a:t>О МЕДИАБЕЛЬНОСТИ СПОРА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890933-A142-194E-B3C7-E2B745A47058}"/>
              </a:ext>
            </a:extLst>
          </p:cNvPr>
          <p:cNvSpPr/>
          <p:nvPr/>
        </p:nvSpPr>
        <p:spPr>
          <a:xfrm>
            <a:off x="0" y="3236259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4. ИНДИВИДУАЛЬНЫЕ </a:t>
            </a:r>
            <a:br>
              <a:rPr lang="ru-RU" sz="2200" dirty="0"/>
            </a:br>
            <a:r>
              <a:rPr lang="ru-RU" sz="2200" dirty="0"/>
              <a:t>ВСТРЕЧИ С КАЖДОЙ СТОРОНОЙ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B8F9273-A32F-6043-A8AD-3C79B64650AF}"/>
              </a:ext>
            </a:extLst>
          </p:cNvPr>
          <p:cNvSpPr/>
          <p:nvPr/>
        </p:nvSpPr>
        <p:spPr>
          <a:xfrm>
            <a:off x="4195481" y="3236259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5. ОБЩЕЕ ОБСУЖДЕНИЕ КОНФЛИКТНОЙ СИТУАЦИИ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08CD862-2BBF-D047-BF87-B22F3E9BE02A}"/>
              </a:ext>
            </a:extLst>
          </p:cNvPr>
          <p:cNvSpPr/>
          <p:nvPr/>
        </p:nvSpPr>
        <p:spPr>
          <a:xfrm>
            <a:off x="8390965" y="3236259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6. ОБЩЕЕ ОБСУЖДЕНИЕ ВАРИАНТОВ УРЕГУЛИРОВАНИЯ СПОРА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DE63B1B-14A5-2D46-831D-89E5F4BC36D8}"/>
              </a:ext>
            </a:extLst>
          </p:cNvPr>
          <p:cNvSpPr/>
          <p:nvPr/>
        </p:nvSpPr>
        <p:spPr>
          <a:xfrm>
            <a:off x="0" y="5091953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7</a:t>
            </a:r>
            <a:r>
              <a:rPr lang="ru-RU" sz="2200" dirty="0"/>
              <a:t>. ФИКСАЦИЯ ДОГОВОРЕННОСТЕЙ (медиативное/</a:t>
            </a:r>
            <a:br>
              <a:rPr lang="ru-RU" sz="2200" dirty="0"/>
            </a:br>
            <a:r>
              <a:rPr lang="ru-RU" sz="2200" dirty="0"/>
              <a:t>мировое соглашение)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58E080D-899D-9440-A469-5D6386CD76DE}"/>
              </a:ext>
            </a:extLst>
          </p:cNvPr>
          <p:cNvSpPr/>
          <p:nvPr/>
        </p:nvSpPr>
        <p:spPr>
          <a:xfrm>
            <a:off x="4195481" y="5091953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8</a:t>
            </a:r>
            <a:r>
              <a:rPr lang="ru-RU" sz="2200" dirty="0"/>
              <a:t>. ПОДПИСАНИЕ МЕДИАТИВНОГО СОГЛАШЕНИЯ</a:t>
            </a:r>
            <a:br>
              <a:rPr lang="ru-RU" sz="2200" dirty="0"/>
            </a:br>
            <a:r>
              <a:rPr lang="ru-RU" sz="2200" dirty="0"/>
              <a:t>(утверждения мирового соглашения в суде)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C35DE20-7D58-410A-BFF2-8E3F48B33658}"/>
              </a:ext>
            </a:extLst>
          </p:cNvPr>
          <p:cNvSpPr/>
          <p:nvPr/>
        </p:nvSpPr>
        <p:spPr>
          <a:xfrm>
            <a:off x="8390962" y="5091953"/>
            <a:ext cx="3801035" cy="1649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9. ИСПОЛНЕНИЕ </a:t>
            </a:r>
            <a:br>
              <a:rPr lang="ru-RU" sz="2200" dirty="0"/>
            </a:br>
            <a:r>
              <a:rPr lang="ru-RU" sz="2200" dirty="0"/>
              <a:t>ДОГОВОРЕННОСТЕЙ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0DA818-504C-0944-9ADE-2A940720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882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A66C6F-33D5-CB47-BA61-F38BADD358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3211" y="2730654"/>
            <a:ext cx="10498789" cy="1903340"/>
          </a:xfrm>
        </p:spPr>
        <p:txBody>
          <a:bodyPr/>
          <a:lstStyle/>
          <a:p>
            <a:r>
              <a:rPr lang="ru-RU" dirty="0"/>
              <a:t>ДОГОВАРИВАТЬСЯ ВЫГОДНО!</a:t>
            </a:r>
            <a:br>
              <a:rPr lang="ru-RU" dirty="0"/>
            </a:br>
            <a:endParaRPr lang="x-none" dirty="0"/>
          </a:p>
        </p:txBody>
      </p:sp>
      <p:sp>
        <p:nvSpPr>
          <p:cNvPr id="3" name="Google Shape;440;p54">
            <a:extLst>
              <a:ext uri="{FF2B5EF4-FFF2-40B4-BE49-F238E27FC236}">
                <a16:creationId xmlns:a16="http://schemas.microsoft.com/office/drawing/2014/main" id="{7F4F4167-A521-0943-9BDD-E9331293D7E0}"/>
              </a:ext>
            </a:extLst>
          </p:cNvPr>
          <p:cNvSpPr txBox="1"/>
          <p:nvPr/>
        </p:nvSpPr>
        <p:spPr>
          <a:xfrm>
            <a:off x="1693212" y="4898572"/>
            <a:ext cx="8889356" cy="173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 О Н Т А К Т Ы: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Загитова Ольга </a:t>
            </a:r>
            <a:endParaRPr lang="en-US" sz="24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Красноярск, Мира </a:t>
            </a:r>
            <a:r>
              <a:rPr lang="ru-RU" sz="24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10 офис 541</a:t>
            </a:r>
            <a:endParaRPr sz="24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Телефон: +7 9069114241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E-mail: </a:t>
            </a:r>
            <a:r>
              <a:rPr lang="en-US" sz="24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Zagitova-ov@mail.ru</a:t>
            </a:r>
            <a:endParaRPr lang="ru-RU" sz="24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445E45-4BA3-D24B-A184-D5C484840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094" y="5404757"/>
            <a:ext cx="1233261" cy="12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4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E7ACF10-240D-D84D-B678-FA7D50B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18" y="88089"/>
            <a:ext cx="11353801" cy="494628"/>
          </a:xfrm>
          <a:noFill/>
        </p:spPr>
        <p:txBody>
          <a:bodyPr anchor="t">
            <a:noAutofit/>
          </a:bodyPr>
          <a:lstStyle/>
          <a:p>
            <a:pPr>
              <a:buClr>
                <a:srgbClr val="EA5B06"/>
              </a:buClr>
              <a:buSzPts val="2900"/>
            </a:pPr>
            <a:r>
              <a:rPr lang="ru-RU" sz="3200" dirty="0"/>
              <a:t>ПОСЛЕДСТВИЯ ЛЮБОГО ДЕСТРУКТИВНОГО СПОРА</a:t>
            </a:r>
            <a:endParaRPr lang="en-US" sz="3200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43291430-DDAE-DD48-B59A-E6A56858E110}"/>
              </a:ext>
            </a:extLst>
          </p:cNvPr>
          <p:cNvSpPr/>
          <p:nvPr/>
        </p:nvSpPr>
        <p:spPr>
          <a:xfrm flipH="1">
            <a:off x="2487157" y="3038928"/>
            <a:ext cx="2383973" cy="996043"/>
          </a:xfrm>
          <a:prstGeom prst="roundRect">
            <a:avLst/>
          </a:prstGeom>
          <a:solidFill>
            <a:srgbClr val="0A767D"/>
          </a:solidFill>
          <a:ln>
            <a:solidFill>
              <a:srgbClr val="0A7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СТОРОНА 1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9A6045F1-DD8F-E448-A328-77B68BC7BA84}"/>
              </a:ext>
            </a:extLst>
          </p:cNvPr>
          <p:cNvSpPr/>
          <p:nvPr/>
        </p:nvSpPr>
        <p:spPr>
          <a:xfrm flipH="1">
            <a:off x="7319852" y="3038928"/>
            <a:ext cx="2383973" cy="996043"/>
          </a:xfrm>
          <a:prstGeom prst="roundRect">
            <a:avLst/>
          </a:prstGeom>
          <a:solidFill>
            <a:srgbClr val="0A767D"/>
          </a:solidFill>
          <a:ln>
            <a:solidFill>
              <a:srgbClr val="0A7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СТОРОНА 2</a:t>
            </a:r>
          </a:p>
        </p:txBody>
      </p:sp>
      <p:sp>
        <p:nvSpPr>
          <p:cNvPr id="16" name="Стрелка вправо 15">
            <a:extLst>
              <a:ext uri="{FF2B5EF4-FFF2-40B4-BE49-F238E27FC236}">
                <a16:creationId xmlns:a16="http://schemas.microsoft.com/office/drawing/2014/main" id="{FC7B3988-4E14-5C4F-A0C3-8C13FA080B6F}"/>
              </a:ext>
            </a:extLst>
          </p:cNvPr>
          <p:cNvSpPr/>
          <p:nvPr/>
        </p:nvSpPr>
        <p:spPr>
          <a:xfrm>
            <a:off x="4898119" y="3294632"/>
            <a:ext cx="751114" cy="484632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extLst>
              <a:ext uri="{FF2B5EF4-FFF2-40B4-BE49-F238E27FC236}">
                <a16:creationId xmlns:a16="http://schemas.microsoft.com/office/drawing/2014/main" id="{DC8101F1-5369-9143-B923-8C3C35009F54}"/>
              </a:ext>
            </a:extLst>
          </p:cNvPr>
          <p:cNvSpPr/>
          <p:nvPr/>
        </p:nvSpPr>
        <p:spPr>
          <a:xfrm rot="10800000">
            <a:off x="6530637" y="3289602"/>
            <a:ext cx="751114" cy="484632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7833759-2131-0E4B-82E1-7DBDBE99C7D1}"/>
              </a:ext>
            </a:extLst>
          </p:cNvPr>
          <p:cNvSpPr/>
          <p:nvPr/>
        </p:nvSpPr>
        <p:spPr>
          <a:xfrm>
            <a:off x="5752534" y="1916339"/>
            <a:ext cx="680584" cy="324122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b="1" dirty="0"/>
              <a:t>П Р О Б Л Е М А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8F1EB57F-9DF7-4B4E-9A95-246C4C725E4A}"/>
              </a:ext>
            </a:extLst>
          </p:cNvPr>
          <p:cNvSpPr/>
          <p:nvPr/>
        </p:nvSpPr>
        <p:spPr>
          <a:xfrm flipH="1">
            <a:off x="0" y="6147716"/>
            <a:ext cx="2822801" cy="710284"/>
          </a:xfrm>
          <a:prstGeom prst="roundRect">
            <a:avLst/>
          </a:prstGeom>
          <a:solidFill>
            <a:srgbClr val="009A9D"/>
          </a:solidFill>
          <a:ln>
            <a:solidFill>
              <a:srgbClr val="009A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РЕПУТАЦИЯ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5ABB098-CE29-294E-9943-288A17579C5C}"/>
              </a:ext>
            </a:extLst>
          </p:cNvPr>
          <p:cNvSpPr/>
          <p:nvPr/>
        </p:nvSpPr>
        <p:spPr>
          <a:xfrm flipH="1">
            <a:off x="4673486" y="6147716"/>
            <a:ext cx="2822801" cy="710284"/>
          </a:xfrm>
          <a:prstGeom prst="roundRect">
            <a:avLst/>
          </a:prstGeom>
          <a:solidFill>
            <a:srgbClr val="009A9D"/>
          </a:solidFill>
          <a:ln>
            <a:solidFill>
              <a:srgbClr val="009A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БИЗНЕС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81C97E0B-FD5F-6A41-A4EE-FAEDBECFB56C}"/>
              </a:ext>
            </a:extLst>
          </p:cNvPr>
          <p:cNvSpPr/>
          <p:nvPr/>
        </p:nvSpPr>
        <p:spPr>
          <a:xfrm flipH="1">
            <a:off x="9369199" y="6147716"/>
            <a:ext cx="2822801" cy="710284"/>
          </a:xfrm>
          <a:prstGeom prst="roundRect">
            <a:avLst/>
          </a:prstGeom>
          <a:solidFill>
            <a:srgbClr val="009A9D"/>
          </a:solidFill>
          <a:ln>
            <a:solidFill>
              <a:srgbClr val="009A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ОТНОШЕНИЯ</a:t>
            </a:r>
          </a:p>
        </p:txBody>
      </p:sp>
      <p:sp>
        <p:nvSpPr>
          <p:cNvPr id="22" name="Стрелка вправо 21">
            <a:extLst>
              <a:ext uri="{FF2B5EF4-FFF2-40B4-BE49-F238E27FC236}">
                <a16:creationId xmlns:a16="http://schemas.microsoft.com/office/drawing/2014/main" id="{0FA0179C-8C0F-C24A-AD80-FD312095D419}"/>
              </a:ext>
            </a:extLst>
          </p:cNvPr>
          <p:cNvSpPr/>
          <p:nvPr/>
        </p:nvSpPr>
        <p:spPr>
          <a:xfrm rot="2386340">
            <a:off x="9565027" y="5354676"/>
            <a:ext cx="751114" cy="484632"/>
          </a:xfrm>
          <a:prstGeom prst="rightArrow">
            <a:avLst/>
          </a:prstGeom>
          <a:solidFill>
            <a:srgbClr val="9BA8A9"/>
          </a:solidFill>
          <a:ln>
            <a:solidFill>
              <a:srgbClr val="6E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extLst>
              <a:ext uri="{FF2B5EF4-FFF2-40B4-BE49-F238E27FC236}">
                <a16:creationId xmlns:a16="http://schemas.microsoft.com/office/drawing/2014/main" id="{DE919315-8C2D-B346-B77C-A370FDE57BF8}"/>
              </a:ext>
            </a:extLst>
          </p:cNvPr>
          <p:cNvSpPr/>
          <p:nvPr/>
        </p:nvSpPr>
        <p:spPr>
          <a:xfrm rot="5400000">
            <a:off x="5806773" y="5540128"/>
            <a:ext cx="556229" cy="484632"/>
          </a:xfrm>
          <a:prstGeom prst="rightArrow">
            <a:avLst/>
          </a:prstGeom>
          <a:solidFill>
            <a:srgbClr val="9BA8A9"/>
          </a:solidFill>
          <a:ln>
            <a:solidFill>
              <a:srgbClr val="6E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>
            <a:extLst>
              <a:ext uri="{FF2B5EF4-FFF2-40B4-BE49-F238E27FC236}">
                <a16:creationId xmlns:a16="http://schemas.microsoft.com/office/drawing/2014/main" id="{08EC179F-C71D-134C-8B53-9C4968538C06}"/>
              </a:ext>
            </a:extLst>
          </p:cNvPr>
          <p:cNvSpPr/>
          <p:nvPr/>
        </p:nvSpPr>
        <p:spPr>
          <a:xfrm rot="8001041">
            <a:off x="1813634" y="5354677"/>
            <a:ext cx="751114" cy="484632"/>
          </a:xfrm>
          <a:prstGeom prst="rightArrow">
            <a:avLst/>
          </a:prstGeom>
          <a:solidFill>
            <a:srgbClr val="9BA8A9"/>
          </a:solidFill>
          <a:ln>
            <a:solidFill>
              <a:srgbClr val="6E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754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DEFA86-6436-0F40-8F88-A378B66080C3}"/>
              </a:ext>
            </a:extLst>
          </p:cNvPr>
          <p:cNvSpPr/>
          <p:nvPr/>
        </p:nvSpPr>
        <p:spPr>
          <a:xfrm>
            <a:off x="0" y="0"/>
            <a:ext cx="12192000" cy="876297"/>
          </a:xfrm>
          <a:prstGeom prst="rect">
            <a:avLst/>
          </a:prstGeom>
          <a:solidFill>
            <a:srgbClr val="0A767D"/>
          </a:solidFill>
          <a:ln>
            <a:solidFill>
              <a:srgbClr val="0A7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r>
              <a:rPr lang="ru-RU" sz="3200" b="1" dirty="0"/>
              <a:t>НОВЫЕ ИНСТРУМЕНТЫ РАЗРЕШЕНИЯ КОНФЛИКТОВ</a:t>
            </a:r>
            <a:endParaRPr lang="ru-RU" sz="20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7F1B40-4BB4-3640-BC23-84A68F76C839}"/>
              </a:ext>
            </a:extLst>
          </p:cNvPr>
          <p:cNvSpPr/>
          <p:nvPr/>
        </p:nvSpPr>
        <p:spPr>
          <a:xfrm>
            <a:off x="0" y="1088490"/>
            <a:ext cx="4162794" cy="2303998"/>
          </a:xfrm>
          <a:prstGeom prst="rect">
            <a:avLst/>
          </a:prstGeom>
          <a:solidFill>
            <a:srgbClr val="9BA8A9"/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3200" b="1" dirty="0"/>
              <a:t>АРБИТРАЖ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6DE2AF-725E-264D-ACF6-D92B6DF03443}"/>
              </a:ext>
            </a:extLst>
          </p:cNvPr>
          <p:cNvSpPr/>
          <p:nvPr/>
        </p:nvSpPr>
        <p:spPr>
          <a:xfrm>
            <a:off x="4122553" y="3753537"/>
            <a:ext cx="4162794" cy="2303998"/>
          </a:xfrm>
          <a:prstGeom prst="rect">
            <a:avLst/>
          </a:prstGeom>
          <a:solidFill>
            <a:srgbClr val="9BA8A9"/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3200" b="1" dirty="0"/>
              <a:t>ПРОФЕССИОНАЛЬНЫЕ ПРЕГОВОРЫ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C24108-2B9B-F246-B082-1E74780852F8}"/>
              </a:ext>
            </a:extLst>
          </p:cNvPr>
          <p:cNvSpPr/>
          <p:nvPr/>
        </p:nvSpPr>
        <p:spPr>
          <a:xfrm>
            <a:off x="8029206" y="1088490"/>
            <a:ext cx="4162794" cy="2303998"/>
          </a:xfrm>
          <a:prstGeom prst="rect">
            <a:avLst/>
          </a:prstGeom>
          <a:solidFill>
            <a:srgbClr val="9BA8A9"/>
          </a:solidFill>
          <a:ln>
            <a:solidFill>
              <a:srgbClr val="9BA8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3200" b="1" dirty="0"/>
              <a:t>МЕДИАЦИЯ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5756D2-FD4E-BE47-83D2-8DF5CE482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5596"/>
            <a:ext cx="839788" cy="8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74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1FC77C-16A3-EF40-BC08-07FC85BAB8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3435"/>
            <a:ext cx="12192000" cy="7001436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CB804A47-131B-3245-A56C-CB8AD46A0AC5}"/>
              </a:ext>
            </a:extLst>
          </p:cNvPr>
          <p:cNvSpPr/>
          <p:nvPr/>
        </p:nvSpPr>
        <p:spPr>
          <a:xfrm>
            <a:off x="0" y="-103979"/>
            <a:ext cx="12192000" cy="6992934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A41BD-67C3-C04B-A2B5-4A3F55C07E70}"/>
              </a:ext>
            </a:extLst>
          </p:cNvPr>
          <p:cNvSpPr txBox="1"/>
          <p:nvPr/>
        </p:nvSpPr>
        <p:spPr>
          <a:xfrm>
            <a:off x="1985030" y="-103979"/>
            <a:ext cx="10206970" cy="123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5000"/>
              </a:lnSpc>
              <a:buClr>
                <a:srgbClr val="EA5B06"/>
              </a:buClr>
              <a:buSzPct val="75000"/>
            </a:pPr>
            <a:r>
              <a:rPr lang="ru-RU" sz="3600" b="1" dirty="0">
                <a:solidFill>
                  <a:schemeClr val="bg1"/>
                </a:solidFill>
                <a:ea typeface="Proxima Nova Light" charset="0"/>
                <a:cs typeface="Proxima Nova Light" charset="0"/>
              </a:rPr>
              <a:t>РОСТ ЦЕННОСТИ ПАРТНЁРСТВА </a:t>
            </a:r>
            <a:br>
              <a:rPr lang="ru-RU" sz="3600" b="1" dirty="0">
                <a:solidFill>
                  <a:schemeClr val="bg1"/>
                </a:solidFill>
                <a:ea typeface="Proxima Nova Light" charset="0"/>
                <a:cs typeface="Proxima Nova Light" charset="0"/>
              </a:rPr>
            </a:br>
            <a:r>
              <a:rPr lang="ru-RU" sz="3600" b="1" dirty="0">
                <a:solidFill>
                  <a:schemeClr val="bg1"/>
                </a:solidFill>
                <a:ea typeface="Proxima Nova Light" charset="0"/>
                <a:cs typeface="Proxima Nova Light" charset="0"/>
              </a:rPr>
              <a:t>И СОХРАНЕНИЯ ОТНОШЕНИЙ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02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4285" y="2259419"/>
            <a:ext cx="11053823" cy="228183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600"/>
              </a:spcAft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  <a:t>ПРОЦЕДУРА МЕДИАЦИИ – ЭТО СПОСОБ УРЕГУЛИРОВАНИЯ СПОРОВ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  <a:t>ПРИ СОДЕЙСТВИИ НЕЙТРАЛЬНОГО ПОСРЕДНИКА (МЕДИАТОРА)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  <a:t>НА ОСНОВЕ ДОБРОВОЛЬНОГО СОГЛАСИЯ СТОРОН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  <a:t>В ЦЕЛЯХ ДОСТИЖЕНИЯ ИМИ ВЗАИМОПРИЕМЛЕМОГО РЕШЕНИЯ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B3B07-CE1B-4D00-82D7-A9C7A5A7AD26}"/>
              </a:ext>
            </a:extLst>
          </p:cNvPr>
          <p:cNvSpPr txBox="1"/>
          <p:nvPr/>
        </p:nvSpPr>
        <p:spPr>
          <a:xfrm>
            <a:off x="3048965" y="5134570"/>
            <a:ext cx="60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  <a:t>№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  <a:t> 193-ФЗ "Об альтернативной процедуре </a:t>
            </a:r>
            <a:b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</a:b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  <a:t>урегулирования споров с участием посредника </a:t>
            </a:r>
            <a:b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</a:b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  <a:t>(процедуре медиации)" от 27.07.2010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Inter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1C6D7C-100F-F34B-B428-BDBBF93C9DD8}"/>
              </a:ext>
            </a:extLst>
          </p:cNvPr>
          <p:cNvSpPr/>
          <p:nvPr/>
        </p:nvSpPr>
        <p:spPr>
          <a:xfrm>
            <a:off x="704285" y="0"/>
            <a:ext cx="9370444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3200" b="1" cap="all" dirty="0">
                <a:solidFill>
                  <a:srgbClr val="009A9D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rPr>
              <a:t>ЧТО ТАКОЕ МЕДИАЦИЯ?</a:t>
            </a:r>
          </a:p>
        </p:txBody>
      </p:sp>
    </p:spTree>
    <p:extLst>
      <p:ext uri="{BB962C8B-B14F-4D97-AF65-F5344CB8AC3E}">
        <p14:creationId xmlns:p14="http://schemas.microsoft.com/office/powerpoint/2010/main" val="2881511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71C6D7C-100F-F34B-B428-BDBBF93C9DD8}"/>
              </a:ext>
            </a:extLst>
          </p:cNvPr>
          <p:cNvSpPr/>
          <p:nvPr/>
        </p:nvSpPr>
        <p:spPr>
          <a:xfrm>
            <a:off x="1374266" y="2768222"/>
            <a:ext cx="9370444" cy="135421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ctr"/>
            <a:r>
              <a:rPr lang="ru-RU" sz="4000" b="1" cap="all" dirty="0">
                <a:solidFill>
                  <a:srgbClr val="009A9D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rPr>
              <a:t>КТО ТАКОЙ </a:t>
            </a:r>
            <a:br>
              <a:rPr lang="ru-RU" sz="4000" b="1" cap="all" dirty="0">
                <a:solidFill>
                  <a:srgbClr val="009A9D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rPr>
            </a:br>
            <a:r>
              <a:rPr lang="ru-RU" sz="4000" b="1" cap="all" dirty="0">
                <a:solidFill>
                  <a:srgbClr val="009A9D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rPr>
              <a:t>ПРОФЕССИОНАЛЬНЫЙ МЕДИАТОР?</a:t>
            </a:r>
          </a:p>
        </p:txBody>
      </p:sp>
    </p:spTree>
    <p:extLst>
      <p:ext uri="{BB962C8B-B14F-4D97-AF65-F5344CB8AC3E}">
        <p14:creationId xmlns:p14="http://schemas.microsoft.com/office/powerpoint/2010/main" val="2430270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6593" y="2241489"/>
            <a:ext cx="11578814" cy="228183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600"/>
              </a:spcAft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  <a:t>ПРОФЕССИОНАЛЬНЫЙ МЕДИАТОР – ЭТО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  <a:t>ОБЛАДАЮЩИЙ СПЕЦИАЛЬНЫМ ОБРАЗОВАНИЕМ В СФЕРЕ РАЗРЕШЕНИЯ КОНФЛИКТОВ ПОСРЕДНИК, ПОМОГАЮЩИЙ СТОРОНАМ ВЫСТРОИТЬ КОНСТРУКТИВНЫЙ ДИАЛОГ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</a:rPr>
              <a:t>И НАЙТИ ВЗАИМОВЫГОДНОЕ РЕШЕНИЕ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1C6D7C-100F-F34B-B428-BDBBF93C9DD8}"/>
              </a:ext>
            </a:extLst>
          </p:cNvPr>
          <p:cNvSpPr/>
          <p:nvPr/>
        </p:nvSpPr>
        <p:spPr>
          <a:xfrm>
            <a:off x="704285" y="0"/>
            <a:ext cx="9370444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3200" b="1" cap="all" dirty="0">
                <a:solidFill>
                  <a:srgbClr val="009A9D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rPr>
              <a:t>КТО ТАКОЙ ПРОФЕССИОНАЛЬНЫЙ МЕДИАТОР?</a:t>
            </a:r>
          </a:p>
        </p:txBody>
      </p:sp>
    </p:spTree>
    <p:extLst>
      <p:ext uri="{BB962C8B-B14F-4D97-AF65-F5344CB8AC3E}">
        <p14:creationId xmlns:p14="http://schemas.microsoft.com/office/powerpoint/2010/main" val="3604878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73535" y="0"/>
            <a:ext cx="6433618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3200" b="1" cap="all" dirty="0">
                <a:solidFill>
                  <a:srgbClr val="009A9D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rPr>
              <a:t>В ЧЁМ ЦЕННОСТЬ МЕДИАТОРА?</a:t>
            </a:r>
          </a:p>
        </p:txBody>
      </p:sp>
      <p:sp>
        <p:nvSpPr>
          <p:cNvPr id="6" name="object 3"/>
          <p:cNvSpPr/>
          <p:nvPr/>
        </p:nvSpPr>
        <p:spPr>
          <a:xfrm>
            <a:off x="0" y="0"/>
            <a:ext cx="5419411" cy="6858000"/>
          </a:xfrm>
          <a:custGeom>
            <a:avLst/>
            <a:gdLst/>
            <a:ahLst/>
            <a:cxnLst/>
            <a:rect l="l" t="t" r="r" b="b"/>
            <a:pathLst>
              <a:path w="20104100" h="1023620">
                <a:moveTo>
                  <a:pt x="0" y="0"/>
                </a:moveTo>
                <a:lnTo>
                  <a:pt x="20104100" y="0"/>
                </a:lnTo>
                <a:lnTo>
                  <a:pt x="20104100" y="1023199"/>
                </a:lnTo>
                <a:lnTo>
                  <a:pt x="0" y="1023199"/>
                </a:lnTo>
                <a:lnTo>
                  <a:pt x="0" y="0"/>
                </a:lnTo>
                <a:close/>
              </a:path>
            </a:pathLst>
          </a:custGeom>
          <a:solidFill>
            <a:srgbClr val="009A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AA01AD-2697-7247-BCB5-188495529E1D}"/>
              </a:ext>
            </a:extLst>
          </p:cNvPr>
          <p:cNvSpPr txBox="1"/>
          <p:nvPr/>
        </p:nvSpPr>
        <p:spPr>
          <a:xfrm>
            <a:off x="5973535" y="940087"/>
            <a:ext cx="6048688" cy="52368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200" indent="-45720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Clr>
                <a:srgbClr val="0A767D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2"/>
                </a:solidFill>
                <a:latin typeface="Inter"/>
              </a:rPr>
              <a:t>СТРУКТУРИРУЕТ КОММУНИКАЦИЮ СТОРОН ЧЕРЕЗ МЕДИАТИВНУЮ ПРОЦЕДУРУ</a:t>
            </a:r>
          </a:p>
          <a:p>
            <a:pPr marL="457200" indent="-45720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Clr>
                <a:srgbClr val="0A767D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2"/>
                </a:solidFill>
                <a:latin typeface="Inter"/>
              </a:rPr>
              <a:t>ПОМОГАЕТ СТОРОНАМ УСЛЫШАТЬ ДРУГ ДРУГА И ОТ ТУПИКОВЫХ ПОЗИЦИЙ ПЕРЕЙТИ </a:t>
            </a:r>
            <a:br>
              <a:rPr lang="ru-RU" sz="2000" dirty="0">
                <a:solidFill>
                  <a:schemeClr val="tx2"/>
                </a:solidFill>
                <a:latin typeface="Inter"/>
              </a:rPr>
            </a:br>
            <a:r>
              <a:rPr lang="ru-RU" sz="2000" dirty="0">
                <a:solidFill>
                  <a:schemeClr val="tx2"/>
                </a:solidFill>
                <a:latin typeface="Inter"/>
              </a:rPr>
              <a:t>К ИНТЕРЕСАМ, ПОТРЕБНОСТЯМ И ОПАСЕНИЯМ </a:t>
            </a:r>
            <a:br>
              <a:rPr lang="ru-RU" sz="2000" dirty="0">
                <a:solidFill>
                  <a:schemeClr val="tx2"/>
                </a:solidFill>
                <a:latin typeface="Inter"/>
              </a:rPr>
            </a:br>
            <a:r>
              <a:rPr lang="ru-RU" sz="2000" dirty="0">
                <a:solidFill>
                  <a:schemeClr val="tx2"/>
                </a:solidFill>
                <a:latin typeface="Inter"/>
              </a:rPr>
              <a:t>(КАК ОБЩИМ, ТАК И КАЖДОГО)</a:t>
            </a:r>
          </a:p>
          <a:p>
            <a:pPr marL="457200" indent="-45720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Clr>
                <a:srgbClr val="0A767D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2"/>
                </a:solidFill>
                <a:latin typeface="Inter"/>
              </a:rPr>
              <a:t>СПОСОБСТВУЕТ КОНСТРУКТИВНОМУ ДИАЛОГУ </a:t>
            </a:r>
            <a:br>
              <a:rPr lang="ru-RU" sz="2000" dirty="0">
                <a:solidFill>
                  <a:schemeClr val="tx2"/>
                </a:solidFill>
                <a:latin typeface="Inter"/>
              </a:rPr>
            </a:br>
            <a:r>
              <a:rPr lang="ru-RU" sz="2000" dirty="0">
                <a:solidFill>
                  <a:schemeClr val="tx2"/>
                </a:solidFill>
                <a:latin typeface="Inter"/>
              </a:rPr>
              <a:t>И РАСШИРЕНИЮ ВАРИАТИВНОСТИ</a:t>
            </a:r>
          </a:p>
          <a:p>
            <a:pPr marL="457200" indent="-45720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Clr>
                <a:srgbClr val="0A767D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2"/>
                </a:solidFill>
                <a:latin typeface="Inter"/>
              </a:rPr>
              <a:t>ПОМОГАЕТ ВЫРАБОТАТЬ, СФОРМУЛИРОВАТЬ </a:t>
            </a:r>
            <a:br>
              <a:rPr lang="ru-RU" sz="2000" dirty="0">
                <a:solidFill>
                  <a:schemeClr val="tx2"/>
                </a:solidFill>
                <a:latin typeface="Inter"/>
              </a:rPr>
            </a:br>
            <a:r>
              <a:rPr lang="ru-RU" sz="2000" dirty="0">
                <a:solidFill>
                  <a:schemeClr val="tx2"/>
                </a:solidFill>
                <a:latin typeface="Inter"/>
              </a:rPr>
              <a:t>И ЗАКРЕПИТЬ ДОСТИГНУТЫЕ ДОГОВОРЁННОСТИ В МЕДИАТИВНОМ ИЛИ МИРОВОМ СОГЛАШЕНИИ СТОРОН</a:t>
            </a:r>
            <a:endParaRPr lang="en-US" sz="2000" dirty="0">
              <a:solidFill>
                <a:schemeClr val="tx2"/>
              </a:solidFill>
              <a:latin typeface="Inter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BA139F-D282-CE4C-870D-2085BA5B35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2460"/>
            <a:ext cx="5392843" cy="302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16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diation Centre">
      <a:dk1>
        <a:srgbClr val="0A0A0A"/>
      </a:dk1>
      <a:lt1>
        <a:srgbClr val="FFFFFF"/>
      </a:lt1>
      <a:dk2>
        <a:srgbClr val="3B4C53"/>
      </a:dk2>
      <a:lt2>
        <a:srgbClr val="E7E6E6"/>
      </a:lt2>
      <a:accent1>
        <a:srgbClr val="00999C"/>
      </a:accent1>
      <a:accent2>
        <a:srgbClr val="3B4C53"/>
      </a:accent2>
      <a:accent3>
        <a:srgbClr val="E6F3FA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628</Words>
  <Application>Microsoft Office PowerPoint</Application>
  <PresentationFormat>Широкоэкранный</PresentationFormat>
  <Paragraphs>127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Inter</vt:lpstr>
      <vt:lpstr>Muller Black</vt:lpstr>
      <vt:lpstr>Wingdings</vt:lpstr>
      <vt:lpstr>Office Theme</vt:lpstr>
      <vt:lpstr>ЦЕНТР МЕДИАЦИИ ПРИ РСПП: КАК ДОГОВАРИВАТЬСЯ ВЫГОДНО, СОХРАНЯЯ ВРЕМЯ, ДЕНЬГИ И ПАРТНЁРСКИЕ ОТНОШЕНИЯ</vt:lpstr>
      <vt:lpstr>Презентация PowerPoint</vt:lpstr>
      <vt:lpstr>ПОСЛЕДСТВИЯ ЛЮБОГО ДЕСТРУКТИВНОГО СПОРА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ЧЕРЕЗ КОНФЛИКТ В ПАРТНЁРСТВО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МИССИЯ</vt:lpstr>
      <vt:lpstr>10 РАБОЧИХ ПРАКТИК ЦЕНТРА МЕДИАЦИИ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Галина Наумова</cp:lastModifiedBy>
  <cp:revision>62</cp:revision>
  <cp:lastPrinted>2021-09-20T11:34:32Z</cp:lastPrinted>
  <dcterms:created xsi:type="dcterms:W3CDTF">2021-05-14T17:54:20Z</dcterms:created>
  <dcterms:modified xsi:type="dcterms:W3CDTF">2021-09-28T02:31:05Z</dcterms:modified>
</cp:coreProperties>
</file>