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0" r:id="rId2"/>
    <p:sldId id="290" r:id="rId3"/>
    <p:sldId id="291" r:id="rId4"/>
    <p:sldId id="286" r:id="rId5"/>
    <p:sldId id="284" r:id="rId6"/>
    <p:sldId id="283" r:id="rId7"/>
    <p:sldId id="275" r:id="rId8"/>
    <p:sldId id="276" r:id="rId9"/>
    <p:sldId id="277" r:id="rId10"/>
    <p:sldId id="278" r:id="rId11"/>
    <p:sldId id="279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85" r:id="rId20"/>
    <p:sldId id="272" r:id="rId21"/>
    <p:sldId id="265" r:id="rId22"/>
    <p:sldId id="266" r:id="rId23"/>
    <p:sldId id="271" r:id="rId24"/>
    <p:sldId id="267" r:id="rId25"/>
    <p:sldId id="269" r:id="rId26"/>
    <p:sldId id="270" r:id="rId27"/>
    <p:sldId id="273" r:id="rId28"/>
    <p:sldId id="274" r:id="rId29"/>
    <p:sldId id="288" r:id="rId30"/>
    <p:sldId id="289" r:id="rId31"/>
    <p:sldId id="263" r:id="rId32"/>
    <p:sldId id="268" r:id="rId3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A61"/>
    <a:srgbClr val="E7FAFF"/>
    <a:srgbClr val="4A5D8A"/>
    <a:srgbClr val="FEEFDA"/>
    <a:srgbClr val="4A7EBB"/>
    <a:srgbClr val="FFFDFB"/>
    <a:srgbClr val="D60000"/>
    <a:srgbClr val="C7DBF1"/>
    <a:srgbClr val="9D4B07"/>
    <a:srgbClr val="C75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8" autoAdjust="0"/>
  </p:normalViewPr>
  <p:slideViewPr>
    <p:cSldViewPr>
      <p:cViewPr>
        <p:scale>
          <a:sx n="110" d="100"/>
          <a:sy n="110" d="100"/>
        </p:scale>
        <p:origin x="-72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ФБ</c:v>
                </c:pt>
              </c:strCache>
            </c:strRef>
          </c:tx>
          <c:spPr>
            <a:effectLst>
              <a:outerShdw blurRad="50800" dist="38100" sx="101000" sy="101000" algn="l" rotWithShape="0">
                <a:prstClr val="black">
                  <a:alpha val="5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sx="101000" sy="101000" algn="l" rotWithShape="0">
                  <a:prstClr val="black">
                    <a:alpha val="5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06B9CC"/>
              </a:solidFill>
              <a:ln>
                <a:solidFill>
                  <a:schemeClr val="tx1"/>
                </a:solidFill>
              </a:ln>
              <a:effectLst>
                <a:outerShdw blurRad="50800" dist="38100" sx="101000" sy="101000" algn="l" rotWithShape="0">
                  <a:prstClr val="black">
                    <a:alpha val="50000"/>
                  </a:prstClr>
                </a:outerShdw>
              </a:effectLst>
            </c:spPr>
          </c:dPt>
          <c:dLbls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89.5</c:v>
                </c:pt>
                <c:pt idx="1">
                  <c:v>118.4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38"/>
        <c:axId val="6692864"/>
        <c:axId val="6694400"/>
      </c:barChart>
      <c:catAx>
        <c:axId val="669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694400"/>
        <c:crosses val="autoZero"/>
        <c:auto val="1"/>
        <c:lblAlgn val="ctr"/>
        <c:lblOffset val="100"/>
        <c:noMultiLvlLbl val="0"/>
      </c:catAx>
      <c:valAx>
        <c:axId val="6694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6692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ln w="38100">
              <a:solidFill>
                <a:srgbClr val="06B9CC"/>
              </a:solidFill>
            </a:ln>
          </c:spPr>
          <c:marker>
            <c:symbol val="square"/>
            <c:size val="9"/>
            <c:spPr>
              <a:noFill/>
              <a:ln w="38100">
                <a:solidFill>
                  <a:srgbClr val="06B9CC"/>
                </a:solidFill>
              </a:ln>
            </c:spPr>
          </c:marker>
          <c:dLbls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D9F8FF"/>
              </a:solidFill>
            </c:spPr>
            <c:txPr>
              <a:bodyPr/>
              <a:lstStyle/>
              <a:p>
                <a:pPr>
                  <a:defRPr sz="1050" b="1">
                    <a:solidFill>
                      <a:srgbClr val="0367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01.03-10.03</c:v>
                </c:pt>
                <c:pt idx="1">
                  <c:v>11.03-17.03</c:v>
                </c:pt>
                <c:pt idx="2">
                  <c:v>18.03-24.03</c:v>
                </c:pt>
                <c:pt idx="3">
                  <c:v>25.03-31.03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620</c:v>
                </c:pt>
                <c:pt idx="1">
                  <c:v>218</c:v>
                </c:pt>
                <c:pt idx="2">
                  <c:v>288</c:v>
                </c:pt>
                <c:pt idx="3">
                  <c:v>300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ln w="381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circle"/>
            <c:size val="9"/>
            <c:spPr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marker>
          <c:dLbls>
            <c:dLbl>
              <c:idx val="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D9F8FF"/>
              </a:solidFill>
            </c:spPr>
            <c:txPr>
              <a:bodyPr/>
              <a:lstStyle/>
              <a:p>
                <a:pPr>
                  <a:defRPr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01.03-10.03</c:v>
                </c:pt>
                <c:pt idx="1">
                  <c:v>11.03-17.03</c:v>
                </c:pt>
                <c:pt idx="2">
                  <c:v>18.03-24.03</c:v>
                </c:pt>
                <c:pt idx="3">
                  <c:v>25.03-31.03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340</c:v>
                </c:pt>
                <c:pt idx="1">
                  <c:v>263</c:v>
                </c:pt>
                <c:pt idx="2">
                  <c:v>269</c:v>
                </c:pt>
                <c:pt idx="3">
                  <c:v>332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92288"/>
        <c:axId val="35293824"/>
      </c:lineChart>
      <c:catAx>
        <c:axId val="35292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5293824"/>
        <c:crosses val="autoZero"/>
        <c:auto val="1"/>
        <c:lblAlgn val="ctr"/>
        <c:lblOffset val="100"/>
        <c:noMultiLvlLbl val="0"/>
      </c:catAx>
      <c:valAx>
        <c:axId val="352938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52922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573557948230702"/>
          <c:y val="2.5209191628563405E-2"/>
          <c:w val="0.60420076024272706"/>
          <c:h val="0.11661434601501237"/>
        </c:manualLayout>
      </c:layout>
      <c:overlay val="0"/>
      <c:txPr>
        <a:bodyPr/>
        <a:lstStyle/>
        <a:p>
          <a:pPr>
            <a:defRPr sz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 rot="0" vert="horz"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</a:p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 обращения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1649728130046741"/>
          <c:y val="0.4223254063446214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968737773097681E-2"/>
          <c:y val="0.16338148206745562"/>
          <c:w val="0.49054956051582033"/>
          <c:h val="0.61896616044425612"/>
        </c:manualLayout>
      </c:layout>
      <c:doughnutChart>
        <c:varyColors val="1"/>
        <c:ser>
          <c:idx val="1"/>
          <c:order val="0"/>
          <c:tx>
            <c:strRef>
              <c:f>Лист1!$B$2</c:f>
              <c:strCache>
                <c:ptCount val="1"/>
                <c:pt idx="0">
                  <c:v>Количество обращений </c:v>
                </c:pt>
              </c:strCache>
            </c:strRef>
          </c:tx>
          <c:spPr>
            <a:ln w="6350">
              <a:solidFill>
                <a:srgbClr val="000000"/>
              </a:solidFill>
            </a:ln>
          </c:spPr>
          <c:explosion val="3"/>
          <c:dPt>
            <c:idx val="0"/>
            <c:bubble3D val="0"/>
            <c:spPr>
              <a:gradFill flip="none" rotWithShape="1">
                <a:gsLst>
                  <a:gs pos="14000">
                    <a:schemeClr val="accent1">
                      <a:shade val="30000"/>
                      <a:satMod val="115000"/>
                    </a:schemeClr>
                  </a:gs>
                  <a:gs pos="44000">
                    <a:schemeClr val="accent1">
                      <a:shade val="67500"/>
                      <a:satMod val="115000"/>
                    </a:schemeClr>
                  </a:gs>
                  <a:gs pos="100000">
                    <a:srgbClr val="95C2EB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6350">
                <a:solidFill>
                  <a:srgbClr val="000000"/>
                </a:solidFill>
              </a:ln>
            </c:spPr>
          </c:dPt>
          <c:dPt>
            <c:idx val="1"/>
            <c:bubble3D val="0"/>
            <c:spPr>
              <a:gradFill flip="none" rotWithShape="1">
                <a:gsLst>
                  <a:gs pos="8000">
                    <a:srgbClr val="FFC000">
                      <a:shade val="30000"/>
                      <a:satMod val="115000"/>
                    </a:srgbClr>
                  </a:gs>
                  <a:gs pos="39000">
                    <a:srgbClr val="FFC000">
                      <a:shade val="67500"/>
                      <a:satMod val="115000"/>
                    </a:srgbClr>
                  </a:gs>
                  <a:gs pos="100000">
                    <a:srgbClr val="FFDB57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6350">
                <a:solidFill>
                  <a:srgbClr val="000000"/>
                </a:solidFill>
              </a:ln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0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6350">
                <a:solidFill>
                  <a:srgbClr val="000000"/>
                </a:solidFill>
              </a:ln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rgbClr val="FF3F3F">
                      <a:shade val="30000"/>
                      <a:satMod val="115000"/>
                    </a:srgbClr>
                  </a:gs>
                  <a:gs pos="35000">
                    <a:srgbClr val="FF3F3F">
                      <a:shade val="67500"/>
                      <a:satMod val="115000"/>
                    </a:srgbClr>
                  </a:gs>
                  <a:gs pos="74000">
                    <a:srgbClr val="FF7979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6350">
                <a:solidFill>
                  <a:srgbClr val="000000"/>
                </a:solidFill>
              </a:ln>
            </c:spPr>
          </c:dPt>
          <c:dPt>
            <c:idx val="4"/>
            <c:bubble3D val="0"/>
            <c:spPr>
              <a:gradFill flip="none" rotWithShape="1">
                <a:gsLst>
                  <a:gs pos="0">
                    <a:srgbClr val="7A23BB"/>
                  </a:gs>
                  <a:gs pos="50000">
                    <a:srgbClr val="9A49D7"/>
                  </a:gs>
                  <a:gs pos="72000">
                    <a:srgbClr val="D0ABEB"/>
                  </a:gs>
                </a:gsLst>
                <a:lin ang="8100000" scaled="1"/>
                <a:tileRect/>
              </a:gradFill>
              <a:ln w="6350">
                <a:solidFill>
                  <a:srgbClr val="000000"/>
                </a:solidFill>
              </a:ln>
            </c:spPr>
          </c:dPt>
          <c:dPt>
            <c:idx val="5"/>
            <c:bubble3D val="0"/>
            <c:spPr>
              <a:gradFill flip="none" rotWithShape="1">
                <a:gsLst>
                  <a:gs pos="4000">
                    <a:srgbClr val="92D050">
                      <a:shade val="30000"/>
                      <a:satMod val="115000"/>
                    </a:srgbClr>
                  </a:gs>
                  <a:gs pos="43000">
                    <a:srgbClr val="92D050">
                      <a:shade val="67500"/>
                      <a:satMod val="115000"/>
                    </a:srgbClr>
                  </a:gs>
                  <a:gs pos="100000">
                    <a:srgbClr val="B8E785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6350">
                <a:solidFill>
                  <a:srgbClr val="000000"/>
                </a:solidFill>
              </a:ln>
            </c:spPr>
          </c:dPt>
          <c:dPt>
            <c:idx val="6"/>
            <c:bubble3D val="0"/>
            <c:spPr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37000">
                    <a:srgbClr val="D7DEE5"/>
                  </a:gs>
                  <a:gs pos="64000">
                    <a:srgbClr val="F8FBFE"/>
                  </a:gs>
                </a:gsLst>
                <a:lin ang="8100000" scaled="1"/>
                <a:tileRect/>
              </a:gradFill>
              <a:ln w="6350">
                <a:solidFill>
                  <a:srgbClr val="000000"/>
                </a:solidFill>
              </a:ln>
            </c:spPr>
          </c:dPt>
          <c:dLbls>
            <c:dLbl>
              <c:idx val="6"/>
              <c:layout>
                <c:manualLayout>
                  <c:x val="3.3594150914448657E-3"/>
                  <c:y val="-1.137866401941002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Лист1!$A$3:$A$9</c:f>
              <c:strCache>
                <c:ptCount val="7"/>
                <c:pt idx="0">
                  <c:v>Невозможность уплаты текущих налогов (в т. ч. получение отсрочек/рассрочек, налоговых "каникул")</c:v>
                </c:pt>
                <c:pt idx="1">
                  <c:v>Отсутствие оборотных средств</c:v>
                </c:pt>
                <c:pt idx="2">
                  <c:v>Рост стоимости материалов/ себестоимости продукции</c:v>
                </c:pt>
                <c:pt idx="3">
                  <c:v>Проблемы с импортными поставками (в т. ч. отсутствие импортозамещения, включая програмные продукты)</c:v>
                </c:pt>
                <c:pt idx="4">
                  <c:v>Рост дебиторской задолженности</c:v>
                </c:pt>
                <c:pt idx="5">
                  <c:v>Отсутствие рынков сбыта на территории РФ. Снижение объемов реализации. Нарушение логистических связей</c:v>
                </c:pt>
                <c:pt idx="6">
                  <c:v>Иное</c:v>
                </c:pt>
              </c:strCache>
            </c:strRef>
          </c:cat>
          <c:val>
            <c:numRef>
              <c:f>Лист1!$B$3:$B$9</c:f>
              <c:numCache>
                <c:formatCode>General</c:formatCode>
                <c:ptCount val="7"/>
                <c:pt idx="0">
                  <c:v>10</c:v>
                </c:pt>
                <c:pt idx="1">
                  <c:v>14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effectLst>
          <a:glow rad="63500">
            <a:schemeClr val="accent2">
              <a:satMod val="175000"/>
              <a:alpha val="40000"/>
            </a:schemeClr>
          </a:glow>
        </a:effectLst>
      </c:spPr>
    </c:plotArea>
    <c:legend>
      <c:legendPos val="tr"/>
      <c:legendEntry>
        <c:idx val="1"/>
        <c:txPr>
          <a:bodyPr rot="0" vert="horz"/>
          <a:lstStyle/>
          <a:p>
            <a:pPr>
              <a:defRPr sz="9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72039821662327"/>
          <c:y val="3.2703621808407843E-2"/>
          <c:w val="0.40745955763369285"/>
          <c:h val="0.9672963781915922"/>
        </c:manualLayout>
      </c:layout>
      <c:overlay val="0"/>
      <c:txPr>
        <a:bodyPr rot="0" vert="horz"/>
        <a:lstStyle/>
        <a:p>
          <a:pPr>
            <a:defRPr sz="90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6B9CC"/>
            </a:solidFill>
            <a:ln w="317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3.6665537830029536E-3"/>
                  <c:y val="0.237354093683224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3331082717076361E-3"/>
                  <c:y val="0.189004142101396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Всего обращений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4"/>
        <c:shape val="box"/>
        <c:axId val="41760256"/>
        <c:axId val="41826944"/>
        <c:axId val="0"/>
      </c:bar3DChart>
      <c:catAx>
        <c:axId val="41760256"/>
        <c:scaling>
          <c:orientation val="minMax"/>
        </c:scaling>
        <c:delete val="1"/>
        <c:axPos val="b"/>
        <c:majorTickMark val="out"/>
        <c:minorTickMark val="none"/>
        <c:tickLblPos val="nextTo"/>
        <c:crossAx val="41826944"/>
        <c:crosses val="autoZero"/>
        <c:auto val="1"/>
        <c:lblAlgn val="ctr"/>
        <c:lblOffset val="100"/>
        <c:noMultiLvlLbl val="0"/>
      </c:catAx>
      <c:valAx>
        <c:axId val="41826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1760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">
              <a:solidFill>
                <a:srgbClr val="1E5E92"/>
              </a:solidFill>
            </a:ln>
          </c:spPr>
          <c:dPt>
            <c:idx val="0"/>
            <c:bubble3D val="0"/>
            <c:spPr>
              <a:solidFill>
                <a:srgbClr val="06B9CC"/>
              </a:solidFill>
              <a:ln w="3175">
                <a:solidFill>
                  <a:srgbClr val="1E5E92"/>
                </a:solidFill>
              </a:ln>
            </c:spPr>
          </c:dPt>
          <c:dPt>
            <c:idx val="1"/>
            <c:bubble3D val="0"/>
            <c:spPr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rgbClr val="D7DEE5"/>
                  </a:gs>
                  <a:gs pos="96000">
                    <a:srgbClr val="F8FBFE"/>
                  </a:gs>
                </a:gsLst>
                <a:lin ang="8100000" scaled="1"/>
              </a:gradFill>
              <a:ln w="3175">
                <a:solidFill>
                  <a:srgbClr val="1E5E92"/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0.47</c:v>
                </c:pt>
                <c:pt idx="1">
                  <c:v>0.53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9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КБ</c:v>
                </c:pt>
              </c:strCache>
            </c:strRef>
          </c:tx>
          <c:spPr>
            <a:effectLst>
              <a:outerShdw blurRad="50800" dist="38100" sx="101000" sy="101000" algn="l" rotWithShape="0">
                <a:prstClr val="black">
                  <a:alpha val="5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sx="101000" sy="101000" algn="l" rotWithShape="0">
                  <a:prstClr val="black">
                    <a:alpha val="5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06B9CC"/>
              </a:solidFill>
              <a:ln>
                <a:solidFill>
                  <a:schemeClr val="tx1"/>
                </a:solidFill>
              </a:ln>
              <a:effectLst>
                <a:outerShdw blurRad="50800" dist="38100" sx="101000" sy="101000" algn="l" rotWithShape="0">
                  <a:prstClr val="black">
                    <a:alpha val="50000"/>
                  </a:prstClr>
                </a:outerShdw>
              </a:effectLst>
            </c:spPr>
          </c:dPt>
          <c:dLbls>
            <c:txPr>
              <a:bodyPr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81.2</c:v>
                </c:pt>
                <c:pt idx="1">
                  <c:v>90.9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8"/>
        <c:axId val="6721536"/>
        <c:axId val="6724992"/>
      </c:barChart>
      <c:catAx>
        <c:axId val="672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002060"/>
            </a:solidFill>
          </a:ln>
        </c:spPr>
        <c:txPr>
          <a:bodyPr/>
          <a:lstStyle/>
          <a:p>
            <a:pPr>
              <a:defRPr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724992"/>
        <c:crosses val="autoZero"/>
        <c:auto val="1"/>
        <c:lblAlgn val="ctr"/>
        <c:lblOffset val="100"/>
        <c:noMultiLvlLbl val="0"/>
      </c:catAx>
      <c:valAx>
        <c:axId val="6724992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6721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ПФ</c:v>
                </c:pt>
              </c:strCache>
            </c:strRef>
          </c:tx>
          <c:spPr>
            <a:effectLst>
              <a:outerShdw blurRad="50800" dist="38100" sx="101000" sy="101000" algn="l" rotWithShape="0">
                <a:prstClr val="black">
                  <a:alpha val="5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sx="101000" sy="101000" algn="l" rotWithShape="0">
                  <a:prstClr val="black">
                    <a:alpha val="5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06B9CC"/>
              </a:solidFill>
              <a:ln>
                <a:solidFill>
                  <a:schemeClr val="tx1"/>
                </a:solidFill>
              </a:ln>
              <a:effectLst>
                <a:outerShdw blurRad="50800" dist="38100" sx="101000" sy="101000" algn="l" rotWithShape="0">
                  <a:prstClr val="black">
                    <a:alpha val="50000"/>
                  </a:prstClr>
                </a:outerShdw>
              </a:effectLst>
            </c:spPr>
          </c:dPt>
          <c:dLbls>
            <c:txPr>
              <a:bodyPr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28.1</c:v>
                </c:pt>
                <c:pt idx="1">
                  <c:v>31.9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38"/>
        <c:axId val="34009088"/>
        <c:axId val="34010624"/>
      </c:barChart>
      <c:catAx>
        <c:axId val="3400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010624"/>
        <c:crosses val="autoZero"/>
        <c:auto val="1"/>
        <c:lblAlgn val="ctr"/>
        <c:lblOffset val="100"/>
        <c:noMultiLvlLbl val="0"/>
      </c:catAx>
      <c:valAx>
        <c:axId val="34010624"/>
        <c:scaling>
          <c:orientation val="minMax"/>
          <c:max val="8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34009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ФОМС</c:v>
                </c:pt>
              </c:strCache>
            </c:strRef>
          </c:tx>
          <c:spPr>
            <a:effectLst>
              <a:outerShdw blurRad="50800" dist="38100" sx="101000" sy="101000" algn="l" rotWithShape="0">
                <a:prstClr val="black">
                  <a:alpha val="5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sx="101000" sy="101000" algn="l" rotWithShape="0">
                  <a:prstClr val="black">
                    <a:alpha val="5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06B9CC"/>
              </a:solidFill>
              <a:ln>
                <a:solidFill>
                  <a:schemeClr val="tx1"/>
                </a:solidFill>
              </a:ln>
              <a:effectLst>
                <a:outerShdw blurRad="50800" dist="38100" sx="101000" sy="101000" algn="l" rotWithShape="0">
                  <a:prstClr val="black">
                    <a:alpha val="50000"/>
                  </a:prstClr>
                </a:outerShdw>
              </a:effectLst>
            </c:spPr>
          </c:dPt>
          <c:dLbls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7</c:v>
                </c:pt>
                <c:pt idx="1">
                  <c:v>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38"/>
        <c:axId val="34035584"/>
        <c:axId val="34037120"/>
      </c:barChart>
      <c:catAx>
        <c:axId val="3403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037120"/>
        <c:crosses val="autoZero"/>
        <c:auto val="1"/>
        <c:lblAlgn val="ctr"/>
        <c:lblOffset val="100"/>
        <c:noMultiLvlLbl val="0"/>
      </c:catAx>
      <c:valAx>
        <c:axId val="34037120"/>
        <c:scaling>
          <c:orientation val="minMax"/>
          <c:max val="8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34035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6806645602361421E-2"/>
          <c:w val="0.87246533245844271"/>
          <c:h val="0.6558079373946745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Регистрация ЮЛ</c:v>
                </c:pt>
              </c:strCache>
            </c:strRef>
          </c:tx>
          <c:spPr>
            <a:ln w="38100">
              <a:solidFill>
                <a:srgbClr val="06B9CC"/>
              </a:solidFill>
            </a:ln>
          </c:spPr>
          <c:marker>
            <c:symbol val="circle"/>
            <c:size val="9"/>
            <c:spPr>
              <a:noFill/>
              <a:ln w="38100">
                <a:solidFill>
                  <a:srgbClr val="06B9CC"/>
                </a:solidFill>
              </a:ln>
            </c:spPr>
          </c:marker>
          <c:dLbls>
            <c:dLbl>
              <c:idx val="4"/>
              <c:layout>
                <c:manualLayout>
                  <c:x val="-2.6091955409361073E-2"/>
                  <c:y val="8.1457332281140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D9F8FF"/>
              </a:solidFill>
            </c:spPr>
            <c:txPr>
              <a:bodyPr/>
              <a:lstStyle/>
              <a:p>
                <a:pPr>
                  <a:defRPr sz="1050" b="1">
                    <a:solidFill>
                      <a:srgbClr val="0367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I КВ.
2021</c:v>
                </c:pt>
                <c:pt idx="1">
                  <c:v>II КВ. 2021</c:v>
                </c:pt>
                <c:pt idx="2">
                  <c:v>III КВ. 2021</c:v>
                </c:pt>
                <c:pt idx="3">
                  <c:v>IV КВ. 2021</c:v>
                </c:pt>
                <c:pt idx="4">
                  <c:v>январь
2022</c:v>
                </c:pt>
                <c:pt idx="5">
                  <c:v>февраль 2022</c:v>
                </c:pt>
                <c:pt idx="6">
                  <c:v>мар.22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833</c:v>
                </c:pt>
                <c:pt idx="1">
                  <c:v>894</c:v>
                </c:pt>
                <c:pt idx="2">
                  <c:v>735</c:v>
                </c:pt>
                <c:pt idx="3">
                  <c:v>771</c:v>
                </c:pt>
                <c:pt idx="4">
                  <c:v>192</c:v>
                </c:pt>
                <c:pt idx="5">
                  <c:v>276</c:v>
                </c:pt>
                <c:pt idx="6">
                  <c:v>304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Прекращения ЮЛ</c:v>
                </c:pt>
              </c:strCache>
            </c:strRef>
          </c:tx>
          <c:spPr>
            <a:ln w="381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pPr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marker>
          <c:dLbls>
            <c:spPr>
              <a:solidFill>
                <a:srgbClr val="D9F8FF"/>
              </a:solidFill>
            </c:spPr>
            <c:txPr>
              <a:bodyPr/>
              <a:lstStyle/>
              <a:p>
                <a:pPr>
                  <a:defRPr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I КВ.
2021</c:v>
                </c:pt>
                <c:pt idx="1">
                  <c:v>II КВ. 2021</c:v>
                </c:pt>
                <c:pt idx="2">
                  <c:v>III КВ. 2021</c:v>
                </c:pt>
                <c:pt idx="3">
                  <c:v>IV КВ. 2021</c:v>
                </c:pt>
                <c:pt idx="4">
                  <c:v>январь
2022</c:v>
                </c:pt>
                <c:pt idx="5">
                  <c:v>февраль 2022</c:v>
                </c:pt>
                <c:pt idx="6">
                  <c:v>мар.22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1191</c:v>
                </c:pt>
                <c:pt idx="1">
                  <c:v>905</c:v>
                </c:pt>
                <c:pt idx="2">
                  <c:v>1376</c:v>
                </c:pt>
                <c:pt idx="3">
                  <c:v>1192</c:v>
                </c:pt>
                <c:pt idx="4">
                  <c:v>414</c:v>
                </c:pt>
                <c:pt idx="5">
                  <c:v>263</c:v>
                </c:pt>
                <c:pt idx="6">
                  <c:v>570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55232"/>
        <c:axId val="34256768"/>
      </c:lineChart>
      <c:catAx>
        <c:axId val="3425523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256768"/>
        <c:crosses val="autoZero"/>
        <c:auto val="1"/>
        <c:lblAlgn val="ctr"/>
        <c:lblOffset val="100"/>
        <c:noMultiLvlLbl val="0"/>
      </c:catAx>
      <c:valAx>
        <c:axId val="34256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2552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7144028871391077"/>
          <c:y val="0.2585350247712988"/>
          <c:w val="0.1264022309711286"/>
          <c:h val="0.44659903012653362"/>
        </c:manualLayout>
      </c:layout>
      <c:overlay val="0"/>
      <c:txPr>
        <a:bodyPr/>
        <a:lstStyle/>
        <a:p>
          <a:pPr>
            <a:defRPr sz="10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ln w="38100">
              <a:solidFill>
                <a:srgbClr val="06B9CC"/>
              </a:solidFill>
            </a:ln>
          </c:spPr>
          <c:marker>
            <c:symbol val="square"/>
            <c:size val="9"/>
            <c:spPr>
              <a:noFill/>
              <a:ln w="38100">
                <a:solidFill>
                  <a:srgbClr val="06B9CC"/>
                </a:solidFill>
              </a:ln>
            </c:spPr>
          </c:marker>
          <c:dLbls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solidFill>
                      <a:srgbClr val="0367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01.03-10.03</c:v>
                </c:pt>
                <c:pt idx="1">
                  <c:v>11.03-17.03</c:v>
                </c:pt>
                <c:pt idx="2">
                  <c:v>18.03-24.03</c:v>
                </c:pt>
                <c:pt idx="3">
                  <c:v>25.03-31.03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118</c:v>
                </c:pt>
                <c:pt idx="1">
                  <c:v>60</c:v>
                </c:pt>
                <c:pt idx="2">
                  <c:v>88</c:v>
                </c:pt>
                <c:pt idx="3">
                  <c:v>80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ln w="381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circle"/>
            <c:size val="9"/>
            <c:spPr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D9F8FF"/>
              </a:solidFill>
            </c:spPr>
            <c:txPr>
              <a:bodyPr/>
              <a:lstStyle/>
              <a:p>
                <a:pPr>
                  <a:defRPr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01.03-10.03</c:v>
                </c:pt>
                <c:pt idx="1">
                  <c:v>11.03-17.03</c:v>
                </c:pt>
                <c:pt idx="2">
                  <c:v>18.03-24.03</c:v>
                </c:pt>
                <c:pt idx="3">
                  <c:v>25.03-31.03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94</c:v>
                </c:pt>
                <c:pt idx="1">
                  <c:v>71</c:v>
                </c:pt>
                <c:pt idx="2">
                  <c:v>72</c:v>
                </c:pt>
                <c:pt idx="3">
                  <c:v>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84576"/>
        <c:axId val="34997376"/>
      </c:lineChart>
      <c:catAx>
        <c:axId val="34184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997376"/>
        <c:crosses val="autoZero"/>
        <c:auto val="1"/>
        <c:lblAlgn val="ctr"/>
        <c:lblOffset val="100"/>
        <c:noMultiLvlLbl val="0"/>
      </c:catAx>
      <c:valAx>
        <c:axId val="3499737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41845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573557948230702"/>
          <c:y val="2.5209191628563405E-2"/>
          <c:w val="0.60420076024272706"/>
          <c:h val="0.11661434601501237"/>
        </c:manualLayout>
      </c:layout>
      <c:overlay val="0"/>
      <c:txPr>
        <a:bodyPr/>
        <a:lstStyle/>
        <a:p>
          <a:pPr>
            <a:defRPr sz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ln w="38100">
              <a:solidFill>
                <a:srgbClr val="06B9CC"/>
              </a:solidFill>
            </a:ln>
          </c:spPr>
          <c:marker>
            <c:symbol val="square"/>
            <c:size val="9"/>
            <c:spPr>
              <a:noFill/>
              <a:ln w="38100">
                <a:solidFill>
                  <a:srgbClr val="06B9CC"/>
                </a:solidFill>
              </a:ln>
            </c:spPr>
          </c:marker>
          <c:dLbls>
            <c:dLbl>
              <c:idx val="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D9F8FF"/>
              </a:solidFill>
            </c:spPr>
            <c:txPr>
              <a:bodyPr/>
              <a:lstStyle/>
              <a:p>
                <a:pPr>
                  <a:defRPr sz="1050" b="1">
                    <a:solidFill>
                      <a:srgbClr val="0367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01.03-10.03</c:v>
                </c:pt>
                <c:pt idx="1">
                  <c:v>11.03-17.03</c:v>
                </c:pt>
                <c:pt idx="2">
                  <c:v>18.03-24.03</c:v>
                </c:pt>
                <c:pt idx="3">
                  <c:v>25.03-31.03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</c:v>
                </c:pt>
                <c:pt idx="1">
                  <c:v>207</c:v>
                </c:pt>
                <c:pt idx="2">
                  <c:v>45</c:v>
                </c:pt>
                <c:pt idx="3">
                  <c:v>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ln w="381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circle"/>
            <c:size val="9"/>
            <c:spPr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marker>
          <c:dLbls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D9F8FF"/>
              </a:solidFill>
            </c:spPr>
            <c:txPr>
              <a:bodyPr/>
              <a:lstStyle/>
              <a:p>
                <a:pPr>
                  <a:defRPr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01.03-10.03</c:v>
                </c:pt>
                <c:pt idx="1">
                  <c:v>11.03-17.03</c:v>
                </c:pt>
                <c:pt idx="2">
                  <c:v>18.03-24.03</c:v>
                </c:pt>
                <c:pt idx="3">
                  <c:v>25.03-31.03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108</c:v>
                </c:pt>
                <c:pt idx="1">
                  <c:v>170</c:v>
                </c:pt>
                <c:pt idx="2">
                  <c:v>91</c:v>
                </c:pt>
                <c:pt idx="3">
                  <c:v>201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051776"/>
        <c:axId val="35069952"/>
      </c:lineChart>
      <c:catAx>
        <c:axId val="35051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5069952"/>
        <c:crosses val="autoZero"/>
        <c:auto val="1"/>
        <c:lblAlgn val="ctr"/>
        <c:lblOffset val="100"/>
        <c:noMultiLvlLbl val="0"/>
      </c:catAx>
      <c:valAx>
        <c:axId val="350699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50517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573557948230702"/>
          <c:y val="2.5209191628563405E-2"/>
          <c:w val="0.60420076024272706"/>
          <c:h val="0.11661434601501237"/>
        </c:manualLayout>
      </c:layout>
      <c:overlay val="0"/>
      <c:txPr>
        <a:bodyPr/>
        <a:lstStyle/>
        <a:p>
          <a:pPr>
            <a:defRPr sz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9120940704683667E-2"/>
          <c:w val="0.87246533245844271"/>
          <c:h val="0.7019747476381095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Регистрация ИП</c:v>
                </c:pt>
              </c:strCache>
            </c:strRef>
          </c:tx>
          <c:spPr>
            <a:ln w="38100">
              <a:solidFill>
                <a:srgbClr val="06B9CC"/>
              </a:solidFill>
            </a:ln>
          </c:spPr>
          <c:marker>
            <c:symbol val="circle"/>
            <c:size val="9"/>
            <c:spPr>
              <a:noFill/>
              <a:ln w="38100">
                <a:solidFill>
                  <a:srgbClr val="06B9CC"/>
                </a:solidFill>
              </a:ln>
            </c:spPr>
          </c:marker>
          <c:dLbls>
            <c:spPr>
              <a:solidFill>
                <a:srgbClr val="D9F8FF"/>
              </a:solidFill>
            </c:spPr>
            <c:txPr>
              <a:bodyPr/>
              <a:lstStyle/>
              <a:p>
                <a:pPr>
                  <a:defRPr sz="1050" b="1">
                    <a:solidFill>
                      <a:srgbClr val="04818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I КВ.
2021</c:v>
                </c:pt>
                <c:pt idx="1">
                  <c:v>II КВ. 2021</c:v>
                </c:pt>
                <c:pt idx="2">
                  <c:v>III КВ. 2021</c:v>
                </c:pt>
                <c:pt idx="3">
                  <c:v>IV КВ. 2021</c:v>
                </c:pt>
                <c:pt idx="4">
                  <c:v>январь
2022</c:v>
                </c:pt>
                <c:pt idx="5">
                  <c:v>февраль 2022</c:v>
                </c:pt>
                <c:pt idx="6">
                  <c:v>март 2022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4170</c:v>
                </c:pt>
                <c:pt idx="1">
                  <c:v>4104</c:v>
                </c:pt>
                <c:pt idx="2">
                  <c:v>3851</c:v>
                </c:pt>
                <c:pt idx="3">
                  <c:v>4133</c:v>
                </c:pt>
                <c:pt idx="4">
                  <c:v>1308</c:v>
                </c:pt>
                <c:pt idx="5">
                  <c:v>1531</c:v>
                </c:pt>
                <c:pt idx="6">
                  <c:v>1385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Прекращения ИП</c:v>
                </c:pt>
              </c:strCache>
            </c:strRef>
          </c:tx>
          <c:spPr>
            <a:ln w="381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pPr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5921900611902461E-3"/>
                  <c:y val="-3.9413651451665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D9F8FF"/>
              </a:solidFill>
            </c:spPr>
            <c:txPr>
              <a:bodyPr/>
              <a:lstStyle/>
              <a:p>
                <a:pPr>
                  <a:defRPr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I КВ.
2021</c:v>
                </c:pt>
                <c:pt idx="1">
                  <c:v>II КВ. 2021</c:v>
                </c:pt>
                <c:pt idx="2">
                  <c:v>III КВ. 2021</c:v>
                </c:pt>
                <c:pt idx="3">
                  <c:v>IV КВ. 2021</c:v>
                </c:pt>
                <c:pt idx="4">
                  <c:v>январь
2022</c:v>
                </c:pt>
                <c:pt idx="5">
                  <c:v>февраль 2022</c:v>
                </c:pt>
                <c:pt idx="6">
                  <c:v>март 2022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7435</c:v>
                </c:pt>
                <c:pt idx="1">
                  <c:v>3627</c:v>
                </c:pt>
                <c:pt idx="2">
                  <c:v>2495</c:v>
                </c:pt>
                <c:pt idx="3">
                  <c:v>2640</c:v>
                </c:pt>
                <c:pt idx="4">
                  <c:v>867</c:v>
                </c:pt>
                <c:pt idx="5">
                  <c:v>777</c:v>
                </c:pt>
                <c:pt idx="6">
                  <c:v>1221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43040"/>
        <c:axId val="35144832"/>
      </c:lineChart>
      <c:catAx>
        <c:axId val="3514304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5144832"/>
        <c:crosses val="autoZero"/>
        <c:auto val="1"/>
        <c:lblAlgn val="ctr"/>
        <c:lblOffset val="100"/>
        <c:noMultiLvlLbl val="0"/>
      </c:catAx>
      <c:valAx>
        <c:axId val="351448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143040"/>
        <c:crosses val="autoZero"/>
        <c:crossBetween val="between"/>
        <c:majorUnit val="10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7005139982502189"/>
          <c:y val="0.2585350247712988"/>
          <c:w val="0.12779111986001751"/>
          <c:h val="0.44659903012653362"/>
        </c:manualLayout>
      </c:layout>
      <c:overlay val="0"/>
      <c:txPr>
        <a:bodyPr/>
        <a:lstStyle/>
        <a:p>
          <a:pPr>
            <a:defRPr sz="9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ln w="38100">
              <a:solidFill>
                <a:srgbClr val="06B9CC"/>
              </a:solidFill>
            </a:ln>
          </c:spPr>
          <c:marker>
            <c:symbol val="square"/>
            <c:size val="9"/>
            <c:spPr>
              <a:noFill/>
              <a:ln w="38100">
                <a:solidFill>
                  <a:srgbClr val="06B9CC"/>
                </a:solidFill>
              </a:ln>
            </c:spPr>
          </c:marker>
          <c:dLbls>
            <c:dLbl>
              <c:idx val="1"/>
              <c:layout>
                <c:manualLayout>
                  <c:x val="-4.6552562196592505E-2"/>
                  <c:y val="-0.1168439090452677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D9F8FF"/>
              </a:solidFill>
            </c:spPr>
            <c:txPr>
              <a:bodyPr/>
              <a:lstStyle/>
              <a:p>
                <a:pPr>
                  <a:defRPr sz="1050" b="1">
                    <a:solidFill>
                      <a:srgbClr val="0367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01.03-10.03</c:v>
                </c:pt>
                <c:pt idx="1">
                  <c:v>11.03-17.03</c:v>
                </c:pt>
                <c:pt idx="2">
                  <c:v>18.03-24.03</c:v>
                </c:pt>
                <c:pt idx="3">
                  <c:v>25.03-31.03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513</c:v>
                </c:pt>
                <c:pt idx="1">
                  <c:v>356</c:v>
                </c:pt>
                <c:pt idx="2">
                  <c:v>363</c:v>
                </c:pt>
                <c:pt idx="3">
                  <c:v>391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ln w="381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circle"/>
            <c:size val="9"/>
            <c:spPr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marker>
          <c:dLbls>
            <c:spPr>
              <a:solidFill>
                <a:srgbClr val="D9F8FF"/>
              </a:solidFill>
            </c:spPr>
            <c:txPr>
              <a:bodyPr/>
              <a:lstStyle/>
              <a:p>
                <a:pPr>
                  <a:defRPr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01.03-10.03</c:v>
                </c:pt>
                <c:pt idx="1">
                  <c:v>11.03-17.03</c:v>
                </c:pt>
                <c:pt idx="2">
                  <c:v>18.03-24.03</c:v>
                </c:pt>
                <c:pt idx="3">
                  <c:v>25.03-31.03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397</c:v>
                </c:pt>
                <c:pt idx="1">
                  <c:v>344</c:v>
                </c:pt>
                <c:pt idx="2">
                  <c:v>316</c:v>
                </c:pt>
                <c:pt idx="3">
                  <c:v>328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375360"/>
        <c:axId val="35377152"/>
      </c:lineChart>
      <c:catAx>
        <c:axId val="35375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5377152"/>
        <c:crosses val="autoZero"/>
        <c:auto val="1"/>
        <c:lblAlgn val="ctr"/>
        <c:lblOffset val="100"/>
        <c:noMultiLvlLbl val="0"/>
      </c:catAx>
      <c:valAx>
        <c:axId val="353771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53753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573557948230702"/>
          <c:y val="2.5209191628563405E-2"/>
          <c:w val="0.60420076024272706"/>
          <c:h val="0.11661434601501237"/>
        </c:manualLayout>
      </c:layout>
      <c:overlay val="0"/>
      <c:txPr>
        <a:bodyPr/>
        <a:lstStyle/>
        <a:p>
          <a:pPr>
            <a:defRPr sz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0.39843</cdr:x>
      <cdr:y>0.02095</cdr:y>
    </cdr:from>
    <cdr:to>
      <cdr:x>0.50963</cdr:x>
      <cdr:y>0.09131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76364" y="116917"/>
          <a:ext cx="914400" cy="392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86DB0-2778-4D0E-8840-9669C46995D8}" type="datetimeFigureOut">
              <a:rPr lang="ru-RU" smtClean="0"/>
              <a:t>07.04.2022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3EFCE-6D7D-46A6-8B05-81A44EF65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63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3EFCE-6D7D-46A6-8B05-81A44EF65B2B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715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332CE-C574-4252-8409-4804C7E90DFE}" type="datetime1">
              <a:rPr lang="ru-RU" smtClean="0"/>
              <a:t>07.04.2022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987-3F01-40B1-A130-FB1D097850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846883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67F0-5078-4B30-AECC-3DE2403E5A7E}" type="datetime1">
              <a:rPr lang="ru-RU" smtClean="0"/>
              <a:t>07.04.2022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987-3F01-40B1-A130-FB1D097850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440698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63ED-FB64-48D3-8963-4EE800429E5E}" type="datetime1">
              <a:rPr lang="ru-RU" smtClean="0"/>
              <a:t>07.04.2022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987-3F01-40B1-A130-FB1D097850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667581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36B5-6AF9-4651-9BBA-F7F7F9617A5D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07.04.2022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>
              <a:solidFill>
                <a:srgbClr val="40BAD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421674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C505-CE68-4833-935F-ACA70BBA5AF9}" type="datetime1">
              <a:rPr lang="ru-RU" smtClean="0"/>
              <a:t>07.04.2022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987-3F01-40B1-A130-FB1D097850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083393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3D2B-9C8D-4625-ABAB-CD30109FB192}" type="datetime1">
              <a:rPr lang="ru-RU" smtClean="0"/>
              <a:t>07.04.2022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987-3F01-40B1-A130-FB1D097850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608117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026D-6066-43BC-A612-DC47627E2817}" type="datetime1">
              <a:rPr lang="ru-RU" smtClean="0"/>
              <a:t>07.04.2022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987-3F01-40B1-A130-FB1D097850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450103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D61A-0271-45B1-9DB0-3F4D09ECB0E4}" type="datetime1">
              <a:rPr lang="ru-RU" smtClean="0"/>
              <a:t>07.04.2022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987-3F01-40B1-A130-FB1D097850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323447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98BD-36FD-4D37-9904-4F32B19D55F0}" type="datetime1">
              <a:rPr lang="ru-RU" smtClean="0"/>
              <a:t>07.04.2022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987-3F01-40B1-A130-FB1D097850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947307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A838-4360-4BCA-8234-64E32F37CEAA}" type="datetime1">
              <a:rPr lang="ru-RU" smtClean="0"/>
              <a:t>07.04.2022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987-3F01-40B1-A130-FB1D097850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26561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FB83-EDB8-449E-A18B-02523B382EE5}" type="datetime1">
              <a:rPr lang="ru-RU" smtClean="0"/>
              <a:t>07.04.2022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987-3F01-40B1-A130-FB1D097850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853509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AF85-F066-42CA-806A-32E7234D6853}" type="datetime1">
              <a:rPr lang="ru-RU" smtClean="0"/>
              <a:t>07.04.2022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987-3F01-40B1-A130-FB1D097850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606653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B857C-7305-43F0-91DF-9A2930C228D4}" type="datetime1">
              <a:rPr lang="ru-RU" smtClean="0"/>
              <a:t>07.04.2022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C9987-3F01-40B1-A130-FB1D097850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9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p:transition spd="slow">
    <p:pull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hart" Target="../charts/chart2.xml"/><Relationship Id="rId7" Type="http://schemas.microsoft.com/office/2007/relationships/hdphoto" Target="../media/hdphoto1.wdp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A38DE-7E13-4312-9AFA-866AA71C4C95}"/>
              </a:ext>
            </a:extLst>
          </p:cNvPr>
          <p:cNvSpPr txBox="1"/>
          <p:nvPr/>
        </p:nvSpPr>
        <p:spPr>
          <a:xfrm>
            <a:off x="710571" y="1491631"/>
            <a:ext cx="6696744" cy="175432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2400" b="1" dirty="0">
                <a:solidFill>
                  <a:srgbClr val="1E5E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ДАЙДЖЕСТ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ПОДДЕРЖКИ-2022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ситуационный центр </a:t>
            </a:r>
          </a:p>
          <a:p>
            <a:r>
              <a:rPr lang="ru-RU" sz="2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 по </a:t>
            </a:r>
          </a:p>
          <a:p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Красноярскому краю</a:t>
            </a:r>
          </a:p>
        </p:txBody>
      </p:sp>
      <p:pic>
        <p:nvPicPr>
          <p:cNvPr id="5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10572" y="438514"/>
            <a:ext cx="1728191" cy="550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6896" y="4246477"/>
            <a:ext cx="1782197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4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phic 3" descr="Мозговой штурм в группе">
            <a:extLst>
              <a:ext uri="{FF2B5EF4-FFF2-40B4-BE49-F238E27FC236}">
                <a16:creationId xmlns:a16="http://schemas.microsoft.com/office/drawing/2014/main" xmlns="" id="{4D81A94D-9932-44C6-8B7D-EE36CA1DB8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5976157" y="2318050"/>
            <a:ext cx="1084724" cy="1084724"/>
          </a:xfrm>
          <a:prstGeom prst="rect">
            <a:avLst/>
          </a:prstGeom>
        </p:spPr>
      </p:pic>
      <p:pic>
        <p:nvPicPr>
          <p:cNvPr id="9" name="Рисунок 1">
            <a:extLst>
              <a:ext uri="{FF2B5EF4-FFF2-40B4-BE49-F238E27FC236}">
                <a16:creationId xmlns="" xmlns:a16="http://schemas.microsoft.com/office/drawing/2014/main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5297" y="1680652"/>
            <a:ext cx="640728" cy="7406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19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46787" y="4587975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5306" y="4741001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sz="105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stCxn id="11" idx="2"/>
          </p:cNvCxnSpPr>
          <p:nvPr/>
        </p:nvCxnSpPr>
        <p:spPr>
          <a:xfrm flipV="1">
            <a:off x="37241" y="556824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7" y="22288"/>
            <a:ext cx="6291699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>
                <a:solidFill>
                  <a:srgbClr val="57565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АСК ККТ ФНС России</a:t>
            </a:r>
          </a:p>
        </p:txBody>
      </p:sp>
      <p:pic>
        <p:nvPicPr>
          <p:cNvPr id="10" name="Рисунок 1">
            <a:extLst>
              <a:ext uri="{FF2B5EF4-FFF2-40B4-BE49-F238E27FC236}">
                <a16:creationId xmlns:a16="http://schemas.microsoft.com/office/drawing/2014/main" xmlns="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89"/>
            <a:ext cx="486054" cy="561860"/>
          </a:xfrm>
          <a:prstGeom prst="rect">
            <a:avLst/>
          </a:prstGeom>
          <a:effectLst/>
        </p:spPr>
      </p:pic>
      <p:sp>
        <p:nvSpPr>
          <p:cNvPr id="11" name="Прямоугольник 10"/>
          <p:cNvSpPr/>
          <p:nvPr/>
        </p:nvSpPr>
        <p:spPr>
          <a:xfrm>
            <a:off x="-5928" y="1298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" name="Rectangle 25">
            <a:extLst>
              <a:ext uri="{FF2B5EF4-FFF2-40B4-BE49-F238E27FC236}">
                <a16:creationId xmlns="" xmlns:a16="http://schemas.microsoft.com/office/drawing/2014/main" id="{7F96A09C-1550-471C-82CD-38FE36CAAC27}"/>
              </a:ext>
            </a:extLst>
          </p:cNvPr>
          <p:cNvSpPr/>
          <p:nvPr/>
        </p:nvSpPr>
        <p:spPr>
          <a:xfrm>
            <a:off x="7734423" y="1298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94527" y="978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390" y="776389"/>
            <a:ext cx="8206249" cy="584775"/>
          </a:xfrm>
          <a:prstGeom prst="rect">
            <a:avLst/>
          </a:prstGeom>
          <a:solidFill>
            <a:srgbClr val="E7FAFF"/>
          </a:solidFill>
          <a:ln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AD82A"/>
              </a:buClr>
              <a:tabLst>
                <a:tab pos="257175" algn="l"/>
              </a:tabLs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ВЫРУЧКИ, ПРОШЕДШИЙ ЧЕРЕЗ ККТ 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CAD82A"/>
              </a:buClr>
              <a:tabLst>
                <a:tab pos="257175" algn="l"/>
              </a:tabLs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01.01.2022 ПО 30.03.2022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18" y="1484082"/>
            <a:ext cx="7643192" cy="3103893"/>
          </a:xfrm>
        </p:spPr>
      </p:pic>
      <p:sp>
        <p:nvSpPr>
          <p:cNvPr id="15" name="Овал 14"/>
          <p:cNvSpPr/>
          <p:nvPr/>
        </p:nvSpPr>
        <p:spPr>
          <a:xfrm>
            <a:off x="470207" y="719378"/>
            <a:ext cx="360040" cy="340204"/>
          </a:xfrm>
          <a:prstGeom prst="ellipse">
            <a:avLst/>
          </a:prstGeom>
          <a:solidFill>
            <a:schemeClr val="bg1"/>
          </a:solidFill>
          <a:ln w="3175">
            <a:solidFill>
              <a:srgbClr val="19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C:\Users\Солнце\Downloads\free-icon-money-icons-51502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0" y="794304"/>
            <a:ext cx="190351" cy="19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89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7614"/>
            <a:ext cx="7223153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46787" y="4587975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5306" y="4741001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sz="105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stCxn id="11" idx="2"/>
          </p:cNvCxnSpPr>
          <p:nvPr/>
        </p:nvCxnSpPr>
        <p:spPr>
          <a:xfrm flipV="1">
            <a:off x="37241" y="556824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7" y="22288"/>
            <a:ext cx="6291699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>
                <a:solidFill>
                  <a:srgbClr val="57565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АСК ККТ ФНС России</a:t>
            </a:r>
          </a:p>
        </p:txBody>
      </p:sp>
      <p:pic>
        <p:nvPicPr>
          <p:cNvPr id="10" name="Рисунок 1">
            <a:extLst>
              <a:ext uri="{FF2B5EF4-FFF2-40B4-BE49-F238E27FC236}">
                <a16:creationId xmlns:a16="http://schemas.microsoft.com/office/drawing/2014/main" xmlns="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89"/>
            <a:ext cx="486054" cy="561860"/>
          </a:xfrm>
          <a:prstGeom prst="rect">
            <a:avLst/>
          </a:prstGeom>
          <a:effectLst/>
        </p:spPr>
      </p:pic>
      <p:sp>
        <p:nvSpPr>
          <p:cNvPr id="11" name="Прямоугольник 10"/>
          <p:cNvSpPr/>
          <p:nvPr/>
        </p:nvSpPr>
        <p:spPr>
          <a:xfrm>
            <a:off x="-5928" y="1298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" name="Rectangle 25">
            <a:extLst>
              <a:ext uri="{FF2B5EF4-FFF2-40B4-BE49-F238E27FC236}">
                <a16:creationId xmlns="" xmlns:a16="http://schemas.microsoft.com/office/drawing/2014/main" id="{7F96A09C-1550-471C-82CD-38FE36CAAC27}"/>
              </a:ext>
            </a:extLst>
          </p:cNvPr>
          <p:cNvSpPr/>
          <p:nvPr/>
        </p:nvSpPr>
        <p:spPr>
          <a:xfrm>
            <a:off x="7734423" y="1298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94527" y="978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390" y="776389"/>
            <a:ext cx="8206249" cy="338554"/>
          </a:xfrm>
          <a:prstGeom prst="rect">
            <a:avLst/>
          </a:prstGeom>
          <a:solidFill>
            <a:srgbClr val="E7FAFF"/>
          </a:solidFill>
          <a:ln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AD82A"/>
              </a:buClr>
              <a:tabLst>
                <a:tab pos="257175" algn="l"/>
              </a:tabLs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ВЫРУЧКИ ПРИ РЕАЛИЗАЦИИ НЕФТЕПРОДУКТОВ В РОЗНИЦУ</a:t>
            </a:r>
          </a:p>
        </p:txBody>
      </p:sp>
      <p:sp>
        <p:nvSpPr>
          <p:cNvPr id="15" name="Овал 14"/>
          <p:cNvSpPr/>
          <p:nvPr/>
        </p:nvSpPr>
        <p:spPr>
          <a:xfrm>
            <a:off x="470207" y="719378"/>
            <a:ext cx="360040" cy="340204"/>
          </a:xfrm>
          <a:prstGeom prst="ellipse">
            <a:avLst/>
          </a:prstGeom>
          <a:solidFill>
            <a:schemeClr val="bg1"/>
          </a:solidFill>
          <a:ln w="3175">
            <a:solidFill>
              <a:srgbClr val="19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Солнце\Downloads\free-icon-oil-barrel-382966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94" y="814447"/>
            <a:ext cx="150066" cy="15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99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xmlns="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7" y="22288"/>
            <a:ext cx="6705744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ОРГАНИЗАЦИЙ И ФИЗИЧЕСКИХ ЛИЦ В РЕГИОНАЛЬНЫЙ СИТУАЦИОННЫЙ ЦЕНТР УФНС ПО КРАСНОЯРСКОМУ КРАЮ</a:t>
            </a: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836800"/>
              </p:ext>
            </p:extLst>
          </p:nvPr>
        </p:nvGraphicFramePr>
        <p:xfrm>
          <a:off x="179512" y="1077792"/>
          <a:ext cx="4968552" cy="3937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Рисунок 1">
            <a:extLst>
              <a:ext uri="{FF2B5EF4-FFF2-40B4-BE49-F238E27FC236}">
                <a16:creationId xmlns="" xmlns:a16="http://schemas.microsoft.com/office/drawing/2014/main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89"/>
            <a:ext cx="486054" cy="561860"/>
          </a:xfrm>
          <a:prstGeom prst="rect">
            <a:avLst/>
          </a:prstGeom>
          <a:effectLst/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40128322"/>
              </p:ext>
            </p:extLst>
          </p:nvPr>
        </p:nvGraphicFramePr>
        <p:xfrm>
          <a:off x="5884547" y="976050"/>
          <a:ext cx="2415465" cy="208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84168" y="1247325"/>
            <a:ext cx="129890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обращений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55071" y="1598230"/>
            <a:ext cx="1372667" cy="484748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ru-RU" sz="9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с 23.03.2022 по 29.03.2022 поступило 21 </a:t>
            </a:r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</a:t>
            </a:r>
            <a:endParaRPr lang="ru-RU" sz="9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76471" y="1060976"/>
            <a:ext cx="2951797" cy="2044004"/>
          </a:xfrm>
          <a:prstGeom prst="rect">
            <a:avLst/>
          </a:prstGeom>
          <a:noFill/>
          <a:ln w="19050">
            <a:solidFill>
              <a:srgbClr val="1E5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935446461"/>
              </p:ext>
            </p:extLst>
          </p:nvPr>
        </p:nvGraphicFramePr>
        <p:xfrm>
          <a:off x="6489084" y="3498197"/>
          <a:ext cx="1863803" cy="1323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598114" y="3867894"/>
            <a:ext cx="669387" cy="346249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06127" y="3948902"/>
            <a:ext cx="1212716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indent="407194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поступает от субъектов МСП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588224" y="2859782"/>
            <a:ext cx="504056" cy="864096"/>
          </a:xfrm>
          <a:prstGeom prst="straightConnector1">
            <a:avLst/>
          </a:prstGeom>
          <a:ln w="2857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274078" y="920369"/>
            <a:ext cx="0" cy="3739613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23" idx="2"/>
          </p:cNvCxnSpPr>
          <p:nvPr/>
        </p:nvCxnSpPr>
        <p:spPr>
          <a:xfrm flipV="1">
            <a:off x="43169" y="555526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0" y="0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7" name="Rectangle 25">
            <a:extLst>
              <a:ext uri="{FF2B5EF4-FFF2-40B4-BE49-F238E27FC236}">
                <a16:creationId xmlns="" xmlns:a16="http://schemas.microsoft.com/office/drawing/2014/main" id="{7F96A09C-1550-471C-82CD-38FE36CAAC27}"/>
              </a:ext>
            </a:extLst>
          </p:cNvPr>
          <p:cNvSpPr/>
          <p:nvPr/>
        </p:nvSpPr>
        <p:spPr>
          <a:xfrm>
            <a:off x="7740351" y="0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84369" y="96596"/>
            <a:ext cx="10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30.03.2022</a:t>
            </a:r>
            <a:endPara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 descr="Часы">
            <a:extLst>
              <a:ext uri="{FF2B5EF4-FFF2-40B4-BE49-F238E27FC236}">
                <a16:creationId xmlns="" xmlns:a16="http://schemas.microsoft.com/office/drawing/2014/main" id="{7B232918-E729-482D-BE57-AE0808CE94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99903" y="143809"/>
            <a:ext cx="168932" cy="16893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8646787" y="4587975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5306" y="4741001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sz="105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A41C4B76-9E29-4706-9B67-A2B2E9016D55}"/>
              </a:ext>
            </a:extLst>
          </p:cNvPr>
          <p:cNvSpPr txBox="1">
            <a:spLocks/>
          </p:cNvSpPr>
          <p:nvPr/>
        </p:nvSpPr>
        <p:spPr>
          <a:xfrm>
            <a:off x="470207" y="788404"/>
            <a:ext cx="4317817" cy="246221"/>
          </a:xfrm>
          <a:prstGeom prst="rect">
            <a:avLst/>
          </a:prstGeom>
          <a:solidFill>
            <a:srgbClr val="E7FAFF"/>
          </a:solidFill>
          <a:ln>
            <a:solidFill>
              <a:srgbClr val="4A5D8A"/>
            </a:solidFill>
          </a:ln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450"/>
              </a:spcAft>
              <a:tabLst>
                <a:tab pos="257175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ПРОБЛЕМАТИКА ОБРАЩЕНИЙ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4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8646787" y="4587975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>
            <a:stCxn id="2" idx="2"/>
          </p:cNvCxnSpPr>
          <p:nvPr/>
        </p:nvCxnSpPr>
        <p:spPr>
          <a:xfrm flipV="1">
            <a:off x="43169" y="555526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8" name="Subtitle 2">
            <a:extLst>
              <a:ext uri="{FF2B5EF4-FFF2-40B4-BE49-F238E27FC236}">
                <a16:creationId xmlns="" xmlns:a16="http://schemas.microsoft.com/office/drawing/2014/main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7" y="22288"/>
            <a:ext cx="6291699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МЕРЫ ПОДДЕРЖКИ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3" name="Рисунок 1">
            <a:extLst>
              <a:ext uri="{FF2B5EF4-FFF2-40B4-BE49-F238E27FC236}">
                <a16:creationId xmlns:a16="http://schemas.microsoft.com/office/drawing/2014/main" xmlns="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89"/>
            <a:ext cx="486054" cy="561860"/>
          </a:xfrm>
          <a:prstGeom prst="rect">
            <a:avLst/>
          </a:prstGeom>
          <a:effectLst/>
        </p:spPr>
      </p:pic>
      <p:sp>
        <p:nvSpPr>
          <p:cNvPr id="47" name="Rectangle 25">
            <a:extLst>
              <a:ext uri="{FF2B5EF4-FFF2-40B4-BE49-F238E27FC236}">
                <a16:creationId xmlns="" xmlns:a16="http://schemas.microsoft.com/office/drawing/2014/main" id="{7F96A09C-1550-471C-82CD-38FE36CAAC27}"/>
              </a:ext>
            </a:extLst>
          </p:cNvPr>
          <p:cNvSpPr/>
          <p:nvPr/>
        </p:nvSpPr>
        <p:spPr>
          <a:xfrm>
            <a:off x="7740351" y="0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390" y="776389"/>
            <a:ext cx="8206249" cy="338554"/>
          </a:xfrm>
          <a:prstGeom prst="rect">
            <a:avLst/>
          </a:prstGeom>
          <a:solidFill>
            <a:srgbClr val="E7FAFF"/>
          </a:solidFill>
          <a:ln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МЕРЫ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00455" y="965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5306" y="4741001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sz="105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04068" y="1491630"/>
            <a:ext cx="6316891" cy="286232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Мораторий на проверки бизнеса</a:t>
            </a:r>
          </a:p>
          <a:p>
            <a:pPr marL="285750" indent="-285750">
              <a:spcAft>
                <a:spcPts val="12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послабления в сфере закупки товаров, работ, услуг по №44-ФЗ</a:t>
            </a:r>
          </a:p>
          <a:p>
            <a:pPr marL="285750" indent="-285750">
              <a:spcAft>
                <a:spcPts val="12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Упрощение процедуры закупок медицинских изделий</a:t>
            </a:r>
          </a:p>
          <a:p>
            <a:pPr marL="285750" indent="-285750">
              <a:spcAft>
                <a:spcPts val="12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Упрощение требований к компаниям-экспертам</a:t>
            </a:r>
          </a:p>
          <a:p>
            <a:pPr marL="285750" indent="-285750">
              <a:spcAft>
                <a:spcPts val="12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вывоз из РФ наличной иностранной валюты более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тыс., продукции и сырья</a:t>
            </a:r>
          </a:p>
          <a:p>
            <a:pPr marL="285750" indent="-285750">
              <a:spcAft>
                <a:spcPts val="12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штрафов по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госконтрактам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Продление лицензий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70207" y="719378"/>
            <a:ext cx="360040" cy="340204"/>
          </a:xfrm>
          <a:prstGeom prst="ellipse">
            <a:avLst/>
          </a:prstGeom>
          <a:solidFill>
            <a:schemeClr val="bg1"/>
          </a:solidFill>
          <a:ln w="3175">
            <a:solidFill>
              <a:srgbClr val="19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Солнце\Downloads\free-icon-grades-scales-709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59" y="783936"/>
            <a:ext cx="211088" cy="2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76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8646787" y="4587975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>
            <a:stCxn id="2" idx="2"/>
          </p:cNvCxnSpPr>
          <p:nvPr/>
        </p:nvCxnSpPr>
        <p:spPr>
          <a:xfrm flipV="1">
            <a:off x="43169" y="555526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8" name="Subtitle 2">
            <a:extLst>
              <a:ext uri="{FF2B5EF4-FFF2-40B4-BE49-F238E27FC236}">
                <a16:creationId xmlns="" xmlns:a16="http://schemas.microsoft.com/office/drawing/2014/main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7" y="22288"/>
            <a:ext cx="6291699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МЕРЫ ПОДДЕРЖКИ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3" name="Рисунок 1">
            <a:extLst>
              <a:ext uri="{FF2B5EF4-FFF2-40B4-BE49-F238E27FC236}">
                <a16:creationId xmlns:a16="http://schemas.microsoft.com/office/drawing/2014/main" xmlns="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89"/>
            <a:ext cx="486054" cy="561860"/>
          </a:xfrm>
          <a:prstGeom prst="rect">
            <a:avLst/>
          </a:prstGeom>
          <a:effectLst/>
        </p:spPr>
      </p:pic>
      <p:sp>
        <p:nvSpPr>
          <p:cNvPr id="47" name="Rectangle 25">
            <a:extLst>
              <a:ext uri="{FF2B5EF4-FFF2-40B4-BE49-F238E27FC236}">
                <a16:creationId xmlns="" xmlns:a16="http://schemas.microsoft.com/office/drawing/2014/main" id="{7F96A09C-1550-471C-82CD-38FE36CAAC27}"/>
              </a:ext>
            </a:extLst>
          </p:cNvPr>
          <p:cNvSpPr/>
          <p:nvPr/>
        </p:nvSpPr>
        <p:spPr>
          <a:xfrm>
            <a:off x="7740351" y="0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390" y="776389"/>
            <a:ext cx="8206249" cy="338554"/>
          </a:xfrm>
          <a:prstGeom prst="rect">
            <a:avLst/>
          </a:prstGeom>
          <a:solidFill>
            <a:srgbClr val="E7FAFF"/>
          </a:solidFill>
          <a:ln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СУБЪЕКТОВ МСП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00455" y="965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5306" y="4741001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sz="105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83183" y="1724531"/>
            <a:ext cx="5958662" cy="170816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Льготные кредиты для МСП, в том числе инновационных</a:t>
            </a:r>
          </a:p>
          <a:p>
            <a:pPr marL="285750" indent="-285750">
              <a:spcAft>
                <a:spcPts val="12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Кредитные каникулы для субъектов МСП</a:t>
            </a:r>
          </a:p>
          <a:p>
            <a:pPr marL="285750" indent="-285750">
              <a:spcAft>
                <a:spcPts val="12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расходов МСП на использование системы быстрых платежей</a:t>
            </a:r>
          </a:p>
          <a:p>
            <a:pPr marL="285750" indent="-285750">
              <a:spcAft>
                <a:spcPts val="12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поддержка молодым предпринимателям до 25 лет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70207" y="719378"/>
            <a:ext cx="360040" cy="340204"/>
          </a:xfrm>
          <a:prstGeom prst="ellipse">
            <a:avLst/>
          </a:prstGeom>
          <a:solidFill>
            <a:schemeClr val="bg1"/>
          </a:solidFill>
          <a:ln w="3175">
            <a:solidFill>
              <a:srgbClr val="19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Солнце\Downloads\premium-icon-enterprise-319243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17" y="797994"/>
            <a:ext cx="182971" cy="18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03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8646787" y="4587975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>
            <a:stCxn id="2" idx="2"/>
          </p:cNvCxnSpPr>
          <p:nvPr/>
        </p:nvCxnSpPr>
        <p:spPr>
          <a:xfrm flipV="1">
            <a:off x="43169" y="555526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8" name="Subtitle 2">
            <a:extLst>
              <a:ext uri="{FF2B5EF4-FFF2-40B4-BE49-F238E27FC236}">
                <a16:creationId xmlns="" xmlns:a16="http://schemas.microsoft.com/office/drawing/2014/main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7" y="22288"/>
            <a:ext cx="6291699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МЕРЫ ПОДДЕРЖКИ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3" name="Рисунок 1">
            <a:extLst>
              <a:ext uri="{FF2B5EF4-FFF2-40B4-BE49-F238E27FC236}">
                <a16:creationId xmlns:a16="http://schemas.microsoft.com/office/drawing/2014/main" xmlns="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89"/>
            <a:ext cx="486054" cy="561860"/>
          </a:xfrm>
          <a:prstGeom prst="rect">
            <a:avLst/>
          </a:prstGeom>
          <a:effectLst/>
        </p:spPr>
      </p:pic>
      <p:sp>
        <p:nvSpPr>
          <p:cNvPr id="47" name="Rectangle 25">
            <a:extLst>
              <a:ext uri="{FF2B5EF4-FFF2-40B4-BE49-F238E27FC236}">
                <a16:creationId xmlns="" xmlns:a16="http://schemas.microsoft.com/office/drawing/2014/main" id="{7F96A09C-1550-471C-82CD-38FE36CAAC27}"/>
              </a:ext>
            </a:extLst>
          </p:cNvPr>
          <p:cNvSpPr/>
          <p:nvPr/>
        </p:nvSpPr>
        <p:spPr>
          <a:xfrm>
            <a:off x="7740351" y="0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390" y="776389"/>
            <a:ext cx="8206249" cy="338554"/>
          </a:xfrm>
          <a:prstGeom prst="rect">
            <a:avLst/>
          </a:prstGeom>
          <a:solidFill>
            <a:srgbClr val="E7FAFF"/>
          </a:solidFill>
          <a:ln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ОТРАСЛЕВЫЕ МЕРЫ ПОДДЕРЖКИ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00455" y="965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5306" y="4741001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sz="105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90008" y="1420640"/>
            <a:ext cx="5345011" cy="324704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Льготные кредиты аграриям</a:t>
            </a:r>
          </a:p>
          <a:p>
            <a:pPr marL="285750" indent="-285750">
              <a:spcAft>
                <a:spcPts val="12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Отсрочка уплаты утилизационного сбора для автопроизводителей</a:t>
            </a:r>
          </a:p>
          <a:p>
            <a:pPr marL="285750" indent="-285750">
              <a:spcAft>
                <a:spcPts val="12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системообразующих организаций</a:t>
            </a:r>
          </a:p>
          <a:p>
            <a:pPr marL="285750" indent="-285750">
              <a:spcAft>
                <a:spcPts val="12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Отсрочка обязательств по субсидиям для промышленников</a:t>
            </a:r>
          </a:p>
          <a:p>
            <a:pPr marL="285750" indent="-285750">
              <a:spcAft>
                <a:spcPts val="12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хлебопёков</a:t>
            </a:r>
          </a:p>
          <a:p>
            <a:pPr marL="285750" indent="-285750">
              <a:spcAft>
                <a:spcPts val="12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-компаний</a:t>
            </a:r>
          </a:p>
          <a:p>
            <a:pPr marL="285750" indent="-285750">
              <a:spcAft>
                <a:spcPts val="12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медицинской и фармацевтической отраслей</a:t>
            </a:r>
          </a:p>
          <a:p>
            <a:pPr marL="285750" indent="-285750">
              <a:spcAft>
                <a:spcPts val="12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транспорта, строительства и ЖКХ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70207" y="719378"/>
            <a:ext cx="360040" cy="340204"/>
          </a:xfrm>
          <a:prstGeom prst="ellipse">
            <a:avLst/>
          </a:prstGeom>
          <a:solidFill>
            <a:schemeClr val="bg1"/>
          </a:solidFill>
          <a:ln w="3175">
            <a:solidFill>
              <a:srgbClr val="19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C:\Users\Солнце\Downloads\free-icon-cogwheel-162416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1" y="786404"/>
            <a:ext cx="206152" cy="2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18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8646787" y="4587975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>
            <a:stCxn id="2" idx="2"/>
          </p:cNvCxnSpPr>
          <p:nvPr/>
        </p:nvCxnSpPr>
        <p:spPr>
          <a:xfrm flipV="1">
            <a:off x="43169" y="555526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8" name="Subtitle 2">
            <a:extLst>
              <a:ext uri="{FF2B5EF4-FFF2-40B4-BE49-F238E27FC236}">
                <a16:creationId xmlns="" xmlns:a16="http://schemas.microsoft.com/office/drawing/2014/main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7" y="22288"/>
            <a:ext cx="6291699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МЕРЫ ПОДДЕРЖКИ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3" name="Рисунок 1">
            <a:extLst>
              <a:ext uri="{FF2B5EF4-FFF2-40B4-BE49-F238E27FC236}">
                <a16:creationId xmlns:a16="http://schemas.microsoft.com/office/drawing/2014/main" xmlns="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89"/>
            <a:ext cx="486054" cy="561860"/>
          </a:xfrm>
          <a:prstGeom prst="rect">
            <a:avLst/>
          </a:prstGeom>
          <a:effectLst/>
        </p:spPr>
      </p:pic>
      <p:sp>
        <p:nvSpPr>
          <p:cNvPr id="47" name="Rectangle 25">
            <a:extLst>
              <a:ext uri="{FF2B5EF4-FFF2-40B4-BE49-F238E27FC236}">
                <a16:creationId xmlns="" xmlns:a16="http://schemas.microsoft.com/office/drawing/2014/main" id="{7F96A09C-1550-471C-82CD-38FE36CAAC27}"/>
              </a:ext>
            </a:extLst>
          </p:cNvPr>
          <p:cNvSpPr/>
          <p:nvPr/>
        </p:nvSpPr>
        <p:spPr>
          <a:xfrm>
            <a:off x="7740351" y="0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390" y="776389"/>
            <a:ext cx="8206249" cy="338554"/>
          </a:xfrm>
          <a:prstGeom prst="rect">
            <a:avLst/>
          </a:prstGeom>
          <a:solidFill>
            <a:srgbClr val="E7FAFF"/>
          </a:solidFill>
          <a:ln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ПОДДЕРЖКА, РЫНОК ТРУДА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00455" y="965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5306" y="4741001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sz="105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70226" y="1635646"/>
            <a:ext cx="5184576" cy="247760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Кредитные каникулы для населения</a:t>
            </a:r>
          </a:p>
          <a:p>
            <a:pPr marL="285750" indent="-285750">
              <a:spcAft>
                <a:spcPts val="12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льготных ипотечных программ</a:t>
            </a:r>
          </a:p>
          <a:p>
            <a:pPr marL="285750" indent="-285750">
              <a:spcAft>
                <a:spcPts val="12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на детей от 8 до 16 лет для семей с низким доходом</a:t>
            </a:r>
          </a:p>
          <a:p>
            <a:pPr marL="285750" indent="-285750">
              <a:spcAft>
                <a:spcPts val="12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Кэшбэк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детские путевки</a:t>
            </a:r>
          </a:p>
          <a:p>
            <a:pPr marL="285750" indent="-285750">
              <a:spcAft>
                <a:spcPts val="12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социальных выплат с 01.04.2022</a:t>
            </a:r>
          </a:p>
          <a:p>
            <a:pPr marL="285750" indent="-285750">
              <a:spcAft>
                <a:spcPts val="12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рынка труда и предупреждение безработицы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70207" y="719378"/>
            <a:ext cx="360040" cy="340204"/>
          </a:xfrm>
          <a:prstGeom prst="ellipse">
            <a:avLst/>
          </a:prstGeom>
          <a:solidFill>
            <a:schemeClr val="bg1"/>
          </a:solidFill>
          <a:ln w="3175">
            <a:solidFill>
              <a:srgbClr val="19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:\Users\Солнце\Downloads\premium-icon-business-people-446035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46" y="793799"/>
            <a:ext cx="191362" cy="19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9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8646787" y="4587975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>
            <a:stCxn id="2" idx="2"/>
          </p:cNvCxnSpPr>
          <p:nvPr/>
        </p:nvCxnSpPr>
        <p:spPr>
          <a:xfrm flipV="1">
            <a:off x="43169" y="555526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8" name="Subtitle 2">
            <a:extLst>
              <a:ext uri="{FF2B5EF4-FFF2-40B4-BE49-F238E27FC236}">
                <a16:creationId xmlns="" xmlns:a16="http://schemas.microsoft.com/office/drawing/2014/main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7" y="22288"/>
            <a:ext cx="6291699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МЕРЫ ПОДДЕРЖКИ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3" name="Рисунок 1">
            <a:extLst>
              <a:ext uri="{FF2B5EF4-FFF2-40B4-BE49-F238E27FC236}">
                <a16:creationId xmlns:a16="http://schemas.microsoft.com/office/drawing/2014/main" xmlns="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89"/>
            <a:ext cx="486054" cy="561860"/>
          </a:xfrm>
          <a:prstGeom prst="rect">
            <a:avLst/>
          </a:prstGeom>
          <a:effectLst/>
        </p:spPr>
      </p:pic>
      <p:sp>
        <p:nvSpPr>
          <p:cNvPr id="47" name="Rectangle 25">
            <a:extLst>
              <a:ext uri="{FF2B5EF4-FFF2-40B4-BE49-F238E27FC236}">
                <a16:creationId xmlns="" xmlns:a16="http://schemas.microsoft.com/office/drawing/2014/main" id="{7F96A09C-1550-471C-82CD-38FE36CAAC27}"/>
              </a:ext>
            </a:extLst>
          </p:cNvPr>
          <p:cNvSpPr/>
          <p:nvPr/>
        </p:nvSpPr>
        <p:spPr>
          <a:xfrm>
            <a:off x="7740351" y="0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390" y="776389"/>
            <a:ext cx="8206249" cy="338554"/>
          </a:xfrm>
          <a:prstGeom prst="rect">
            <a:avLst/>
          </a:prstGeom>
          <a:solidFill>
            <a:srgbClr val="E7FAFF"/>
          </a:solidFill>
          <a:ln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ФИНАНСОВОГО СЕКТОРА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00455" y="965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5306" y="4741001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sz="105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90206" y="1563638"/>
            <a:ext cx="5544615" cy="232371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Особый порядок выдачи средств с валютных вкладов или счетов граждан</a:t>
            </a:r>
          </a:p>
          <a:p>
            <a:pPr marL="285750" indent="-285750">
              <a:spcAft>
                <a:spcPts val="12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кредитных организаций и заемщиков</a:t>
            </a:r>
          </a:p>
          <a:p>
            <a:pPr marL="285750" indent="-285750">
              <a:spcAft>
                <a:spcPts val="12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продажа экспортёрами 80% валютной выручки</a:t>
            </a:r>
          </a:p>
          <a:p>
            <a:pPr marL="285750" indent="-285750">
              <a:spcAft>
                <a:spcPts val="12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участников фондового рынка</a:t>
            </a:r>
          </a:p>
          <a:p>
            <a:pPr marL="285750" indent="-285750">
              <a:spcAft>
                <a:spcPts val="12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по займам в валюте и переводам денежных средств, операциям с наличной валютой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70207" y="719378"/>
            <a:ext cx="360040" cy="340204"/>
          </a:xfrm>
          <a:prstGeom prst="ellipse">
            <a:avLst/>
          </a:prstGeom>
          <a:solidFill>
            <a:schemeClr val="bg1"/>
          </a:solidFill>
          <a:ln w="3175">
            <a:solidFill>
              <a:srgbClr val="19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C:\Users\Солнце\Downloads\free-icon-global-economy-65161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1" y="797138"/>
            <a:ext cx="206152" cy="2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73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8646787" y="4587975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>
            <a:stCxn id="2" idx="2"/>
          </p:cNvCxnSpPr>
          <p:nvPr/>
        </p:nvCxnSpPr>
        <p:spPr>
          <a:xfrm flipV="1">
            <a:off x="43169" y="555526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8" name="Subtitle 2">
            <a:extLst>
              <a:ext uri="{FF2B5EF4-FFF2-40B4-BE49-F238E27FC236}">
                <a16:creationId xmlns="" xmlns:a16="http://schemas.microsoft.com/office/drawing/2014/main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7" y="22288"/>
            <a:ext cx="6291699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МЕРЫ ПОДДЕРЖКИ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3" name="Рисунок 1">
            <a:extLst>
              <a:ext uri="{FF2B5EF4-FFF2-40B4-BE49-F238E27FC236}">
                <a16:creationId xmlns:a16="http://schemas.microsoft.com/office/drawing/2014/main" xmlns="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89"/>
            <a:ext cx="486054" cy="561860"/>
          </a:xfrm>
          <a:prstGeom prst="rect">
            <a:avLst/>
          </a:prstGeom>
          <a:effectLst/>
        </p:spPr>
      </p:pic>
      <p:sp>
        <p:nvSpPr>
          <p:cNvPr id="47" name="Rectangle 25">
            <a:extLst>
              <a:ext uri="{FF2B5EF4-FFF2-40B4-BE49-F238E27FC236}">
                <a16:creationId xmlns="" xmlns:a16="http://schemas.microsoft.com/office/drawing/2014/main" id="{7F96A09C-1550-471C-82CD-38FE36CAAC27}"/>
              </a:ext>
            </a:extLst>
          </p:cNvPr>
          <p:cNvSpPr/>
          <p:nvPr/>
        </p:nvSpPr>
        <p:spPr>
          <a:xfrm>
            <a:off x="7740351" y="0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390" y="776389"/>
            <a:ext cx="8206249" cy="584775"/>
          </a:xfrm>
          <a:prstGeom prst="rect">
            <a:avLst/>
          </a:prstGeom>
          <a:solidFill>
            <a:srgbClr val="E7FAFF"/>
          </a:solidFill>
          <a:ln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НАЛОГОВОЕ СТИМУЛИРОВАНИЕ И СНИЖЕНИЕ РЕГУЛЯТОРНЫХ ОГРАНИЧЕНИЙ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00455" y="965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5306" y="4741001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sz="105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9390" y="1582351"/>
            <a:ext cx="3940602" cy="288797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НДС 0% для гостиничного бизнеса на 5 лет</a:t>
            </a:r>
          </a:p>
          <a:p>
            <a:pPr marL="285750" indent="-285750">
              <a:spcAft>
                <a:spcPts val="10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НДС на драгметаллы для граждан</a:t>
            </a:r>
          </a:p>
          <a:p>
            <a:pPr marL="285750" indent="-285750">
              <a:spcAft>
                <a:spcPts val="10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процедуры возврата НДС до 8 дней</a:t>
            </a:r>
          </a:p>
          <a:p>
            <a:pPr marL="285750" indent="-285750">
              <a:spcAft>
                <a:spcPts val="10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Амнистия капитала</a:t>
            </a:r>
          </a:p>
          <a:p>
            <a:pPr marL="285750" indent="-285750">
              <a:spcAft>
                <a:spcPts val="10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Продление срока уплаты по налогу на прибыль, УСН</a:t>
            </a:r>
          </a:p>
          <a:p>
            <a:pPr marL="285750" indent="-285750">
              <a:spcAft>
                <a:spcPts val="10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Продление до 01.01.2025 права субъектов РФ устанавливать налоговые каникулы для ИП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6787" y="1582350"/>
            <a:ext cx="4078852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граждан от уплаты НДФЛ с процентов по банковским вкладам за 2021-2022 гг.</a:t>
            </a:r>
          </a:p>
          <a:p>
            <a:pPr marL="285750" indent="-285750">
              <a:spcAft>
                <a:spcPts val="10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уголовных дел по налоговым преступлениям</a:t>
            </a:r>
          </a:p>
          <a:p>
            <a:pPr marL="285750" indent="-285750">
              <a:spcAft>
                <a:spcPts val="10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Фиксация кадастровой стоимости на 01.01.2022 для расчета НИО, НИФЛ, земельного налога</a:t>
            </a:r>
          </a:p>
          <a:p>
            <a:pPr marL="285750" indent="-285750">
              <a:spcAft>
                <a:spcPts val="10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Исчисление с 2022 года транспортного налога с повышающим коэффициентом только с авто стоимостью свыше 10 млн рублей</a:t>
            </a:r>
          </a:p>
          <a:p>
            <a:pPr marL="285750" indent="-285750">
              <a:spcAft>
                <a:spcPts val="10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поддержки для инвесторов (СПИК 1.0)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662513" y="1526118"/>
            <a:ext cx="0" cy="3246849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70207" y="719378"/>
            <a:ext cx="360040" cy="340204"/>
          </a:xfrm>
          <a:prstGeom prst="ellipse">
            <a:avLst/>
          </a:prstGeom>
          <a:solidFill>
            <a:schemeClr val="bg1"/>
          </a:solidFill>
          <a:ln w="3175">
            <a:solidFill>
              <a:srgbClr val="19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C:\Users\Солнце\Downloads\premium-icon-tax-42110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2" y="767885"/>
            <a:ext cx="243189" cy="24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51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3707904" y="1513756"/>
            <a:ext cx="4824535" cy="954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30.03.2022 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512 распространяется на организации и ИП, осуществляющих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деятельности, указанный в Приложении к данному постановлению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0" t="5445" r="27066" b="4986"/>
          <a:stretch/>
        </p:blipFill>
        <p:spPr bwMode="auto">
          <a:xfrm>
            <a:off x="6729996" y="2427734"/>
            <a:ext cx="2035643" cy="225460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9" name="Прямая соединительная линия 48"/>
          <p:cNvCxnSpPr>
            <a:stCxn id="2" idx="2"/>
          </p:cNvCxnSpPr>
          <p:nvPr/>
        </p:nvCxnSpPr>
        <p:spPr>
          <a:xfrm flipV="1">
            <a:off x="43169" y="555526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646787" y="4587975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8" name="Subtitle 2">
            <a:extLst>
              <a:ext uri="{FF2B5EF4-FFF2-40B4-BE49-F238E27FC236}">
                <a16:creationId xmlns="" xmlns:a16="http://schemas.microsoft.com/office/drawing/2014/main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7" y="22288"/>
            <a:ext cx="6291699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МЕРЫ ПОДДЕРЖКИ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3" name="Рисунок 1">
            <a:extLst>
              <a:ext uri="{FF2B5EF4-FFF2-40B4-BE49-F238E27FC236}">
                <a16:creationId xmlns:a16="http://schemas.microsoft.com/office/drawing/2014/main" xmlns="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89"/>
            <a:ext cx="486054" cy="561860"/>
          </a:xfrm>
          <a:prstGeom prst="rect">
            <a:avLst/>
          </a:prstGeom>
          <a:effectLst/>
        </p:spPr>
      </p:pic>
      <p:sp>
        <p:nvSpPr>
          <p:cNvPr id="47" name="Rectangle 25">
            <a:extLst>
              <a:ext uri="{FF2B5EF4-FFF2-40B4-BE49-F238E27FC236}">
                <a16:creationId xmlns="" xmlns:a16="http://schemas.microsoft.com/office/drawing/2014/main" id="{7F96A09C-1550-471C-82CD-38FE36CAAC27}"/>
              </a:ext>
            </a:extLst>
          </p:cNvPr>
          <p:cNvSpPr/>
          <p:nvPr/>
        </p:nvSpPr>
        <p:spPr>
          <a:xfrm>
            <a:off x="7740351" y="0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19872" y="2645916"/>
            <a:ext cx="1375031" cy="553998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за 2021 год: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ЮЛ – 31.03.2022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ИП – 04.05.2022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9390" y="776389"/>
            <a:ext cx="8206249" cy="584775"/>
          </a:xfrm>
          <a:prstGeom prst="rect">
            <a:avLst/>
          </a:prstGeom>
          <a:solidFill>
            <a:srgbClr val="E7FAFF"/>
          </a:solidFill>
          <a:ln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Продление сроков уплаты налога за 2021 год и авансового платежа за 1 квартал 2022 года организациям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ИП,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применяющим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</a:t>
            </a:r>
            <a:endParaRPr lang="ru-RU" sz="1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95480" y="105787"/>
            <a:ext cx="2328141" cy="369332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</a:t>
            </a:r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от 30.03.2022 №512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00455" y="965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88182" y="2769027"/>
            <a:ext cx="1529942" cy="430887"/>
          </a:xfrm>
          <a:prstGeom prst="rect">
            <a:avLst/>
          </a:prstGeom>
          <a:solidFill>
            <a:srgbClr val="E7FA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ЮЛ – 30.09.2022</a:t>
            </a:r>
          </a:p>
          <a:p>
            <a:pPr algn="ctr"/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ИП – 30.10.2022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5306" y="4741001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sz="105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802160" y="3003798"/>
            <a:ext cx="1877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0914" y="4034985"/>
            <a:ext cx="6167310" cy="769441"/>
          </a:xfrm>
          <a:prstGeom prst="rect">
            <a:avLst/>
          </a:prstGeom>
          <a:solidFill>
            <a:srgbClr val="FEEFDA"/>
          </a:solidFill>
          <a:ln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Уплата налога и авансового платежа производится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равными частями (1/6) от суммы налога, подлежащей уплате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ежемесячно в течение </a:t>
            </a:r>
            <a:r>
              <a:rPr lang="ru-RU" sz="1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месяцев после наступления срока уплаты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 позднее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последнего числа соответствующего месяца.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для ЮЛ: 1/6 от суммы налога – до 31.10.2022, 1/6 – до 30.11.2022, 1/6 – до 30.12.2022 и т. д.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19872" y="3302670"/>
            <a:ext cx="1375031" cy="553998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Авансовый платеж за 1 квартал 2022: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26.04.2022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58282" y="3595058"/>
            <a:ext cx="1529942" cy="261610"/>
          </a:xfrm>
          <a:prstGeom prst="rect">
            <a:avLst/>
          </a:prstGeom>
          <a:solidFill>
            <a:srgbClr val="E7FA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26.10.2022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4794903" y="3741864"/>
            <a:ext cx="1877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6" y="1582314"/>
            <a:ext cx="3167152" cy="178152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47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8646787" y="4587975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>
            <a:stCxn id="2" idx="2"/>
          </p:cNvCxnSpPr>
          <p:nvPr/>
        </p:nvCxnSpPr>
        <p:spPr>
          <a:xfrm flipV="1">
            <a:off x="43169" y="555526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8" name="Subtitle 2">
            <a:extLst>
              <a:ext uri="{FF2B5EF4-FFF2-40B4-BE49-F238E27FC236}">
                <a16:creationId xmlns="" xmlns:a16="http://schemas.microsoft.com/office/drawing/2014/main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7" y="22288"/>
            <a:ext cx="6291699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ОГРАНИЧИТЕЛЬНЫХ МЕР</a:t>
            </a:r>
            <a:endParaRPr lang="ru-RU" sz="1400" b="1" dirty="0">
              <a:solidFill>
                <a:srgbClr val="57565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3" name="Рисунок 1">
            <a:extLst>
              <a:ext uri="{FF2B5EF4-FFF2-40B4-BE49-F238E27FC236}">
                <a16:creationId xmlns:a16="http://schemas.microsoft.com/office/drawing/2014/main" xmlns="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89"/>
            <a:ext cx="486054" cy="561860"/>
          </a:xfrm>
          <a:prstGeom prst="rect">
            <a:avLst/>
          </a:prstGeom>
          <a:effectLst/>
        </p:spPr>
      </p:pic>
      <p:sp>
        <p:nvSpPr>
          <p:cNvPr id="47" name="Rectangle 25">
            <a:extLst>
              <a:ext uri="{FF2B5EF4-FFF2-40B4-BE49-F238E27FC236}">
                <a16:creationId xmlns="" xmlns:a16="http://schemas.microsoft.com/office/drawing/2014/main" id="{7F96A09C-1550-471C-82CD-38FE36CAAC27}"/>
              </a:ext>
            </a:extLst>
          </p:cNvPr>
          <p:cNvSpPr/>
          <p:nvPr/>
        </p:nvSpPr>
        <p:spPr>
          <a:xfrm>
            <a:off x="7740351" y="0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389" y="787417"/>
            <a:ext cx="8206249" cy="338554"/>
          </a:xfrm>
          <a:prstGeom prst="rect">
            <a:avLst/>
          </a:prstGeom>
          <a:solidFill>
            <a:srgbClr val="E7FAFF"/>
          </a:solidFill>
          <a:ln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ОГРАНИЧЕНИЯ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00455" y="965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5306" y="4741001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sz="105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0206" y="1347614"/>
            <a:ext cx="3601571" cy="313419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против деятельности ряда российских банков и института развития</a:t>
            </a:r>
          </a:p>
          <a:p>
            <a:pPr marL="285750" indent="-285750">
              <a:spcAft>
                <a:spcPts val="10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на покупку государственного долга РФ</a:t>
            </a:r>
          </a:p>
          <a:p>
            <a:pPr marL="285750" indent="-285750">
              <a:spcAft>
                <a:spcPts val="10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на инвестиции в российские активы</a:t>
            </a:r>
          </a:p>
          <a:p>
            <a:pPr marL="285750" indent="-285750">
              <a:spcAft>
                <a:spcPts val="10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на покупку финансовых инструментов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санкционных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лиц</a:t>
            </a:r>
          </a:p>
          <a:p>
            <a:pPr marL="285750" indent="-285750">
              <a:spcAft>
                <a:spcPts val="10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на размещение депозитов россиян за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рубежом</a:t>
            </a:r>
          </a:p>
          <a:p>
            <a:pPr marL="285750" indent="-285750">
              <a:spcAft>
                <a:spcPts val="10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Секторальные ограничения на привлечение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3995936" y="2729558"/>
            <a:ext cx="0" cy="934507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272501" y="1347614"/>
            <a:ext cx="3247564" cy="1020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Ограничительные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против Банка России</a:t>
            </a:r>
          </a:p>
          <a:p>
            <a:pPr marL="285750" indent="-285750">
              <a:spcAft>
                <a:spcPts val="10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Отключение части банков от системы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SWIFT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27984" y="3039609"/>
            <a:ext cx="4218803" cy="584775"/>
          </a:xfrm>
          <a:prstGeom prst="rect">
            <a:avLst/>
          </a:prstGeom>
          <a:solidFill>
            <a:srgbClr val="E7FAFF"/>
          </a:solidFill>
          <a:ln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СВОБОДЫ ПЕРЕДВИЖЕНИЯ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48042" y="3670741"/>
            <a:ext cx="3650882" cy="127727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000"/>
              </a:spcAft>
              <a:buClr>
                <a:srgbClr val="193A61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авиаперелеты</a:t>
            </a:r>
          </a:p>
          <a:p>
            <a:pPr marL="171450" indent="-171450">
              <a:spcAft>
                <a:spcPts val="1000"/>
              </a:spcAft>
              <a:buClr>
                <a:srgbClr val="193A61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вхождения в порты</a:t>
            </a:r>
          </a:p>
          <a:p>
            <a:pPr marL="171450" indent="-171450">
              <a:spcAft>
                <a:spcPts val="1000"/>
              </a:spcAft>
              <a:buClr>
                <a:srgbClr val="193A61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 иностранных граждан с территории РФ</a:t>
            </a:r>
          </a:p>
          <a:p>
            <a:pPr marL="171450" indent="-171450">
              <a:spcAft>
                <a:spcPts val="1000"/>
              </a:spcAft>
              <a:buClr>
                <a:srgbClr val="193A61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Приостановка в выдаче виз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3995936" y="2859782"/>
            <a:ext cx="4755094" cy="0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001207" y="1347614"/>
            <a:ext cx="0" cy="1381944"/>
          </a:xfrm>
          <a:prstGeom prst="line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475319" y="699542"/>
            <a:ext cx="360040" cy="340204"/>
          </a:xfrm>
          <a:prstGeom prst="ellipse">
            <a:avLst/>
          </a:prstGeom>
          <a:solidFill>
            <a:schemeClr val="bg1"/>
          </a:solidFill>
          <a:ln w="3175">
            <a:solidFill>
              <a:srgbClr val="19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Солнце\Downloads\free-icon-payment-48275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78" y="787417"/>
            <a:ext cx="177344" cy="17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вал 20"/>
          <p:cNvSpPr/>
          <p:nvPr/>
        </p:nvSpPr>
        <p:spPr>
          <a:xfrm>
            <a:off x="4302473" y="2954303"/>
            <a:ext cx="360040" cy="340204"/>
          </a:xfrm>
          <a:prstGeom prst="ellipse">
            <a:avLst/>
          </a:prstGeom>
          <a:solidFill>
            <a:schemeClr val="bg1"/>
          </a:solidFill>
          <a:ln w="3175">
            <a:solidFill>
              <a:srgbClr val="19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Солнце\Downloads\free-icon-world-714865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985" y="2993897"/>
            <a:ext cx="261015" cy="26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1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>
            <a:stCxn id="23" idx="2"/>
          </p:cNvCxnSpPr>
          <p:nvPr/>
        </p:nvCxnSpPr>
        <p:spPr>
          <a:xfrm flipV="1">
            <a:off x="43169" y="555526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8" name="Subtitle 2">
            <a:extLst>
              <a:ext uri="{FF2B5EF4-FFF2-40B4-BE49-F238E27FC236}">
                <a16:creationId xmlns="" xmlns:a16="http://schemas.microsoft.com/office/drawing/2014/main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7" y="22288"/>
            <a:ext cx="6291699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МЕРЫ ПОДДЕРЖКИ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">
            <a:extLst>
              <a:ext uri="{FF2B5EF4-FFF2-40B4-BE49-F238E27FC236}">
                <a16:creationId xmlns:a16="http://schemas.microsoft.com/office/drawing/2014/main" xmlns="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89"/>
            <a:ext cx="486054" cy="561860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559390" y="776389"/>
            <a:ext cx="8206249" cy="338554"/>
          </a:xfrm>
          <a:prstGeom prst="rect">
            <a:avLst/>
          </a:prstGeom>
          <a:solidFill>
            <a:srgbClr val="E7FAFF"/>
          </a:solidFill>
          <a:ln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имущество, транспортному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налогам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000455" y="965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1600" y="1707654"/>
            <a:ext cx="7381287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земельному налогу и налогу на имущество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объектов, у которых в 2022 году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увеличится кадастровая стоимость вследствие экономической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87624" y="2471623"/>
            <a:ext cx="2808312" cy="83099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кадастровая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стоимость,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подлежащая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применению с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года, являющегося налоговым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периодом (п. 1 ст. 391 НК РФ)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79302" y="2517790"/>
            <a:ext cx="2448272" cy="738664"/>
          </a:xfrm>
          <a:prstGeom prst="rect">
            <a:avLst/>
          </a:prstGeom>
          <a:solidFill>
            <a:srgbClr val="E7FA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учитывается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кадастровая стоимость по состоянию на 01.01.2022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71600" y="3579106"/>
            <a:ext cx="7381873" cy="49244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Исчисление суммы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производится с учетом </a:t>
            </a:r>
            <a:r>
              <a:rPr lang="ru-RU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повышающего коэффициента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легковых автомобилей средней стоимостью от 3 до 10 млн руб. 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23663" y="4242963"/>
            <a:ext cx="2448272" cy="523220"/>
          </a:xfrm>
          <a:prstGeom prst="rect">
            <a:avLst/>
          </a:prstGeom>
          <a:solidFill>
            <a:srgbClr val="E7FA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повышающего коэффициента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48431" y="4273741"/>
            <a:ext cx="2686697" cy="46166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повышающий коэффициент 1,1 и 2 (п. 2 ст. 362 НК РФ)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12972" y="1211692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01.01.2022</a:t>
            </a:r>
            <a:endParaRPr lang="ru-RU" b="1" dirty="0">
              <a:solidFill>
                <a:srgbClr val="D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11582" y="1224632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01.01.2022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Прямая соединительная линия 69"/>
          <p:cNvCxnSpPr>
            <a:endCxn id="36" idx="0"/>
          </p:cNvCxnSpPr>
          <p:nvPr/>
        </p:nvCxnSpPr>
        <p:spPr>
          <a:xfrm>
            <a:off x="4662243" y="1338322"/>
            <a:ext cx="1" cy="369332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36" idx="2"/>
            <a:endCxn id="61" idx="0"/>
          </p:cNvCxnSpPr>
          <p:nvPr/>
        </p:nvCxnSpPr>
        <p:spPr>
          <a:xfrm>
            <a:off x="4662244" y="2230874"/>
            <a:ext cx="293" cy="1348232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61" idx="2"/>
          </p:cNvCxnSpPr>
          <p:nvPr/>
        </p:nvCxnSpPr>
        <p:spPr>
          <a:xfrm>
            <a:off x="4662537" y="4071549"/>
            <a:ext cx="563" cy="433025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969252" y="96596"/>
            <a:ext cx="1673995" cy="369332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26.03.2022 № 67-ФЗ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0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8117111" y="965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="" xmlns:a16="http://schemas.microsoft.com/office/drawing/2014/main" id="{7F96A09C-1550-471C-82CD-38FE36CAAC27}"/>
              </a:ext>
            </a:extLst>
          </p:cNvPr>
          <p:cNvSpPr/>
          <p:nvPr/>
        </p:nvSpPr>
        <p:spPr>
          <a:xfrm>
            <a:off x="7734423" y="1298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94527" y="978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646787" y="4587975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5306" y="4741001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sz="105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70207" y="719378"/>
            <a:ext cx="360040" cy="340204"/>
          </a:xfrm>
          <a:prstGeom prst="ellipse">
            <a:avLst/>
          </a:prstGeom>
          <a:solidFill>
            <a:schemeClr val="bg1"/>
          </a:solidFill>
          <a:ln w="3175">
            <a:solidFill>
              <a:srgbClr val="19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C:\Users\Солнце\Downloads\free-icon-property-614035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0" y="795008"/>
            <a:ext cx="191362" cy="19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35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8" name="Subtitle 2">
            <a:extLst>
              <a:ext uri="{FF2B5EF4-FFF2-40B4-BE49-F238E27FC236}">
                <a16:creationId xmlns="" xmlns:a16="http://schemas.microsoft.com/office/drawing/2014/main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7" y="22288"/>
            <a:ext cx="6291699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МЕРЫ ПОДДЕРЖКИ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">
            <a:extLst>
              <a:ext uri="{FF2B5EF4-FFF2-40B4-BE49-F238E27FC236}">
                <a16:creationId xmlns:a16="http://schemas.microsoft.com/office/drawing/2014/main" xmlns="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89"/>
            <a:ext cx="486054" cy="561860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559390" y="776389"/>
            <a:ext cx="8206249" cy="338554"/>
          </a:xfrm>
          <a:prstGeom prst="rect">
            <a:avLst/>
          </a:prstGeom>
          <a:solidFill>
            <a:srgbClr val="E7FAFF"/>
          </a:solidFill>
          <a:ln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прибыль организаций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36295" y="1975566"/>
            <a:ext cx="1764005" cy="369332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25.03.2022 № 470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00455" y="965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1600" y="1589280"/>
            <a:ext cx="7381287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уплаты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авансового платежа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2022 года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39386" y="2021732"/>
            <a:ext cx="1524319" cy="276999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28.03.2022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74497" y="2006344"/>
            <a:ext cx="1962893" cy="307777"/>
          </a:xfrm>
          <a:prstGeom prst="rect">
            <a:avLst/>
          </a:prstGeom>
          <a:solidFill>
            <a:srgbClr val="E7FA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28.04.2022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71577" y="2487012"/>
            <a:ext cx="7381873" cy="49244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Займы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прощенные иностранными организациями-кредиторами по договорам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заключенным до 01.03.2022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39386" y="3252069"/>
            <a:ext cx="1524320" cy="46166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74496" y="3221292"/>
            <a:ext cx="1962893" cy="523220"/>
          </a:xfrm>
          <a:prstGeom prst="rect">
            <a:avLst/>
          </a:prstGeom>
          <a:solidFill>
            <a:srgbClr val="E7FA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учитываются 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71014" y="4014088"/>
            <a:ext cx="7381873" cy="2923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 порог по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контролируемым сделкам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74497" y="4522613"/>
            <a:ext cx="1962894" cy="307777"/>
          </a:xfrm>
          <a:prstGeom prst="rect">
            <a:avLst/>
          </a:prstGeom>
          <a:solidFill>
            <a:srgbClr val="E7FA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млн.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739385" y="4538003"/>
            <a:ext cx="1524319" cy="276999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млн.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236295" y="3240147"/>
            <a:ext cx="1764005" cy="369332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26.03.2022 № 67-ФЗ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236295" y="4491836"/>
            <a:ext cx="1764006" cy="369332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26.03.2022 № 67-ФЗ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83567" y="1211692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01.01.2022</a:t>
            </a:r>
            <a:endParaRPr lang="ru-RU" b="1" dirty="0">
              <a:solidFill>
                <a:srgbClr val="D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64088" y="1211692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01.01.2022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Прямая соединительная линия 69"/>
          <p:cNvCxnSpPr>
            <a:endCxn id="36" idx="0"/>
          </p:cNvCxnSpPr>
          <p:nvPr/>
        </p:nvCxnSpPr>
        <p:spPr>
          <a:xfrm>
            <a:off x="4662243" y="1219948"/>
            <a:ext cx="1" cy="369332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36" idx="2"/>
            <a:endCxn id="41" idx="0"/>
          </p:cNvCxnSpPr>
          <p:nvPr/>
        </p:nvCxnSpPr>
        <p:spPr>
          <a:xfrm>
            <a:off x="4662244" y="1897057"/>
            <a:ext cx="270" cy="589955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41" idx="2"/>
            <a:endCxn id="61" idx="0"/>
          </p:cNvCxnSpPr>
          <p:nvPr/>
        </p:nvCxnSpPr>
        <p:spPr>
          <a:xfrm flipH="1">
            <a:off x="4661951" y="2979455"/>
            <a:ext cx="563" cy="1034633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61" idx="2"/>
          </p:cNvCxnSpPr>
          <p:nvPr/>
        </p:nvCxnSpPr>
        <p:spPr>
          <a:xfrm>
            <a:off x="4661951" y="4306476"/>
            <a:ext cx="563" cy="633080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30" idx="2"/>
          </p:cNvCxnSpPr>
          <p:nvPr/>
        </p:nvCxnSpPr>
        <p:spPr>
          <a:xfrm flipV="1">
            <a:off x="45005" y="558768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836" y="3242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1" name="Rectangle 25">
            <a:extLst>
              <a:ext uri="{FF2B5EF4-FFF2-40B4-BE49-F238E27FC236}">
                <a16:creationId xmlns="" xmlns:a16="http://schemas.microsoft.com/office/drawing/2014/main" id="{7F96A09C-1550-471C-82CD-38FE36CAAC27}"/>
              </a:ext>
            </a:extLst>
          </p:cNvPr>
          <p:cNvSpPr/>
          <p:nvPr/>
        </p:nvSpPr>
        <p:spPr>
          <a:xfrm>
            <a:off x="7742187" y="3242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02291" y="9983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646787" y="4587975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5306" y="4741001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sz="105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470207" y="719378"/>
            <a:ext cx="360040" cy="340204"/>
          </a:xfrm>
          <a:prstGeom prst="ellipse">
            <a:avLst/>
          </a:prstGeom>
          <a:solidFill>
            <a:schemeClr val="bg1"/>
          </a:solidFill>
          <a:ln w="3175">
            <a:solidFill>
              <a:srgbClr val="19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C:\Users\Солнце\Downloads\premium-icon-income-505558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58" y="786404"/>
            <a:ext cx="206152" cy="2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58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8" name="Subtitle 2">
            <a:extLst>
              <a:ext uri="{FF2B5EF4-FFF2-40B4-BE49-F238E27FC236}">
                <a16:creationId xmlns="" xmlns:a16="http://schemas.microsoft.com/office/drawing/2014/main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7" y="22288"/>
            <a:ext cx="6291699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МЕРЫ ПОДДЕРЖКИ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">
            <a:extLst>
              <a:ext uri="{FF2B5EF4-FFF2-40B4-BE49-F238E27FC236}">
                <a16:creationId xmlns:a16="http://schemas.microsoft.com/office/drawing/2014/main" xmlns="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89"/>
            <a:ext cx="486054" cy="561860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559390" y="776389"/>
            <a:ext cx="8206249" cy="338554"/>
          </a:xfrm>
          <a:prstGeom prst="rect">
            <a:avLst/>
          </a:prstGeom>
          <a:solidFill>
            <a:srgbClr val="E7FAFF"/>
          </a:solidFill>
          <a:ln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прибыль организаций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00455" y="965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1599" y="1563638"/>
            <a:ext cx="7381288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уплату ежемесячных авансовых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36050" y="2026274"/>
            <a:ext cx="2812196" cy="1200329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уведомив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налоговый орган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31 декабря года, предшествующего налоговому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периоду </a:t>
            </a:r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отдельными налогоплательщиками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соблюдении условий НК РФ (п. 2 ст. 286 НК РФ)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57722" y="2193395"/>
            <a:ext cx="2897053" cy="830997"/>
          </a:xfrm>
          <a:prstGeom prst="rect">
            <a:avLst/>
          </a:prstGeom>
          <a:solidFill>
            <a:srgbClr val="E7FA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2022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ВСЕМИ налогоплательщиками,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отчетного периода 3 месяца, 4 месяца и т.д. и до окончания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1598" y="3346374"/>
            <a:ext cx="7381289" cy="2923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порядок для учета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положительных/отрицательных курсовых разниц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95496" y="3787985"/>
            <a:ext cx="2959279" cy="1200329"/>
          </a:xfrm>
          <a:prstGeom prst="rect">
            <a:avLst/>
          </a:prstGeom>
          <a:solidFill>
            <a:srgbClr val="E7FA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2022-2024 гг.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положительные/отрицательные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курсовые разницы по валютным требованиям (обязательствам) учитываются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погашения требований (обязательств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7.1 п. 4 ст. 271 НК РФ)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69252" y="96596"/>
            <a:ext cx="1673995" cy="369332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26.03.2022 № 67-ФЗ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85370" y="1194306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01.01.2022</a:t>
            </a:r>
            <a:endParaRPr lang="ru-RU" b="1" dirty="0">
              <a:solidFill>
                <a:srgbClr val="D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14392" y="1194306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01.01.2022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36050" y="3787985"/>
            <a:ext cx="2812196" cy="1200329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положительные/отрицательные курсовые разницы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валютным требованиям (обязательствам) учитываются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последнее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текущего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7 п. 4 ст. 271 НК РФ)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единительная линия 32"/>
          <p:cNvCxnSpPr>
            <a:stCxn id="36" idx="2"/>
            <a:endCxn id="23" idx="0"/>
          </p:cNvCxnSpPr>
          <p:nvPr/>
        </p:nvCxnSpPr>
        <p:spPr>
          <a:xfrm>
            <a:off x="4662243" y="1871415"/>
            <a:ext cx="0" cy="1474959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3" idx="2"/>
          </p:cNvCxnSpPr>
          <p:nvPr/>
        </p:nvCxnSpPr>
        <p:spPr>
          <a:xfrm flipH="1">
            <a:off x="4662242" y="3638762"/>
            <a:ext cx="1" cy="1349552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endCxn id="36" idx="0"/>
          </p:cNvCxnSpPr>
          <p:nvPr/>
        </p:nvCxnSpPr>
        <p:spPr>
          <a:xfrm>
            <a:off x="4662242" y="1228577"/>
            <a:ext cx="1" cy="33506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27" idx="2"/>
          </p:cNvCxnSpPr>
          <p:nvPr/>
        </p:nvCxnSpPr>
        <p:spPr>
          <a:xfrm flipV="1">
            <a:off x="43169" y="555526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0" y="0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1" name="Rectangle 25">
            <a:extLst>
              <a:ext uri="{FF2B5EF4-FFF2-40B4-BE49-F238E27FC236}">
                <a16:creationId xmlns="" xmlns:a16="http://schemas.microsoft.com/office/drawing/2014/main" id="{7F96A09C-1550-471C-82CD-38FE36CAAC27}"/>
              </a:ext>
            </a:extLst>
          </p:cNvPr>
          <p:cNvSpPr/>
          <p:nvPr/>
        </p:nvSpPr>
        <p:spPr>
          <a:xfrm>
            <a:off x="7734423" y="1298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94527" y="978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646787" y="4587975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5306" y="4741001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sz="105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470207" y="719378"/>
            <a:ext cx="360040" cy="340204"/>
          </a:xfrm>
          <a:prstGeom prst="ellipse">
            <a:avLst/>
          </a:prstGeom>
          <a:solidFill>
            <a:schemeClr val="bg1"/>
          </a:solidFill>
          <a:ln w="3175">
            <a:solidFill>
              <a:srgbClr val="19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" descr="C:\Users\Солнце\Downloads\premium-icon-income-505558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58" y="786404"/>
            <a:ext cx="206152" cy="2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62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8" name="Subtitle 2">
            <a:extLst>
              <a:ext uri="{FF2B5EF4-FFF2-40B4-BE49-F238E27FC236}">
                <a16:creationId xmlns="" xmlns:a16="http://schemas.microsoft.com/office/drawing/2014/main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7" y="22288"/>
            <a:ext cx="6291699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МЕРЫ ПОДДЕРЖКИ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">
            <a:extLst>
              <a:ext uri="{FF2B5EF4-FFF2-40B4-BE49-F238E27FC236}">
                <a16:creationId xmlns:a16="http://schemas.microsoft.com/office/drawing/2014/main" xmlns="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89"/>
            <a:ext cx="486054" cy="561860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559390" y="776389"/>
            <a:ext cx="8206249" cy="338554"/>
          </a:xfrm>
          <a:prstGeom prst="rect">
            <a:avLst/>
          </a:prstGeom>
          <a:solidFill>
            <a:srgbClr val="E7FAFF"/>
          </a:solidFill>
          <a:ln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00455" y="965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4324" y="1847314"/>
            <a:ext cx="7381290" cy="2923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проведения проверки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деклараций по форме 3-НДФЛ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48043" y="2440846"/>
            <a:ext cx="2252412" cy="646331"/>
          </a:xfrm>
          <a:prstGeom prst="rect">
            <a:avLst/>
          </a:prstGeom>
          <a:solidFill>
            <a:srgbClr val="E7FA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15-и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46056" y="1248457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01.01.2022</a:t>
            </a:r>
            <a:endParaRPr lang="ru-RU" b="1" dirty="0">
              <a:solidFill>
                <a:srgbClr val="D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0079" y="1248457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01.01.2022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35293" y="2471623"/>
            <a:ext cx="1524319" cy="30777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3-х месяцев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4326" y="3155506"/>
            <a:ext cx="7381288" cy="2923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возвратов НДФЛ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декларациям 3-НДФЛ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6056" y="3643310"/>
            <a:ext cx="1524319" cy="52322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10-и рабочих дней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29949" y="3720254"/>
            <a:ext cx="2227014" cy="369332"/>
          </a:xfrm>
          <a:prstGeom prst="rect">
            <a:avLst/>
          </a:prstGeom>
          <a:solidFill>
            <a:srgbClr val="E7FA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3-х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>
            <a:stCxn id="23" idx="2"/>
            <a:endCxn id="26" idx="0"/>
          </p:cNvCxnSpPr>
          <p:nvPr/>
        </p:nvCxnSpPr>
        <p:spPr>
          <a:xfrm>
            <a:off x="4664969" y="2139702"/>
            <a:ext cx="1" cy="1015804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endCxn id="23" idx="0"/>
          </p:cNvCxnSpPr>
          <p:nvPr/>
        </p:nvCxnSpPr>
        <p:spPr>
          <a:xfrm>
            <a:off x="4662514" y="1388264"/>
            <a:ext cx="2455" cy="459050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26" idx="2"/>
          </p:cNvCxnSpPr>
          <p:nvPr/>
        </p:nvCxnSpPr>
        <p:spPr>
          <a:xfrm>
            <a:off x="4664970" y="3447894"/>
            <a:ext cx="3416" cy="852048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83664" y="4371950"/>
            <a:ext cx="6408712" cy="523220"/>
          </a:xfrm>
          <a:prstGeom prst="rect">
            <a:avLst/>
          </a:prstGeom>
          <a:solidFill>
            <a:srgbClr val="FEEFDA"/>
          </a:solidFill>
          <a:ln w="12700">
            <a:solidFill>
              <a:srgbClr val="00B05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налогоплательщики, просматривайте сообщения в вашем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личном кабинете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ФНС России на случай выявления ошибок в декларации 3-НДФЛ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>
            <a:stCxn id="27" idx="2"/>
          </p:cNvCxnSpPr>
          <p:nvPr/>
        </p:nvCxnSpPr>
        <p:spPr>
          <a:xfrm flipV="1">
            <a:off x="43169" y="555526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0" y="0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1" name="Rectangle 25">
            <a:extLst>
              <a:ext uri="{FF2B5EF4-FFF2-40B4-BE49-F238E27FC236}">
                <a16:creationId xmlns="" xmlns:a16="http://schemas.microsoft.com/office/drawing/2014/main" id="{7F96A09C-1550-471C-82CD-38FE36CAAC27}"/>
              </a:ext>
            </a:extLst>
          </p:cNvPr>
          <p:cNvSpPr/>
          <p:nvPr/>
        </p:nvSpPr>
        <p:spPr>
          <a:xfrm>
            <a:off x="7734423" y="1298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94527" y="978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646787" y="4587975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5306" y="4731990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sz="105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470207" y="719378"/>
            <a:ext cx="360040" cy="340204"/>
          </a:xfrm>
          <a:prstGeom prst="ellipse">
            <a:avLst/>
          </a:prstGeom>
          <a:solidFill>
            <a:schemeClr val="bg1"/>
          </a:solidFill>
          <a:ln w="3175">
            <a:solidFill>
              <a:srgbClr val="19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C:\Users\Солнце\Downloads\premium-icon-return-of-investment-35052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92" y="782839"/>
            <a:ext cx="219869" cy="21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57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8" name="Subtitle 2">
            <a:extLst>
              <a:ext uri="{FF2B5EF4-FFF2-40B4-BE49-F238E27FC236}">
                <a16:creationId xmlns="" xmlns:a16="http://schemas.microsoft.com/office/drawing/2014/main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7" y="22288"/>
            <a:ext cx="6291699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МЕРЫ ПОДДЕРЖКИ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">
            <a:extLst>
              <a:ext uri="{FF2B5EF4-FFF2-40B4-BE49-F238E27FC236}">
                <a16:creationId xmlns:a16="http://schemas.microsoft.com/office/drawing/2014/main" xmlns="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89"/>
            <a:ext cx="486054" cy="561860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559390" y="776389"/>
            <a:ext cx="8206249" cy="338554"/>
          </a:xfrm>
          <a:prstGeom prst="rect">
            <a:avLst/>
          </a:prstGeom>
          <a:solidFill>
            <a:srgbClr val="E7FAFF"/>
          </a:solidFill>
          <a:ln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от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00455" y="965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4324" y="1809787"/>
            <a:ext cx="7381288" cy="2923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материальной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выгоды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полученной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2021-2023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41268" y="2299171"/>
            <a:ext cx="1847111" cy="338554"/>
          </a:xfrm>
          <a:prstGeom prst="rect">
            <a:avLst/>
          </a:prstGeom>
          <a:solidFill>
            <a:srgbClr val="E7FA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облагается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2720" y="1203598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01.01.2022</a:t>
            </a:r>
            <a:endParaRPr lang="ru-RU" b="1" dirty="0">
              <a:solidFill>
                <a:srgbClr val="D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72967" y="1214007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01.01.2022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35290" y="2329949"/>
            <a:ext cx="1524319" cy="276999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облагается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4325" y="2980918"/>
            <a:ext cx="7381288" cy="49244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 по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вкладам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 в 2021 и 2022 годах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(банки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на территории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РФ)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35291" y="3633273"/>
            <a:ext cx="1524319" cy="276999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облагается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82518" y="3602496"/>
            <a:ext cx="1847112" cy="338554"/>
          </a:xfrm>
          <a:prstGeom prst="rect">
            <a:avLst/>
          </a:prstGeom>
          <a:solidFill>
            <a:srgbClr val="E7FA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облагается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15615" y="4202672"/>
            <a:ext cx="7128793" cy="692497"/>
          </a:xfrm>
          <a:prstGeom prst="rect">
            <a:avLst/>
          </a:prstGeom>
          <a:solidFill>
            <a:srgbClr val="FEEFDA"/>
          </a:solidFill>
          <a:ln>
            <a:solidFill>
              <a:srgbClr val="00B05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и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подарков независимо от источников финансирования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освобождены от уплаты НДФЛ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ветераны, инвалиды, труженики тыла, бывшие узники, военнопленные ВОВ, вдовы погибших в период ВОВ, войны с Финляндией, Японией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969252" y="96596"/>
            <a:ext cx="1673995" cy="369332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26.03.2022 № 67-ФЗ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>
            <a:stCxn id="23" idx="2"/>
            <a:endCxn id="26" idx="0"/>
          </p:cNvCxnSpPr>
          <p:nvPr/>
        </p:nvCxnSpPr>
        <p:spPr>
          <a:xfrm>
            <a:off x="4664968" y="2102175"/>
            <a:ext cx="1" cy="878743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endCxn id="23" idx="0"/>
          </p:cNvCxnSpPr>
          <p:nvPr/>
        </p:nvCxnSpPr>
        <p:spPr>
          <a:xfrm flipH="1">
            <a:off x="4664968" y="1375236"/>
            <a:ext cx="1" cy="43455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26" idx="2"/>
          </p:cNvCxnSpPr>
          <p:nvPr/>
        </p:nvCxnSpPr>
        <p:spPr>
          <a:xfrm>
            <a:off x="4664969" y="3473361"/>
            <a:ext cx="0" cy="610557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37" idx="2"/>
          </p:cNvCxnSpPr>
          <p:nvPr/>
        </p:nvCxnSpPr>
        <p:spPr>
          <a:xfrm flipV="1">
            <a:off x="43169" y="555526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0" y="0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8" name="Rectangle 25">
            <a:extLst>
              <a:ext uri="{FF2B5EF4-FFF2-40B4-BE49-F238E27FC236}">
                <a16:creationId xmlns="" xmlns:a16="http://schemas.microsoft.com/office/drawing/2014/main" id="{7F96A09C-1550-471C-82CD-38FE36CAAC27}"/>
              </a:ext>
            </a:extLst>
          </p:cNvPr>
          <p:cNvSpPr/>
          <p:nvPr/>
        </p:nvSpPr>
        <p:spPr>
          <a:xfrm>
            <a:off x="7734423" y="1298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94527" y="978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646787" y="4587975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5306" y="4741001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sz="105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fld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470207" y="719378"/>
            <a:ext cx="360040" cy="340204"/>
          </a:xfrm>
          <a:prstGeom prst="ellipse">
            <a:avLst/>
          </a:prstGeom>
          <a:solidFill>
            <a:schemeClr val="bg1"/>
          </a:solidFill>
          <a:ln w="3175">
            <a:solidFill>
              <a:srgbClr val="19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2" descr="C:\Users\Солнце\Downloads\premium-icon-return-of-investment-35052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92" y="782839"/>
            <a:ext cx="219869" cy="21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3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8" name="Subtitle 2">
            <a:extLst>
              <a:ext uri="{FF2B5EF4-FFF2-40B4-BE49-F238E27FC236}">
                <a16:creationId xmlns="" xmlns:a16="http://schemas.microsoft.com/office/drawing/2014/main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7" y="22288"/>
            <a:ext cx="6291699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МЕРЫ ПОДДЕРЖКИ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">
            <a:extLst>
              <a:ext uri="{FF2B5EF4-FFF2-40B4-BE49-F238E27FC236}">
                <a16:creationId xmlns:a16="http://schemas.microsoft.com/office/drawing/2014/main" xmlns="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89"/>
            <a:ext cx="486054" cy="561860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559390" y="776389"/>
            <a:ext cx="8206249" cy="338554"/>
          </a:xfrm>
          <a:prstGeom prst="rect">
            <a:avLst/>
          </a:prstGeom>
          <a:solidFill>
            <a:srgbClr val="E7FAFF"/>
          </a:solidFill>
          <a:ln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БИЗНЕСА С ИНОСТРАННЫМ УЧАСТИЕМ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00455" y="965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4324" y="1663593"/>
            <a:ext cx="7381288" cy="23083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контролирующих лиц или учредителей иностранных организаций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произошли значительные изменения, облегчающие налоговую нагрузку. Изменения в соответствии с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26.03.2022 №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67-ФЗ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распространяются как на ЮЛ, так и на ФЛ и ИП.</a:t>
            </a: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в данном направлении и рассмотрения каждого случая в отдельности, связанного с изменениями, предусмотренными Законодательством,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более детально рассмотреть информацию на сайте ФНС России.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969252" y="96596"/>
            <a:ext cx="1673995" cy="369332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26.03.2022 № 67-ФЗ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единительная линия 30"/>
          <p:cNvCxnSpPr>
            <a:stCxn id="23" idx="1"/>
            <a:endCxn id="23" idx="3"/>
          </p:cNvCxnSpPr>
          <p:nvPr/>
        </p:nvCxnSpPr>
        <p:spPr>
          <a:xfrm>
            <a:off x="974324" y="2817755"/>
            <a:ext cx="7381288" cy="0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15" idx="2"/>
          </p:cNvCxnSpPr>
          <p:nvPr/>
        </p:nvCxnSpPr>
        <p:spPr>
          <a:xfrm flipV="1">
            <a:off x="43169" y="555526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0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6" name="Rectangle 25">
            <a:extLst>
              <a:ext uri="{FF2B5EF4-FFF2-40B4-BE49-F238E27FC236}">
                <a16:creationId xmlns="" xmlns:a16="http://schemas.microsoft.com/office/drawing/2014/main" id="{7F96A09C-1550-471C-82CD-38FE36CAAC27}"/>
              </a:ext>
            </a:extLst>
          </p:cNvPr>
          <p:cNvSpPr/>
          <p:nvPr/>
        </p:nvSpPr>
        <p:spPr>
          <a:xfrm>
            <a:off x="7734423" y="1298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94527" y="978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46787" y="4587975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5306" y="4741001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sz="105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fld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70207" y="719378"/>
            <a:ext cx="360040" cy="340204"/>
          </a:xfrm>
          <a:prstGeom prst="ellipse">
            <a:avLst/>
          </a:prstGeom>
          <a:solidFill>
            <a:schemeClr val="bg1"/>
          </a:solidFill>
          <a:ln w="3175">
            <a:solidFill>
              <a:srgbClr val="19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C:\Users\Солнце\Downloads\free-icon-business-226075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95" y="776388"/>
            <a:ext cx="252171" cy="25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8" name="Subtitle 2">
            <a:extLst>
              <a:ext uri="{FF2B5EF4-FFF2-40B4-BE49-F238E27FC236}">
                <a16:creationId xmlns="" xmlns:a16="http://schemas.microsoft.com/office/drawing/2014/main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7" y="22288"/>
            <a:ext cx="6291699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МЕРЫ ПОДДЕРЖКИ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">
            <a:extLst>
              <a:ext uri="{FF2B5EF4-FFF2-40B4-BE49-F238E27FC236}">
                <a16:creationId xmlns:a16="http://schemas.microsoft.com/office/drawing/2014/main" xmlns="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89"/>
            <a:ext cx="486054" cy="561860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559390" y="776389"/>
            <a:ext cx="8206249" cy="338554"/>
          </a:xfrm>
          <a:prstGeom prst="rect">
            <a:avLst/>
          </a:prstGeom>
          <a:solidFill>
            <a:srgbClr val="E7FAFF"/>
          </a:solidFill>
          <a:ln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-КОМПАНИИ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00455" y="965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1222" y="1408150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01.01.2022</a:t>
            </a:r>
            <a:endParaRPr lang="ru-RU" b="1" dirty="0">
              <a:solidFill>
                <a:srgbClr val="D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2031" y="1339411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01.01.2022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01953" y="1923678"/>
            <a:ext cx="7381290" cy="2923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налогу на прибыль организаций 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969252" y="96596"/>
            <a:ext cx="1673995" cy="369332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26.03.2022 № 67-ФЗ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01222" y="2471623"/>
            <a:ext cx="1524319" cy="338554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3% в ФБ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90331" y="2456234"/>
            <a:ext cx="1847112" cy="369332"/>
          </a:xfrm>
          <a:prstGeom prst="rect">
            <a:avLst/>
          </a:prstGeom>
          <a:solidFill>
            <a:srgbClr val="E7FA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Прямая соединительная линия 42"/>
          <p:cNvCxnSpPr>
            <a:endCxn id="32" idx="0"/>
          </p:cNvCxnSpPr>
          <p:nvPr/>
        </p:nvCxnSpPr>
        <p:spPr>
          <a:xfrm>
            <a:off x="4692597" y="1524077"/>
            <a:ext cx="1" cy="39960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2" idx="2"/>
          </p:cNvCxnSpPr>
          <p:nvPr/>
        </p:nvCxnSpPr>
        <p:spPr>
          <a:xfrm>
            <a:off x="4692598" y="2216066"/>
            <a:ext cx="0" cy="931748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91680" y="3291830"/>
            <a:ext cx="5951567" cy="877163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аккредитованных организаций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осуществляющих деятельность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информационных технологий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2022 - 2024 годах </a:t>
            </a:r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(надзора), муниципального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24.03.2022 №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448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единительная линия 32"/>
          <p:cNvCxnSpPr>
            <a:stCxn id="35" idx="2"/>
          </p:cNvCxnSpPr>
          <p:nvPr/>
        </p:nvCxnSpPr>
        <p:spPr>
          <a:xfrm flipV="1">
            <a:off x="43169" y="555526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0" y="0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6" name="Rectangle 25">
            <a:extLst>
              <a:ext uri="{FF2B5EF4-FFF2-40B4-BE49-F238E27FC236}">
                <a16:creationId xmlns="" xmlns:a16="http://schemas.microsoft.com/office/drawing/2014/main" id="{7F96A09C-1550-471C-82CD-38FE36CAAC27}"/>
              </a:ext>
            </a:extLst>
          </p:cNvPr>
          <p:cNvSpPr/>
          <p:nvPr/>
        </p:nvSpPr>
        <p:spPr>
          <a:xfrm>
            <a:off x="7734423" y="1298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94527" y="978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646787" y="4587975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5306" y="4741001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sz="105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70207" y="719378"/>
            <a:ext cx="360040" cy="340204"/>
          </a:xfrm>
          <a:prstGeom prst="ellipse">
            <a:avLst/>
          </a:prstGeom>
          <a:solidFill>
            <a:schemeClr val="bg1"/>
          </a:solidFill>
          <a:ln w="3175">
            <a:solidFill>
              <a:srgbClr val="19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C:\Users\Солнце\Downloads\free-icon-desktop-computer-17925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1" y="797138"/>
            <a:ext cx="206152" cy="2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15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8" name="Subtitle 2">
            <a:extLst>
              <a:ext uri="{FF2B5EF4-FFF2-40B4-BE49-F238E27FC236}">
                <a16:creationId xmlns="" xmlns:a16="http://schemas.microsoft.com/office/drawing/2014/main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7" y="22288"/>
            <a:ext cx="6291699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МЕРЫ ПОДДЕРЖКИ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">
            <a:extLst>
              <a:ext uri="{FF2B5EF4-FFF2-40B4-BE49-F238E27FC236}">
                <a16:creationId xmlns:a16="http://schemas.microsoft.com/office/drawing/2014/main" xmlns="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89"/>
            <a:ext cx="486054" cy="561860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559390" y="776389"/>
            <a:ext cx="8206249" cy="338554"/>
          </a:xfrm>
          <a:prstGeom prst="rect">
            <a:avLst/>
          </a:prstGeom>
          <a:solidFill>
            <a:srgbClr val="E7FAFF"/>
          </a:solidFill>
          <a:ln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добавленную стоимость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00455" y="965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3109" y="1537530"/>
            <a:ext cx="7381288" cy="49244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НДС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размещения в гостиницах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услуг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предоставлению объектов туриндустрии в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аренду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21221" y="2110015"/>
            <a:ext cx="1499331" cy="276999"/>
          </a:xfrm>
          <a:prstGeom prst="rect">
            <a:avLst/>
          </a:prstGeom>
          <a:solidFill>
            <a:srgbClr val="E7FA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74193" y="1168198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01.01.2022</a:t>
            </a:r>
            <a:endParaRPr lang="ru-RU" b="1" dirty="0">
              <a:solidFill>
                <a:srgbClr val="D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79031" y="1168198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01.01.2022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4600" y="2098488"/>
            <a:ext cx="1812094" cy="2616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20% (ст. 164 НК РФ)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3110" y="3441662"/>
            <a:ext cx="7381289" cy="2923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Заявительный порядок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возмещения НДС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92175" y="2080190"/>
            <a:ext cx="1502197" cy="369332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26.03.2022 № 67-ФЗ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77298" y="3939902"/>
            <a:ext cx="2686697" cy="76944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налогоплательщики могут воспользоваться заявительным порядком возмещения НДС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соблюдении всех условий, указанных в ст. 176.1 НК РФ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82506" y="3867894"/>
            <a:ext cx="2912145" cy="1107996"/>
          </a:xfrm>
          <a:prstGeom prst="rect">
            <a:avLst/>
          </a:prstGeom>
          <a:solidFill>
            <a:srgbClr val="E7FA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все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налогоплательщики могут воспользоваться заявительным порядком возмещения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НДС 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банковской гарантии </a:t>
            </a:r>
            <a:r>
              <a:rPr lang="ru-RU" sz="1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сумме, которая не превышает совокупно налоги и взносы за предшествующий календарный год</a:t>
            </a:r>
            <a:endParaRPr lang="ru-RU" sz="1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4211960" y="1275606"/>
            <a:ext cx="2" cy="261924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211960" y="2792130"/>
            <a:ext cx="2" cy="649532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211960" y="3734050"/>
            <a:ext cx="2" cy="993697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6" idx="2"/>
          </p:cNvCxnSpPr>
          <p:nvPr/>
        </p:nvCxnSpPr>
        <p:spPr>
          <a:xfrm flipV="1">
            <a:off x="43169" y="555526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0" y="0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7" name="Rectangle 25">
            <a:extLst>
              <a:ext uri="{FF2B5EF4-FFF2-40B4-BE49-F238E27FC236}">
                <a16:creationId xmlns="" xmlns:a16="http://schemas.microsoft.com/office/drawing/2014/main" id="{7F96A09C-1550-471C-82CD-38FE36CAAC27}"/>
              </a:ext>
            </a:extLst>
          </p:cNvPr>
          <p:cNvSpPr/>
          <p:nvPr/>
        </p:nvSpPr>
        <p:spPr>
          <a:xfrm>
            <a:off x="7734423" y="1298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94527" y="978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646787" y="4587975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5306" y="4741001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sz="105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fld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83109" y="2499742"/>
            <a:ext cx="7381288" cy="2923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перации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банками драгоценных металлов в слитках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физическим лицам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14600" y="2854906"/>
            <a:ext cx="1812094" cy="43088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Облагается НДС по ставке 20% (ст. 164 НК РФ)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73754" y="2931851"/>
            <a:ext cx="2394267" cy="276999"/>
          </a:xfrm>
          <a:prstGeom prst="rect">
            <a:avLst/>
          </a:prstGeom>
          <a:solidFill>
            <a:srgbClr val="E7FA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от уплаты НДС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211960" y="2029973"/>
            <a:ext cx="0" cy="469769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7492174" y="2977956"/>
            <a:ext cx="1502197" cy="369332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09.03.2022 N 47-ФЗ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498600" y="4139956"/>
            <a:ext cx="1502197" cy="369332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26.03.2022 № 67-ФЗ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470207" y="719378"/>
            <a:ext cx="360040" cy="340204"/>
          </a:xfrm>
          <a:prstGeom prst="ellipse">
            <a:avLst/>
          </a:prstGeom>
          <a:solidFill>
            <a:schemeClr val="bg1"/>
          </a:solidFill>
          <a:ln w="3175">
            <a:solidFill>
              <a:srgbClr val="19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C:\Users\Солнце\Downloads\free-icon-tax-22440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1" y="786404"/>
            <a:ext cx="206152" cy="2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55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8" name="Subtitle 2">
            <a:extLst>
              <a:ext uri="{FF2B5EF4-FFF2-40B4-BE49-F238E27FC236}">
                <a16:creationId xmlns="" xmlns:a16="http://schemas.microsoft.com/office/drawing/2014/main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7" y="22288"/>
            <a:ext cx="6291699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МЕРЫ ПОДДЕРЖКИ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">
            <a:extLst>
              <a:ext uri="{FF2B5EF4-FFF2-40B4-BE49-F238E27FC236}">
                <a16:creationId xmlns:a16="http://schemas.microsoft.com/office/drawing/2014/main" xmlns="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89"/>
            <a:ext cx="486054" cy="561860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559390" y="776389"/>
            <a:ext cx="8206249" cy="338554"/>
          </a:xfrm>
          <a:prstGeom prst="rect">
            <a:avLst/>
          </a:prstGeom>
          <a:solidFill>
            <a:srgbClr val="E7FAFF"/>
          </a:solidFill>
          <a:ln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ВЗЫСКАНИЕ ЗАДОЛЖЕННОСТИ НАЛОГОВЫМ ОРГАНОМ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00455" y="965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4326" y="1707654"/>
            <a:ext cx="7381288" cy="2923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Приостановление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по счетам в банках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4504" y="2245246"/>
            <a:ext cx="2251808" cy="461665"/>
          </a:xfrm>
          <a:prstGeom prst="rect">
            <a:avLst/>
          </a:prstGeom>
          <a:solidFill>
            <a:srgbClr val="E7FA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норм ст. 76 НК РФ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отложено до 01.06.2022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74193" y="1271478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10.03.2022</a:t>
            </a:r>
            <a:endParaRPr lang="ru-RU" b="1" dirty="0">
              <a:solidFill>
                <a:srgbClr val="D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4392" y="1271478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10.03.2022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1640" y="2291412"/>
            <a:ext cx="2304257" cy="276999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ст. 76 НК РФ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74327" y="2993162"/>
            <a:ext cx="7381290" cy="2923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 пени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98104" y="2291412"/>
            <a:ext cx="1502195" cy="369332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ФНС России от 10.03.2022 N ЕД-26-8/4@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73138" y="3567628"/>
            <a:ext cx="2315665" cy="101566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1/150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рефинансирования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ЦБ РФ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действующей в период начиная с 31-го календарного дня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просрочки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74496" y="3462658"/>
            <a:ext cx="2251809" cy="1384995"/>
          </a:xfrm>
          <a:prstGeom prst="rect">
            <a:avLst/>
          </a:prstGeom>
          <a:solidFill>
            <a:srgbClr val="E7FA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09.03.2022 по 31.12.2023 ставка пени с 31 дня просрочки исполнения обязанности по уплате налога действует в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 1/300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рефинансирования ЦБ РФ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/>
          <p:cNvCxnSpPr>
            <a:endCxn id="23" idx="0"/>
          </p:cNvCxnSpPr>
          <p:nvPr/>
        </p:nvCxnSpPr>
        <p:spPr>
          <a:xfrm flipH="1">
            <a:off x="4664970" y="1273103"/>
            <a:ext cx="2" cy="43455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23" idx="2"/>
            <a:endCxn id="32" idx="0"/>
          </p:cNvCxnSpPr>
          <p:nvPr/>
        </p:nvCxnSpPr>
        <p:spPr>
          <a:xfrm>
            <a:off x="4664970" y="2000042"/>
            <a:ext cx="2" cy="993120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2" idx="2"/>
          </p:cNvCxnSpPr>
          <p:nvPr/>
        </p:nvCxnSpPr>
        <p:spPr>
          <a:xfrm flipH="1">
            <a:off x="4662514" y="3285550"/>
            <a:ext cx="2458" cy="1579820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498107" y="3970489"/>
            <a:ext cx="1502194" cy="369332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26.03.2022 № 67-ФЗ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>
            <a:stCxn id="26" idx="2"/>
          </p:cNvCxnSpPr>
          <p:nvPr/>
        </p:nvCxnSpPr>
        <p:spPr>
          <a:xfrm flipV="1">
            <a:off x="43169" y="555526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0" y="0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9" name="Rectangle 25">
            <a:extLst>
              <a:ext uri="{FF2B5EF4-FFF2-40B4-BE49-F238E27FC236}">
                <a16:creationId xmlns="" xmlns:a16="http://schemas.microsoft.com/office/drawing/2014/main" id="{7F96A09C-1550-471C-82CD-38FE36CAAC27}"/>
              </a:ext>
            </a:extLst>
          </p:cNvPr>
          <p:cNvSpPr/>
          <p:nvPr/>
        </p:nvSpPr>
        <p:spPr>
          <a:xfrm>
            <a:off x="7734423" y="1298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94527" y="978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646787" y="4587975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5306" y="4741001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sz="105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fld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470207" y="719378"/>
            <a:ext cx="360040" cy="340204"/>
          </a:xfrm>
          <a:prstGeom prst="ellipse">
            <a:avLst/>
          </a:prstGeom>
          <a:solidFill>
            <a:schemeClr val="bg1"/>
          </a:solidFill>
          <a:ln w="3175">
            <a:solidFill>
              <a:srgbClr val="19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C:\Users\Солнце\Downloads\premium-icon-clock-in-46551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5" y="763878"/>
            <a:ext cx="251203" cy="25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43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xmlns="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8" y="22289"/>
            <a:ext cx="6291699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МЕРЫ ПОДДЕРЖКИ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">
            <a:extLst>
              <a:ext uri="{FF2B5EF4-FFF2-40B4-BE49-F238E27FC236}">
                <a16:creationId xmlns="" xmlns:a16="http://schemas.microsoft.com/office/drawing/2014/main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90"/>
            <a:ext cx="486054" cy="561860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565261" y="763106"/>
            <a:ext cx="8206249" cy="584775"/>
          </a:xfrm>
          <a:prstGeom prst="rect">
            <a:avLst/>
          </a:prstGeom>
          <a:solidFill>
            <a:srgbClr val="E7FAFF"/>
          </a:solidFill>
          <a:ln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и осуществление контроля и надзора за соблюдением валютного законодательства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00457" y="965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3110" y="1840681"/>
            <a:ext cx="7381290" cy="2923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ОСОБЫХ УКАЗАНИЙ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35238" y="1436332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05.03.2022</a:t>
            </a:r>
            <a:endParaRPr lang="ru-RU" b="1" dirty="0">
              <a:solidFill>
                <a:srgbClr val="D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50836" y="1421219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05.03.2022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>
            <a:stCxn id="23" idx="2"/>
          </p:cNvCxnSpPr>
          <p:nvPr/>
        </p:nvCxnSpPr>
        <p:spPr>
          <a:xfrm flipH="1">
            <a:off x="4668385" y="2133069"/>
            <a:ext cx="5370" cy="2685719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endCxn id="23" idx="0"/>
          </p:cNvCxnSpPr>
          <p:nvPr/>
        </p:nvCxnSpPr>
        <p:spPr>
          <a:xfrm>
            <a:off x="4673755" y="1605885"/>
            <a:ext cx="0" cy="234796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7" idx="2"/>
          </p:cNvCxnSpPr>
          <p:nvPr/>
        </p:nvCxnSpPr>
        <p:spPr>
          <a:xfrm flipV="1">
            <a:off x="43171" y="555527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0" y="0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xmlns="" id="{7F96A09C-1550-471C-82CD-38FE36CAAC27}"/>
              </a:ext>
            </a:extLst>
          </p:cNvPr>
          <p:cNvSpPr/>
          <p:nvPr/>
        </p:nvSpPr>
        <p:spPr>
          <a:xfrm>
            <a:off x="7734425" y="1299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94529" y="978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646787" y="4587975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5308" y="4731990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sz="105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fld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593653" y="96596"/>
            <a:ext cx="1991127" cy="369332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ФНС России от 05.03.2022 № ШЮ-4-17/2734@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03575" y="3088872"/>
            <a:ext cx="2776882" cy="49244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по исполнению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валютного законодательства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66956" y="2211710"/>
            <a:ext cx="3621836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Проверки, связанные с исполнением </a:t>
            </a:r>
          </a:p>
          <a:p>
            <a:pPr algn="ctr"/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Указов </a:t>
            </a:r>
            <a:r>
              <a:rPr lang="ru-RU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РФ:</a:t>
            </a:r>
          </a:p>
          <a:p>
            <a:pPr algn="ctr"/>
            <a:endParaRPr lang="ru-RU" sz="13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28.02.2022 №79 «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продажа валюты в размере 80%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предоставление займов нерезидентам»;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01.03.2022 № 81 «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по использованию резидентами иностранной валюты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числе, сделки по купле-продажи иностранной валюты»</a:t>
            </a:r>
          </a:p>
        </p:txBody>
      </p:sp>
      <p:sp>
        <p:nvSpPr>
          <p:cNvPr id="22" name="Овал 21"/>
          <p:cNvSpPr/>
          <p:nvPr/>
        </p:nvSpPr>
        <p:spPr>
          <a:xfrm>
            <a:off x="470207" y="719378"/>
            <a:ext cx="360040" cy="340204"/>
          </a:xfrm>
          <a:prstGeom prst="ellipse">
            <a:avLst/>
          </a:prstGeom>
          <a:solidFill>
            <a:schemeClr val="bg1"/>
          </a:solidFill>
          <a:ln w="3175">
            <a:solidFill>
              <a:srgbClr val="19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C:\Users\Солнце\Downloads\premium-icon-currencies-260149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7" y="775890"/>
            <a:ext cx="227179" cy="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0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8646787" y="4587975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>
            <a:stCxn id="2" idx="2"/>
          </p:cNvCxnSpPr>
          <p:nvPr/>
        </p:nvCxnSpPr>
        <p:spPr>
          <a:xfrm flipV="1">
            <a:off x="43169" y="555526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8" name="Subtitle 2">
            <a:extLst>
              <a:ext uri="{FF2B5EF4-FFF2-40B4-BE49-F238E27FC236}">
                <a16:creationId xmlns="" xmlns:a16="http://schemas.microsoft.com/office/drawing/2014/main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7" y="22288"/>
            <a:ext cx="6291699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ОГРАНИЧИТЕЛЬНЫХ МЕР</a:t>
            </a:r>
            <a:endParaRPr lang="ru-RU" sz="1400" b="1" dirty="0">
              <a:solidFill>
                <a:srgbClr val="57565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3" name="Рисунок 1">
            <a:extLst>
              <a:ext uri="{FF2B5EF4-FFF2-40B4-BE49-F238E27FC236}">
                <a16:creationId xmlns:a16="http://schemas.microsoft.com/office/drawing/2014/main" xmlns="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89"/>
            <a:ext cx="486054" cy="561860"/>
          </a:xfrm>
          <a:prstGeom prst="rect">
            <a:avLst/>
          </a:prstGeom>
          <a:effectLst/>
        </p:spPr>
      </p:pic>
      <p:sp>
        <p:nvSpPr>
          <p:cNvPr id="47" name="Rectangle 25">
            <a:extLst>
              <a:ext uri="{FF2B5EF4-FFF2-40B4-BE49-F238E27FC236}">
                <a16:creationId xmlns="" xmlns:a16="http://schemas.microsoft.com/office/drawing/2014/main" id="{7F96A09C-1550-471C-82CD-38FE36CAAC27}"/>
              </a:ext>
            </a:extLst>
          </p:cNvPr>
          <p:cNvSpPr/>
          <p:nvPr/>
        </p:nvSpPr>
        <p:spPr>
          <a:xfrm>
            <a:off x="7740351" y="0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00455" y="965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573330" y="1047179"/>
            <a:ext cx="0" cy="368902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983381" y="787548"/>
            <a:ext cx="3621067" cy="338554"/>
          </a:xfrm>
          <a:prstGeom prst="rect">
            <a:avLst/>
          </a:prstGeom>
          <a:solidFill>
            <a:srgbClr val="E7FAFF"/>
          </a:solidFill>
          <a:ln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ОГРАНИЧЕНИЯ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93274" y="1707654"/>
            <a:ext cx="3855189" cy="174919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Отмена/ перенос спортивных и развлекательных мероприятий</a:t>
            </a:r>
          </a:p>
          <a:p>
            <a:pPr marL="285750" indent="-285750">
              <a:spcAft>
                <a:spcPts val="10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на вещание российских каналов за рубежом</a:t>
            </a:r>
          </a:p>
          <a:p>
            <a:pPr marL="285750" indent="-285750">
              <a:spcAft>
                <a:spcPts val="1000"/>
              </a:spcAft>
              <a:buClr>
                <a:srgbClr val="193A61"/>
              </a:buClr>
              <a:buSzPct val="104000"/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Персональные санкции против топ-менеджеров и государственных деятелей, а также связанных с ними физических лиц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9388" y="787548"/>
            <a:ext cx="3621067" cy="338554"/>
          </a:xfrm>
          <a:prstGeom prst="rect">
            <a:avLst/>
          </a:prstGeom>
          <a:solidFill>
            <a:srgbClr val="E7FAFF"/>
          </a:solidFill>
          <a:ln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ТОРГОВЫЕ ОГРАНИЧЕНИЯ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9389" y="1275606"/>
            <a:ext cx="3621067" cy="366254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193A61"/>
              </a:buClr>
              <a:buSzPct val="114000"/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импорта/экспорта товаров определенной категории</a:t>
            </a:r>
          </a:p>
          <a:p>
            <a:pPr marL="285750" indent="-285750">
              <a:spcAft>
                <a:spcPts val="1000"/>
              </a:spcAft>
              <a:buClr>
                <a:srgbClr val="193A61"/>
              </a:buClr>
              <a:buSzPct val="114000"/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Отраслевые санкции по секторам (ОПК, авиа,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нефтегаз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космос, судостроение и пр.)</a:t>
            </a:r>
          </a:p>
          <a:p>
            <a:pPr marL="285750" indent="-285750">
              <a:spcAft>
                <a:spcPts val="1000"/>
              </a:spcAft>
              <a:buClr>
                <a:srgbClr val="193A61"/>
              </a:buClr>
              <a:buSzPct val="114000"/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импорта высокотехнологичной продукции и товаров двойного назначения</a:t>
            </a:r>
          </a:p>
          <a:p>
            <a:pPr marL="285750" indent="-285750">
              <a:spcAft>
                <a:spcPts val="1000"/>
              </a:spcAft>
              <a:buClr>
                <a:srgbClr val="193A61"/>
              </a:buClr>
              <a:buSzPct val="114000"/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 лицензий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патентов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000"/>
              </a:spcAft>
              <a:buClr>
                <a:srgbClr val="193A61"/>
              </a:buClr>
              <a:buSzPct val="114000"/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иностранцев из СД российских компаний</a:t>
            </a:r>
          </a:p>
          <a:p>
            <a:pPr marL="285750" indent="-285750">
              <a:spcAft>
                <a:spcPts val="1000"/>
              </a:spcAft>
              <a:buClr>
                <a:srgbClr val="193A61"/>
              </a:buClr>
              <a:buSzPct val="114000"/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Разрыв сотрудничества и деловых отношений</a:t>
            </a:r>
          </a:p>
          <a:p>
            <a:pPr marL="285750" indent="-285750">
              <a:spcAft>
                <a:spcPts val="1000"/>
              </a:spcAft>
              <a:buClr>
                <a:srgbClr val="193A61"/>
              </a:buClr>
              <a:buSzPct val="114000"/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 против институтов развития 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компаний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5306" y="4741001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3863" y="705408"/>
            <a:ext cx="360040" cy="340204"/>
          </a:xfrm>
          <a:prstGeom prst="ellipse">
            <a:avLst/>
          </a:prstGeom>
          <a:solidFill>
            <a:schemeClr val="bg1"/>
          </a:solidFill>
          <a:ln w="3175">
            <a:solidFill>
              <a:srgbClr val="19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Солнце\Downloads\free-icon-cooperation-379867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86" y="765913"/>
            <a:ext cx="219193" cy="21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4788024" y="684797"/>
            <a:ext cx="360040" cy="340204"/>
          </a:xfrm>
          <a:prstGeom prst="ellipse">
            <a:avLst/>
          </a:prstGeom>
          <a:solidFill>
            <a:schemeClr val="bg1"/>
          </a:solidFill>
          <a:ln w="3175">
            <a:solidFill>
              <a:srgbClr val="19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Солнце\Downloads\free-icon-exam-469645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793" y="760814"/>
            <a:ext cx="186359" cy="18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6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916794" y="3713622"/>
            <a:ext cx="3674765" cy="1092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контрольных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(надзорных) мероприятий без взаимодействия,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профилактических мероприятий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объявление предостережения о недопустимости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обязательных требований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xmlns="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8" y="22289"/>
            <a:ext cx="6291699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МЕРЫ ПОДДЕРЖКИ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">
            <a:extLst>
              <a:ext uri="{FF2B5EF4-FFF2-40B4-BE49-F238E27FC236}">
                <a16:creationId xmlns="" xmlns:a16="http://schemas.microsoft.com/office/drawing/2014/main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90"/>
            <a:ext cx="486054" cy="561860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557500" y="763106"/>
            <a:ext cx="8206249" cy="338554"/>
          </a:xfrm>
          <a:prstGeom prst="rect">
            <a:avLst/>
          </a:prstGeom>
          <a:solidFill>
            <a:srgbClr val="E7FAFF"/>
          </a:solidFill>
          <a:ln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инициировании процедур банкротства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00457" y="965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83893" y="1102313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en-US" b="1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lang="ru-RU" b="1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.03.2022</a:t>
            </a:r>
            <a:endParaRPr lang="ru-RU" b="1" dirty="0">
              <a:solidFill>
                <a:srgbClr val="D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69021" y="1102313"/>
            <a:ext cx="277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.03.2022 до 01.10.2022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4629585" y="1286979"/>
            <a:ext cx="0" cy="1363495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7" idx="2"/>
          </p:cNvCxnSpPr>
          <p:nvPr/>
        </p:nvCxnSpPr>
        <p:spPr>
          <a:xfrm flipV="1">
            <a:off x="43171" y="555527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0" y="0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xmlns="" id="{7F96A09C-1550-471C-82CD-38FE36CAAC27}"/>
              </a:ext>
            </a:extLst>
          </p:cNvPr>
          <p:cNvSpPr/>
          <p:nvPr/>
        </p:nvSpPr>
        <p:spPr>
          <a:xfrm>
            <a:off x="7734425" y="1299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94529" y="978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646787" y="4587975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5308" y="4731990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sz="105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fld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16794" y="1480923"/>
            <a:ext cx="3674765" cy="1092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Приостановление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 в арбитражные суды о признании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должников -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ИП, ФЛ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несостоятельными (банкротами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за исключением должников-застройщиков.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1350" y="1722504"/>
            <a:ext cx="3482233" cy="49244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налоговыми органами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процедур банкротства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295480" y="105787"/>
            <a:ext cx="2328141" cy="369332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28.03.2022  №497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7181" y="2787774"/>
            <a:ext cx="8206249" cy="584775"/>
          </a:xfrm>
          <a:prstGeom prst="rect">
            <a:avLst/>
          </a:prstGeom>
          <a:solidFill>
            <a:srgbClr val="E7FAFF"/>
          </a:solidFill>
          <a:ln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осуществление контроля и надзора за соблюдением законодательства о применении контрольно-кассовой техники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83893" y="3372170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10.03.2022</a:t>
            </a:r>
            <a:endParaRPr lang="ru-RU" b="1" dirty="0">
              <a:solidFill>
                <a:srgbClr val="D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2320" y="3372549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10.03.2022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683983" y="3507854"/>
            <a:ext cx="0" cy="1440160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81350" y="3821343"/>
            <a:ext cx="3482233" cy="89255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контрольные мероприятия, предусмотренные действующим законодательством,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внеплановые</a:t>
            </a:r>
          </a:p>
        </p:txBody>
      </p:sp>
      <p:sp>
        <p:nvSpPr>
          <p:cNvPr id="36" name="Овал 35"/>
          <p:cNvSpPr/>
          <p:nvPr/>
        </p:nvSpPr>
        <p:spPr>
          <a:xfrm>
            <a:off x="470207" y="719378"/>
            <a:ext cx="360040" cy="340204"/>
          </a:xfrm>
          <a:prstGeom prst="ellipse">
            <a:avLst/>
          </a:prstGeom>
          <a:solidFill>
            <a:schemeClr val="bg1"/>
          </a:solidFill>
          <a:ln w="3175">
            <a:solidFill>
              <a:srgbClr val="19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33214" y="3124735"/>
            <a:ext cx="360040" cy="340204"/>
          </a:xfrm>
          <a:prstGeom prst="ellipse">
            <a:avLst/>
          </a:prstGeom>
          <a:solidFill>
            <a:schemeClr val="bg1"/>
          </a:solidFill>
          <a:ln w="3175">
            <a:solidFill>
              <a:srgbClr val="19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C:\Users\Солнце\Downloads\free-icon-cashbox-102783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5" y="3196671"/>
            <a:ext cx="206152" cy="2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Солнце\Downloads\free-icon-auction-510293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66" y="787519"/>
            <a:ext cx="203921" cy="20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54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8646787" y="4587975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>
            <a:stCxn id="2" idx="2"/>
          </p:cNvCxnSpPr>
          <p:nvPr/>
        </p:nvCxnSpPr>
        <p:spPr>
          <a:xfrm flipV="1">
            <a:off x="43169" y="555526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8" name="Subtitle 2">
            <a:extLst>
              <a:ext uri="{FF2B5EF4-FFF2-40B4-BE49-F238E27FC236}">
                <a16:creationId xmlns="" xmlns:a16="http://schemas.microsoft.com/office/drawing/2014/main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7" y="22288"/>
            <a:ext cx="6291699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</a:t>
            </a:r>
            <a:r>
              <a:rPr lang="ru-RU" sz="1400" b="1" dirty="0" smtClean="0">
                <a:solidFill>
                  <a:srgbClr val="57565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ПОДДЕРЖКИ</a:t>
            </a:r>
            <a:endParaRPr lang="ru-RU" sz="1400" b="1" dirty="0">
              <a:solidFill>
                <a:srgbClr val="57565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3" name="Рисунок 1">
            <a:extLst>
              <a:ext uri="{FF2B5EF4-FFF2-40B4-BE49-F238E27FC236}">
                <a16:creationId xmlns:a16="http://schemas.microsoft.com/office/drawing/2014/main" xmlns="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89"/>
            <a:ext cx="486054" cy="561860"/>
          </a:xfrm>
          <a:prstGeom prst="rect">
            <a:avLst/>
          </a:prstGeom>
          <a:effectLst/>
        </p:spPr>
      </p:pic>
      <p:sp>
        <p:nvSpPr>
          <p:cNvPr id="47" name="Rectangle 25">
            <a:extLst>
              <a:ext uri="{FF2B5EF4-FFF2-40B4-BE49-F238E27FC236}">
                <a16:creationId xmlns="" xmlns:a16="http://schemas.microsoft.com/office/drawing/2014/main" id="{7F96A09C-1550-471C-82CD-38FE36CAAC27}"/>
              </a:ext>
            </a:extLst>
          </p:cNvPr>
          <p:cNvSpPr/>
          <p:nvPr/>
        </p:nvSpPr>
        <p:spPr>
          <a:xfrm>
            <a:off x="7740351" y="0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71014" y="1764397"/>
            <a:ext cx="7381287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2021 год и авансового платежа за 1 квартал 2022 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57969" y="1361164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01.01.2022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53761" y="1361164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01.01.2022</a:t>
            </a:r>
            <a:endParaRPr lang="ru-RU" b="1" dirty="0">
              <a:solidFill>
                <a:srgbClr val="D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63688" y="2166723"/>
            <a:ext cx="2003629" cy="64633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ЮЛ – 31.03.2022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ИП – 04.05.2022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26.04.2022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87373" y="2907605"/>
            <a:ext cx="7381288" cy="2923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ЕСХН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2021 год, авансового платежа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2022 года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763688" y="3294818"/>
            <a:ext cx="2003629" cy="46166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31.03.2022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25.07.2022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87373" y="3856749"/>
            <a:ext cx="7381288" cy="2923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применения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патентной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налогообложения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63688" y="4297482"/>
            <a:ext cx="2003629" cy="46166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уплаты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и 2 кварталы 2022 года</a:t>
            </a:r>
          </a:p>
        </p:txBody>
      </p:sp>
      <p:cxnSp>
        <p:nvCxnSpPr>
          <p:cNvPr id="64" name="Прямая соединительная линия 63"/>
          <p:cNvCxnSpPr>
            <a:endCxn id="50" idx="0"/>
          </p:cNvCxnSpPr>
          <p:nvPr/>
        </p:nvCxnSpPr>
        <p:spPr>
          <a:xfrm flipH="1">
            <a:off x="4661658" y="1419622"/>
            <a:ext cx="585" cy="344775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9390" y="776389"/>
            <a:ext cx="8206249" cy="584775"/>
          </a:xfrm>
          <a:prstGeom prst="rect">
            <a:avLst/>
          </a:prstGeom>
          <a:solidFill>
            <a:srgbClr val="E7FAFF"/>
          </a:solidFill>
          <a:ln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Продление сроков уплаты налогов (авансовых платежей) организациям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ИП, включенных по состоянию на </a:t>
            </a:r>
            <a:r>
              <a:rPr lang="ru-RU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01.03.2022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РМСП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95480" y="105787"/>
            <a:ext cx="2328141" cy="369332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Красноярского края от 28.03.2022 № 208-п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00455" y="965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68225" y="4359037"/>
            <a:ext cx="1962893" cy="338554"/>
          </a:xfrm>
          <a:prstGeom prst="rect">
            <a:avLst/>
          </a:prstGeom>
          <a:solidFill>
            <a:srgbClr val="E7FA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01.09.2022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68379" y="3356374"/>
            <a:ext cx="1962893" cy="338554"/>
          </a:xfrm>
          <a:prstGeom prst="rect">
            <a:avLst/>
          </a:prstGeom>
          <a:solidFill>
            <a:srgbClr val="E7FA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01.09.2022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68379" y="2320611"/>
            <a:ext cx="1962893" cy="338554"/>
          </a:xfrm>
          <a:prstGeom prst="rect">
            <a:avLst/>
          </a:prstGeom>
          <a:solidFill>
            <a:srgbClr val="E7FA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01.09.2022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единительная линия 36"/>
          <p:cNvCxnSpPr>
            <a:stCxn id="50" idx="2"/>
            <a:endCxn id="55" idx="0"/>
          </p:cNvCxnSpPr>
          <p:nvPr/>
        </p:nvCxnSpPr>
        <p:spPr>
          <a:xfrm>
            <a:off x="4661658" y="2072174"/>
            <a:ext cx="16359" cy="83543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55" idx="2"/>
            <a:endCxn id="57" idx="0"/>
          </p:cNvCxnSpPr>
          <p:nvPr/>
        </p:nvCxnSpPr>
        <p:spPr>
          <a:xfrm>
            <a:off x="4678017" y="3199993"/>
            <a:ext cx="0" cy="656756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57" idx="2"/>
          </p:cNvCxnSpPr>
          <p:nvPr/>
        </p:nvCxnSpPr>
        <p:spPr>
          <a:xfrm>
            <a:off x="4678017" y="4149137"/>
            <a:ext cx="11016" cy="626796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5306" y="4741001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sz="105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fld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70207" y="719378"/>
            <a:ext cx="360040" cy="340204"/>
          </a:xfrm>
          <a:prstGeom prst="ellipse">
            <a:avLst/>
          </a:prstGeom>
          <a:solidFill>
            <a:schemeClr val="bg1"/>
          </a:solidFill>
          <a:ln w="3175">
            <a:solidFill>
              <a:srgbClr val="19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C:\Users\Солнце\Downloads\free-icon-organization-10066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31" y="784984"/>
            <a:ext cx="208992" cy="20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25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/>
          <p:cNvCxnSpPr>
            <a:stCxn id="24" idx="2"/>
          </p:cNvCxnSpPr>
          <p:nvPr/>
        </p:nvCxnSpPr>
        <p:spPr>
          <a:xfrm flipV="1">
            <a:off x="37241" y="556824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8" name="Subtitle 2">
            <a:extLst>
              <a:ext uri="{FF2B5EF4-FFF2-40B4-BE49-F238E27FC236}">
                <a16:creationId xmlns="" xmlns:a16="http://schemas.microsoft.com/office/drawing/2014/main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7" y="22288"/>
            <a:ext cx="6291699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МЕРЫ ПОДДЕРЖКИ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">
            <a:extLst>
              <a:ext uri="{FF2B5EF4-FFF2-40B4-BE49-F238E27FC236}">
                <a16:creationId xmlns:a16="http://schemas.microsoft.com/office/drawing/2014/main" xmlns="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89"/>
            <a:ext cx="486054" cy="561860"/>
          </a:xfrm>
          <a:prstGeom prst="rect">
            <a:avLst/>
          </a:prstGeom>
          <a:effectLst/>
        </p:spPr>
      </p:pic>
      <p:sp>
        <p:nvSpPr>
          <p:cNvPr id="51" name="TextBox 50"/>
          <p:cNvSpPr txBox="1"/>
          <p:nvPr/>
        </p:nvSpPr>
        <p:spPr>
          <a:xfrm>
            <a:off x="5441573" y="2563463"/>
            <a:ext cx="2825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Красноярского края от 28.03.2022 №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208-п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срок уплаты продлен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3234" y="2563038"/>
            <a:ext cx="35283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1 ст.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383 НК РФ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имущественным налогам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подлежат уплате в срок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последнего числа месяца, следующего за истекшим отчетным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периодом</a:t>
            </a:r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40211" y="3952018"/>
            <a:ext cx="2021666" cy="307777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04.05.2022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390" y="776389"/>
            <a:ext cx="8206249" cy="1077218"/>
          </a:xfrm>
          <a:prstGeom prst="rect">
            <a:avLst/>
          </a:prstGeom>
          <a:gradFill>
            <a:gsLst>
              <a:gs pos="0">
                <a:srgbClr val="E7FAFF"/>
              </a:gs>
              <a:gs pos="31000">
                <a:srgbClr val="E7FAFF"/>
              </a:gs>
              <a:gs pos="64000">
                <a:schemeClr val="bg1"/>
              </a:gs>
            </a:gsLst>
            <a:lin ang="5400000" scaled="0"/>
          </a:gradFill>
          <a:ln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Продление сроков уплаты авансовых платежей за 1 квартал 2022 года организациями, включенными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01.03.2022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РМСП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налогу 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имущество, транспортному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налогам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00455" y="965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94577" y="3921241"/>
            <a:ext cx="1962893" cy="338554"/>
          </a:xfrm>
          <a:prstGeom prst="rect">
            <a:avLst/>
          </a:prstGeom>
          <a:solidFill>
            <a:srgbClr val="E7FA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01.09.2022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656218" y="2139702"/>
            <a:ext cx="0" cy="2520280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084168" y="2044491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01.01.2022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94266" y="2024428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01.01.2022</a:t>
            </a:r>
            <a:endParaRPr lang="ru-RU" b="1" dirty="0">
              <a:solidFill>
                <a:srgbClr val="D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5928" y="1298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F96A09C-1550-471C-82CD-38FE36CAAC27}"/>
              </a:ext>
            </a:extLst>
          </p:cNvPr>
          <p:cNvSpPr/>
          <p:nvPr/>
        </p:nvSpPr>
        <p:spPr>
          <a:xfrm>
            <a:off x="7734423" y="1298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94527" y="978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646787" y="4587975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5306" y="4741001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sz="105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fld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95480" y="105787"/>
            <a:ext cx="2328141" cy="369332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Красноярского края от 28.03.2022 </a:t>
            </a:r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№208-п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6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49823051"/>
              </p:ext>
            </p:extLst>
          </p:nvPr>
        </p:nvGraphicFramePr>
        <p:xfrm>
          <a:off x="227180" y="1367806"/>
          <a:ext cx="1701189" cy="330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4263321444"/>
              </p:ext>
            </p:extLst>
          </p:nvPr>
        </p:nvGraphicFramePr>
        <p:xfrm>
          <a:off x="2465766" y="1415498"/>
          <a:ext cx="1836204" cy="328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Subtitle 2">
            <a:extLst>
              <a:ext uri="{FF2B5EF4-FFF2-40B4-BE49-F238E27FC236}">
                <a16:creationId xmlns:a16="http://schemas.microsoft.com/office/drawing/2014/main" xmlns="" id="{A41C4B76-9E29-4706-9B67-A2B2E9016D55}"/>
              </a:ext>
            </a:extLst>
          </p:cNvPr>
          <p:cNvSpPr txBox="1">
            <a:spLocks/>
          </p:cNvSpPr>
          <p:nvPr/>
        </p:nvSpPr>
        <p:spPr>
          <a:xfrm>
            <a:off x="279326" y="874626"/>
            <a:ext cx="1674186" cy="430887"/>
          </a:xfrm>
          <a:prstGeom prst="rect">
            <a:avLst/>
          </a:prstGeom>
          <a:solidFill>
            <a:srgbClr val="E7FAFF"/>
          </a:solidFill>
          <a:ln>
            <a:solidFill>
              <a:srgbClr val="4A5D8A"/>
            </a:solidFill>
          </a:ln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450"/>
              </a:spcAft>
              <a:tabLst>
                <a:tab pos="257175" algn="l"/>
              </a:tabLst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xmlns="" id="{841395F6-F2A5-4221-B4BE-DDCDAB20BBD3}"/>
              </a:ext>
            </a:extLst>
          </p:cNvPr>
          <p:cNvSpPr txBox="1">
            <a:spLocks/>
          </p:cNvSpPr>
          <p:nvPr/>
        </p:nvSpPr>
        <p:spPr>
          <a:xfrm>
            <a:off x="2361969" y="813071"/>
            <a:ext cx="2138023" cy="553998"/>
          </a:xfrm>
          <a:prstGeom prst="rect">
            <a:avLst/>
          </a:prstGeom>
          <a:solidFill>
            <a:srgbClr val="E7FAFF"/>
          </a:solidFill>
          <a:ln>
            <a:solidFill>
              <a:srgbClr val="4A5D8A"/>
            </a:solidFill>
          </a:ln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450"/>
              </a:spcAft>
              <a:tabLst>
                <a:tab pos="257175" algn="l"/>
              </a:tabLs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КРАСНОЯРСКОГО КРАЯ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2249742" y="813071"/>
            <a:ext cx="0" cy="413494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22">
            <a:extLst>
              <a:ext uri="{FF2B5EF4-FFF2-40B4-BE49-F238E27FC236}">
                <a16:creationId xmlns:a16="http://schemas.microsoft.com/office/drawing/2014/main" xmlns="" id="{97168F43-7D6B-4267-BDF8-E96B4A095ADF}"/>
              </a:ext>
            </a:extLst>
          </p:cNvPr>
          <p:cNvSpPr/>
          <p:nvPr/>
        </p:nvSpPr>
        <p:spPr>
          <a:xfrm>
            <a:off x="3113838" y="3057804"/>
            <a:ext cx="594066" cy="594066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+11,9%</a:t>
            </a:r>
            <a:endParaRPr lang="ru-RU" sz="900" b="1" dirty="0">
              <a:solidFill>
                <a:prstClr val="white"/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948264" y="882320"/>
            <a:ext cx="0" cy="39936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581038" y="813071"/>
            <a:ext cx="0" cy="413494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956495042"/>
              </p:ext>
            </p:extLst>
          </p:nvPr>
        </p:nvGraphicFramePr>
        <p:xfrm>
          <a:off x="4896036" y="1390813"/>
          <a:ext cx="1701189" cy="330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030795226"/>
              </p:ext>
            </p:extLst>
          </p:nvPr>
        </p:nvGraphicFramePr>
        <p:xfrm>
          <a:off x="7150787" y="1422213"/>
          <a:ext cx="1701189" cy="330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A41C4B76-9E29-4706-9B67-A2B2E9016D55}"/>
              </a:ext>
            </a:extLst>
          </p:cNvPr>
          <p:cNvSpPr txBox="1">
            <a:spLocks/>
          </p:cNvSpPr>
          <p:nvPr/>
        </p:nvSpPr>
        <p:spPr>
          <a:xfrm>
            <a:off x="7265520" y="974653"/>
            <a:ext cx="1674186" cy="246221"/>
          </a:xfrm>
          <a:prstGeom prst="rect">
            <a:avLst/>
          </a:prstGeom>
          <a:solidFill>
            <a:srgbClr val="E7FAFF"/>
          </a:solidFill>
          <a:ln>
            <a:solidFill>
              <a:srgbClr val="4A5D8A"/>
            </a:solidFill>
          </a:ln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450"/>
              </a:spcAft>
              <a:tabLst>
                <a:tab pos="257175" algn="l"/>
              </a:tabLs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ФОМС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xmlns="" id="{A41C4B76-9E29-4706-9B67-A2B2E9016D55}"/>
              </a:ext>
            </a:extLst>
          </p:cNvPr>
          <p:cNvSpPr txBox="1">
            <a:spLocks/>
          </p:cNvSpPr>
          <p:nvPr/>
        </p:nvSpPr>
        <p:spPr>
          <a:xfrm>
            <a:off x="5022079" y="974653"/>
            <a:ext cx="1674186" cy="246221"/>
          </a:xfrm>
          <a:prstGeom prst="rect">
            <a:avLst/>
          </a:prstGeom>
          <a:solidFill>
            <a:srgbClr val="E7FAFF"/>
          </a:solidFill>
          <a:ln>
            <a:solidFill>
              <a:srgbClr val="4A5D8A"/>
            </a:solidFill>
          </a:ln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450"/>
              </a:spcAft>
              <a:tabLst>
                <a:tab pos="257175" algn="l"/>
              </a:tabLs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ПФ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2">
            <a:extLst>
              <a:ext uri="{FF2B5EF4-FFF2-40B4-BE49-F238E27FC236}">
                <a16:creationId xmlns:a16="http://schemas.microsoft.com/office/drawing/2014/main" xmlns="" id="{97168F43-7D6B-4267-BDF8-E96B4A095ADF}"/>
              </a:ext>
            </a:extLst>
          </p:cNvPr>
          <p:cNvSpPr/>
          <p:nvPr/>
        </p:nvSpPr>
        <p:spPr>
          <a:xfrm>
            <a:off x="7758821" y="3147814"/>
            <a:ext cx="594066" cy="594066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+</a:t>
            </a:r>
            <a:r>
              <a:rPr lang="ru-RU" sz="9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11,4%</a:t>
            </a:r>
            <a:endParaRPr lang="ru-RU" sz="900" b="1" dirty="0">
              <a:solidFill>
                <a:prstClr val="white"/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97168F43-7D6B-4267-BDF8-E96B4A095ADF}"/>
              </a:ext>
            </a:extLst>
          </p:cNvPr>
          <p:cNvSpPr/>
          <p:nvPr/>
        </p:nvSpPr>
        <p:spPr>
          <a:xfrm>
            <a:off x="5436096" y="2353151"/>
            <a:ext cx="594066" cy="594066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+</a:t>
            </a:r>
            <a:r>
              <a:rPr lang="ru-RU" sz="9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13,5%</a:t>
            </a:r>
            <a:endParaRPr lang="ru-RU" sz="900" b="1" dirty="0">
              <a:solidFill>
                <a:prstClr val="white"/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xmlns="" id="{97168F43-7D6B-4267-BDF8-E96B4A095ADF}"/>
              </a:ext>
            </a:extLst>
          </p:cNvPr>
          <p:cNvSpPr/>
          <p:nvPr/>
        </p:nvSpPr>
        <p:spPr>
          <a:xfrm>
            <a:off x="791580" y="3057804"/>
            <a:ext cx="594066" cy="594066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+32,3%</a:t>
            </a:r>
            <a:endParaRPr lang="ru-RU" sz="900" b="1" dirty="0">
              <a:solidFill>
                <a:prstClr val="white"/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646787" y="4587975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5306" y="4741001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xmlns="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7" y="22288"/>
            <a:ext cx="6291699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ПОСТУПЛЕНИЙ В 2021-2022 гг., млрд. рублей</a:t>
            </a:r>
          </a:p>
        </p:txBody>
      </p:sp>
      <p:pic>
        <p:nvPicPr>
          <p:cNvPr id="38" name="Рисунок 1">
            <a:extLst>
              <a:ext uri="{FF2B5EF4-FFF2-40B4-BE49-F238E27FC236}">
                <a16:creationId xmlns="" xmlns:a16="http://schemas.microsoft.com/office/drawing/2014/main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89"/>
            <a:ext cx="486054" cy="561860"/>
          </a:xfrm>
          <a:prstGeom prst="rect">
            <a:avLst/>
          </a:prstGeom>
          <a:effectLst/>
        </p:spPr>
      </p:pic>
      <p:cxnSp>
        <p:nvCxnSpPr>
          <p:cNvPr id="39" name="Прямая соединительная линия 38"/>
          <p:cNvCxnSpPr>
            <a:stCxn id="40" idx="2"/>
          </p:cNvCxnSpPr>
          <p:nvPr/>
        </p:nvCxnSpPr>
        <p:spPr>
          <a:xfrm flipV="1">
            <a:off x="43169" y="555526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0" y="0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1" name="Rectangle 25">
            <a:extLst>
              <a:ext uri="{FF2B5EF4-FFF2-40B4-BE49-F238E27FC236}">
                <a16:creationId xmlns="" xmlns:a16="http://schemas.microsoft.com/office/drawing/2014/main" id="{7F96A09C-1550-471C-82CD-38FE36CAAC27}"/>
              </a:ext>
            </a:extLst>
          </p:cNvPr>
          <p:cNvSpPr/>
          <p:nvPr/>
        </p:nvSpPr>
        <p:spPr>
          <a:xfrm>
            <a:off x="7740351" y="0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84369" y="96596"/>
            <a:ext cx="10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01.04.2022</a:t>
            </a:r>
            <a:endPara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 descr="Часы">
            <a:extLst>
              <a:ext uri="{FF2B5EF4-FFF2-40B4-BE49-F238E27FC236}">
                <a16:creationId xmlns="" xmlns:a16="http://schemas.microsoft.com/office/drawing/2014/main" id="{7B232918-E729-482D-BE57-AE0808CE94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99903" y="143809"/>
            <a:ext cx="168932" cy="16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6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3" name="Рисунок 1">
            <a:extLst>
              <a:ext uri="{FF2B5EF4-FFF2-40B4-BE49-F238E27FC236}">
                <a16:creationId xmlns="" xmlns:a16="http://schemas.microsoft.com/office/drawing/2014/main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89"/>
            <a:ext cx="486054" cy="561860"/>
          </a:xfrm>
          <a:prstGeom prst="rect">
            <a:avLst/>
          </a:prstGeom>
          <a:effectLst/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7" y="22288"/>
            <a:ext cx="6705744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ПОСТАНОВКИ И СНЯТИЯ НАЛОГОПЛАТЕЛЬЩИКОВ – ЮРИДИЧЕСКИЕ ЛИЦА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74746224"/>
              </p:ext>
            </p:extLst>
          </p:nvPr>
        </p:nvGraphicFramePr>
        <p:xfrm>
          <a:off x="0" y="607475"/>
          <a:ext cx="9144000" cy="1752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: Rounded Corners 19">
            <a:extLst>
              <a:ext uri="{FF2B5EF4-FFF2-40B4-BE49-F238E27FC236}">
                <a16:creationId xmlns:lc="http://schemas.openxmlformats.org/drawingml/2006/lockedCanvas" xmlns:a16="http://schemas.microsoft.com/office/drawing/2014/main" xmlns="" xmlns:cdr="http://schemas.openxmlformats.org/drawingml/2006/chartDrawing" xmlns:c="http://schemas.openxmlformats.org/drawingml/2006/chart" id="{A23647C0-5B4A-4773-A9D3-0362012D1B82}"/>
              </a:ext>
            </a:extLst>
          </p:cNvPr>
          <p:cNvSpPr/>
          <p:nvPr/>
        </p:nvSpPr>
        <p:spPr>
          <a:xfrm>
            <a:off x="7982575" y="603196"/>
            <a:ext cx="1017727" cy="269555"/>
          </a:xfrm>
          <a:prstGeom prst="roundRect">
            <a:avLst/>
          </a:prstGeom>
          <a:solidFill>
            <a:srgbClr val="52AB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% к предыдущему периоду </a:t>
            </a:r>
          </a:p>
        </p:txBody>
      </p:sp>
      <p:sp>
        <p:nvSpPr>
          <p:cNvPr id="10" name="Rectangle: Rounded Corners 19">
            <a:extLst>
              <a:ext uri="{FF2B5EF4-FFF2-40B4-BE49-F238E27FC236}">
                <a16:creationId xmlns:lc="http://schemas.openxmlformats.org/drawingml/2006/lockedCanvas" xmlns:a16="http://schemas.microsoft.com/office/drawing/2014/main" xmlns="" xmlns:cdr="http://schemas.openxmlformats.org/drawingml/2006/chartDrawing" xmlns:c="http://schemas.openxmlformats.org/drawingml/2006/chart" id="{A23647C0-5B4A-4773-A9D3-0362012D1B82}"/>
              </a:ext>
            </a:extLst>
          </p:cNvPr>
          <p:cNvSpPr/>
          <p:nvPr/>
        </p:nvSpPr>
        <p:spPr>
          <a:xfrm>
            <a:off x="6693335" y="1791485"/>
            <a:ext cx="432054" cy="176414"/>
          </a:xfrm>
          <a:prstGeom prst="roundRect">
            <a:avLst/>
          </a:prstGeom>
          <a:solidFill>
            <a:srgbClr val="52AB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+10,1%</a:t>
            </a:r>
            <a:endParaRPr lang="ru-RU" sz="900" b="1" dirty="0">
              <a:solidFill>
                <a:prstClr val="white"/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6338" y="2355726"/>
            <a:ext cx="8913964" cy="0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9">
            <a:extLst>
              <a:ext uri="{FF2B5EF4-FFF2-40B4-BE49-F238E27FC236}">
                <a16:creationId xmlns:lc="http://schemas.openxmlformats.org/drawingml/2006/lockedCanvas" xmlns:a16="http://schemas.microsoft.com/office/drawing/2014/main" xmlns="" xmlns:cdr="http://schemas.openxmlformats.org/drawingml/2006/chartDrawing" xmlns:c="http://schemas.openxmlformats.org/drawingml/2006/chart" id="{A23647C0-5B4A-4773-A9D3-0362012D1B82}"/>
              </a:ext>
            </a:extLst>
          </p:cNvPr>
          <p:cNvSpPr/>
          <p:nvPr/>
        </p:nvSpPr>
        <p:spPr>
          <a:xfrm>
            <a:off x="6588224" y="1325494"/>
            <a:ext cx="537165" cy="176414"/>
          </a:xfrm>
          <a:prstGeom prst="roundRect">
            <a:avLst/>
          </a:prstGeom>
          <a:solidFill>
            <a:srgbClr val="52AB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+216,7%</a:t>
            </a:r>
            <a:endParaRPr lang="ru-RU" sz="500" b="1" dirty="0">
              <a:solidFill>
                <a:prstClr val="white"/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48226562"/>
              </p:ext>
            </p:extLst>
          </p:nvPr>
        </p:nvGraphicFramePr>
        <p:xfrm>
          <a:off x="162943" y="2815999"/>
          <a:ext cx="4220036" cy="2267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D180753-0066-490D-AC3B-9F1CAAECDDF5}"/>
              </a:ext>
            </a:extLst>
          </p:cNvPr>
          <p:cNvSpPr txBox="1"/>
          <p:nvPr/>
        </p:nvSpPr>
        <p:spPr>
          <a:xfrm>
            <a:off x="470207" y="2484310"/>
            <a:ext cx="3885768" cy="338554"/>
          </a:xfrm>
          <a:prstGeom prst="rect">
            <a:avLst/>
          </a:prstGeom>
          <a:solidFill>
            <a:srgbClr val="E7FAFF"/>
          </a:solidFill>
          <a:ln>
            <a:solidFill>
              <a:srgbClr val="4A5D8A"/>
            </a:solidFill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buClr>
                <a:srgbClr val="CAD82A"/>
              </a:buClr>
              <a:tabLst>
                <a:tab pos="257175" algn="l"/>
              </a:tabLst>
            </a:pPr>
            <a:r>
              <a:rPr lang="ru-RU" sz="1100" b="1" kern="800" spc="-10" dirty="0">
                <a:solidFill>
                  <a:srgbClr val="57565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ЕЖЕНЕДЕЛЬНАЯ ДИНАМИКА </a:t>
            </a:r>
            <a:r>
              <a:rPr lang="ru-RU" sz="1100" b="1" u="sng" kern="800" spc="-10" dirty="0">
                <a:solidFill>
                  <a:srgbClr val="57565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</a:t>
            </a:r>
            <a:r>
              <a:rPr lang="ru-RU" sz="1100" b="1" kern="800" spc="-10" dirty="0">
                <a:solidFill>
                  <a:srgbClr val="57565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ЮРИДИЧЕСКИХ ЛИЦ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572000" y="2484310"/>
            <a:ext cx="0" cy="2463704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576224960"/>
              </p:ext>
            </p:extLst>
          </p:nvPr>
        </p:nvGraphicFramePr>
        <p:xfrm>
          <a:off x="4742723" y="2815999"/>
          <a:ext cx="4251091" cy="2267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D180753-0066-490D-AC3B-9F1CAAECDDF5}"/>
              </a:ext>
            </a:extLst>
          </p:cNvPr>
          <p:cNvSpPr txBox="1"/>
          <p:nvPr/>
        </p:nvSpPr>
        <p:spPr>
          <a:xfrm>
            <a:off x="4966478" y="2477110"/>
            <a:ext cx="3885768" cy="338554"/>
          </a:xfrm>
          <a:prstGeom prst="rect">
            <a:avLst/>
          </a:prstGeom>
          <a:solidFill>
            <a:srgbClr val="E7FAFF"/>
          </a:solidFill>
          <a:ln>
            <a:solidFill>
              <a:srgbClr val="4A5D8A"/>
            </a:solidFill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buClr>
                <a:srgbClr val="CAD82A"/>
              </a:buClr>
              <a:tabLst>
                <a:tab pos="257175" algn="l"/>
              </a:tabLst>
            </a:pPr>
            <a:r>
              <a:rPr lang="ru-RU" sz="1100" b="1" kern="800" spc="-10" dirty="0">
                <a:solidFill>
                  <a:srgbClr val="57565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ЕЖЕНЕДЕЛЬНАЯ ДИНАМИКА </a:t>
            </a:r>
            <a:r>
              <a:rPr lang="ru-RU" sz="1100" b="1" u="sng" kern="800" spc="-10" dirty="0">
                <a:solidFill>
                  <a:srgbClr val="57565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ПРЕКРАЩЕНИЯ</a:t>
            </a:r>
            <a:r>
              <a:rPr lang="ru-RU" sz="1100" b="1" kern="800" spc="-10" dirty="0">
                <a:solidFill>
                  <a:srgbClr val="57565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ЮРИДИЧЕСКИХ ЛИЦ</a:t>
            </a:r>
          </a:p>
        </p:txBody>
      </p:sp>
      <p:cxnSp>
        <p:nvCxnSpPr>
          <p:cNvPr id="20" name="Прямая соединительная линия 19"/>
          <p:cNvCxnSpPr>
            <a:stCxn id="21" idx="2"/>
          </p:cNvCxnSpPr>
          <p:nvPr/>
        </p:nvCxnSpPr>
        <p:spPr>
          <a:xfrm flipV="1">
            <a:off x="43169" y="555526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0" y="0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2" name="Rectangle 25">
            <a:extLst>
              <a:ext uri="{FF2B5EF4-FFF2-40B4-BE49-F238E27FC236}">
                <a16:creationId xmlns="" xmlns:a16="http://schemas.microsoft.com/office/drawing/2014/main" id="{7F96A09C-1550-471C-82CD-38FE36CAAC27}"/>
              </a:ext>
            </a:extLst>
          </p:cNvPr>
          <p:cNvSpPr/>
          <p:nvPr/>
        </p:nvSpPr>
        <p:spPr>
          <a:xfrm>
            <a:off x="7740351" y="0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84369" y="96596"/>
            <a:ext cx="10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01.04.2022</a:t>
            </a:r>
            <a:endPara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Часы">
            <a:extLst>
              <a:ext uri="{FF2B5EF4-FFF2-40B4-BE49-F238E27FC236}">
                <a16:creationId xmlns="" xmlns:a16="http://schemas.microsoft.com/office/drawing/2014/main" id="{7B232918-E729-482D-BE57-AE0808CE94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99903" y="143809"/>
            <a:ext cx="168932" cy="16893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8728792" y="4567344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7311" y="4720370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8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3" name="Рисунок 1">
            <a:extLst>
              <a:ext uri="{FF2B5EF4-FFF2-40B4-BE49-F238E27FC236}">
                <a16:creationId xmlns="" xmlns:a16="http://schemas.microsoft.com/office/drawing/2014/main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89"/>
            <a:ext cx="486054" cy="561860"/>
          </a:xfrm>
          <a:prstGeom prst="rect">
            <a:avLst/>
          </a:prstGeom>
          <a:effectLst/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7" y="22288"/>
            <a:ext cx="6291699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ПОСТАНОВКИ И СНЯТИЯ НАЛОГОПЛАТЕЛЬЩИКОВ – ИНДИВИДУАЛЬНЫЕ ПРЕДПРИНИМАТЕЛИ 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86518312"/>
              </p:ext>
            </p:extLst>
          </p:nvPr>
        </p:nvGraphicFramePr>
        <p:xfrm>
          <a:off x="1" y="603195"/>
          <a:ext cx="9144000" cy="18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: Rounded Corners 19">
            <a:extLst>
              <a:ext uri="{FF2B5EF4-FFF2-40B4-BE49-F238E27FC236}">
                <a16:creationId xmlns:lc="http://schemas.openxmlformats.org/drawingml/2006/lockedCanvas" xmlns:a16="http://schemas.microsoft.com/office/drawing/2014/main" xmlns="" xmlns:cdr="http://schemas.openxmlformats.org/drawingml/2006/chartDrawing" xmlns:c="http://schemas.openxmlformats.org/drawingml/2006/chart" id="{A23647C0-5B4A-4773-A9D3-0362012D1B82}"/>
              </a:ext>
            </a:extLst>
          </p:cNvPr>
          <p:cNvSpPr/>
          <p:nvPr/>
        </p:nvSpPr>
        <p:spPr>
          <a:xfrm>
            <a:off x="7982575" y="603196"/>
            <a:ext cx="1017727" cy="269555"/>
          </a:xfrm>
          <a:prstGeom prst="roundRect">
            <a:avLst/>
          </a:prstGeom>
          <a:solidFill>
            <a:srgbClr val="52AB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% к предыдущему периоду </a:t>
            </a:r>
          </a:p>
        </p:txBody>
      </p:sp>
      <p:sp>
        <p:nvSpPr>
          <p:cNvPr id="12" name="Rectangle: Rounded Corners 19">
            <a:extLst>
              <a:ext uri="{FF2B5EF4-FFF2-40B4-BE49-F238E27FC236}">
                <a16:creationId xmlns:lc="http://schemas.openxmlformats.org/drawingml/2006/lockedCanvas" xmlns:a16="http://schemas.microsoft.com/office/drawing/2014/main" xmlns="" xmlns:cdr="http://schemas.openxmlformats.org/drawingml/2006/chartDrawing" xmlns:c="http://schemas.openxmlformats.org/drawingml/2006/chart" id="{A23647C0-5B4A-4773-A9D3-0362012D1B82}"/>
              </a:ext>
            </a:extLst>
          </p:cNvPr>
          <p:cNvSpPr/>
          <p:nvPr/>
        </p:nvSpPr>
        <p:spPr>
          <a:xfrm>
            <a:off x="6582411" y="1554903"/>
            <a:ext cx="432054" cy="176414"/>
          </a:xfrm>
          <a:prstGeom prst="roundRect">
            <a:avLst/>
          </a:prstGeom>
          <a:solidFill>
            <a:srgbClr val="52AB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-9,5%</a:t>
            </a:r>
            <a:endParaRPr lang="ru-RU" sz="900" b="1" dirty="0">
              <a:solidFill>
                <a:prstClr val="white"/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9">
            <a:extLst>
              <a:ext uri="{FF2B5EF4-FFF2-40B4-BE49-F238E27FC236}">
                <a16:creationId xmlns:lc="http://schemas.openxmlformats.org/drawingml/2006/lockedCanvas" xmlns:a16="http://schemas.microsoft.com/office/drawing/2014/main" xmlns="" xmlns:cdr="http://schemas.openxmlformats.org/drawingml/2006/chartDrawing" xmlns:c="http://schemas.openxmlformats.org/drawingml/2006/chart" id="{A23647C0-5B4A-4773-A9D3-0362012D1B82}"/>
              </a:ext>
            </a:extLst>
          </p:cNvPr>
          <p:cNvSpPr/>
          <p:nvPr/>
        </p:nvSpPr>
        <p:spPr>
          <a:xfrm>
            <a:off x="6582411" y="1929470"/>
            <a:ext cx="432054" cy="176414"/>
          </a:xfrm>
          <a:prstGeom prst="roundRect">
            <a:avLst/>
          </a:prstGeom>
          <a:solidFill>
            <a:srgbClr val="52AB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+57,1%</a:t>
            </a:r>
            <a:endParaRPr lang="ru-RU" sz="500" b="1" dirty="0">
              <a:solidFill>
                <a:prstClr val="white"/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27180" y="2490741"/>
            <a:ext cx="8773120" cy="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316312770"/>
              </p:ext>
            </p:extLst>
          </p:nvPr>
        </p:nvGraphicFramePr>
        <p:xfrm>
          <a:off x="162943" y="2949792"/>
          <a:ext cx="4220036" cy="213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D180753-0066-490D-AC3B-9F1CAAECDDF5}"/>
              </a:ext>
            </a:extLst>
          </p:cNvPr>
          <p:cNvSpPr txBox="1"/>
          <p:nvPr/>
        </p:nvSpPr>
        <p:spPr>
          <a:xfrm>
            <a:off x="470206" y="2626627"/>
            <a:ext cx="3885769" cy="338554"/>
          </a:xfrm>
          <a:prstGeom prst="rect">
            <a:avLst/>
          </a:prstGeom>
          <a:solidFill>
            <a:srgbClr val="E7FAFF"/>
          </a:solidFill>
          <a:ln>
            <a:solidFill>
              <a:srgbClr val="4A5D8A"/>
            </a:solidFill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buClr>
                <a:srgbClr val="CAD82A"/>
              </a:buClr>
              <a:tabLst>
                <a:tab pos="257175" algn="l"/>
              </a:tabLst>
            </a:pPr>
            <a:r>
              <a:rPr lang="ru-RU" sz="1100" b="1" kern="800" spc="-10" dirty="0">
                <a:solidFill>
                  <a:srgbClr val="57565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ЕЖЕНЕДЕЛЬНАЯ ДИНАМИКА </a:t>
            </a:r>
            <a:r>
              <a:rPr lang="ru-RU" sz="1100" b="1" u="sng" kern="800" spc="-10" dirty="0">
                <a:solidFill>
                  <a:srgbClr val="57565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</a:t>
            </a:r>
            <a:r>
              <a:rPr lang="ru-RU" sz="1100" b="1" kern="800" spc="-10" dirty="0">
                <a:solidFill>
                  <a:srgbClr val="57565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ИНДИВИДУЛЬНЫХ ПРЕДПРИНИМАТЕЛЕЙ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546372707"/>
              </p:ext>
            </p:extLst>
          </p:nvPr>
        </p:nvGraphicFramePr>
        <p:xfrm>
          <a:off x="4758913" y="3010263"/>
          <a:ext cx="4220036" cy="213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>
            <a:off x="4572000" y="2626627"/>
            <a:ext cx="0" cy="2321387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D180753-0066-490D-AC3B-9F1CAAECDDF5}"/>
              </a:ext>
            </a:extLst>
          </p:cNvPr>
          <p:cNvSpPr txBox="1"/>
          <p:nvPr/>
        </p:nvSpPr>
        <p:spPr>
          <a:xfrm>
            <a:off x="4855553" y="2626627"/>
            <a:ext cx="3885769" cy="338554"/>
          </a:xfrm>
          <a:prstGeom prst="rect">
            <a:avLst/>
          </a:prstGeom>
          <a:solidFill>
            <a:srgbClr val="E7FAFF"/>
          </a:solidFill>
          <a:ln>
            <a:solidFill>
              <a:srgbClr val="4A5D8A"/>
            </a:solidFill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buClr>
                <a:srgbClr val="CAD82A"/>
              </a:buClr>
              <a:tabLst>
                <a:tab pos="257175" algn="l"/>
              </a:tabLst>
            </a:pPr>
            <a:r>
              <a:rPr lang="ru-RU" sz="1100" b="1" kern="800" spc="-10" dirty="0">
                <a:solidFill>
                  <a:srgbClr val="57565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ЕЖЕНЕДЕЛЬНАЯ ДИНАМИКА </a:t>
            </a:r>
            <a:r>
              <a:rPr lang="ru-RU" sz="1100" b="1" u="sng" kern="800" spc="-10" dirty="0">
                <a:solidFill>
                  <a:srgbClr val="57565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ПРЕКРАЩЕНИЯ</a:t>
            </a:r>
            <a:r>
              <a:rPr lang="ru-RU" sz="1100" b="1" kern="800" spc="-10" dirty="0">
                <a:solidFill>
                  <a:srgbClr val="57565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ИНДИВИДУЛЬНЫХ ПРЕДПРИНИМАТЕЛЕЙ</a:t>
            </a:r>
          </a:p>
        </p:txBody>
      </p:sp>
      <p:cxnSp>
        <p:nvCxnSpPr>
          <p:cNvPr id="21" name="Прямая соединительная линия 20"/>
          <p:cNvCxnSpPr>
            <a:stCxn id="22" idx="2"/>
          </p:cNvCxnSpPr>
          <p:nvPr/>
        </p:nvCxnSpPr>
        <p:spPr>
          <a:xfrm flipV="1">
            <a:off x="43169" y="555526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0" y="0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3" name="Rectangle 25">
            <a:extLst>
              <a:ext uri="{FF2B5EF4-FFF2-40B4-BE49-F238E27FC236}">
                <a16:creationId xmlns="" xmlns:a16="http://schemas.microsoft.com/office/drawing/2014/main" id="{7F96A09C-1550-471C-82CD-38FE36CAAC27}"/>
              </a:ext>
            </a:extLst>
          </p:cNvPr>
          <p:cNvSpPr/>
          <p:nvPr/>
        </p:nvSpPr>
        <p:spPr>
          <a:xfrm>
            <a:off x="7740351" y="0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84369" y="96596"/>
            <a:ext cx="10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01.04.2022</a:t>
            </a:r>
            <a:endPara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 descr="Часы">
            <a:extLst>
              <a:ext uri="{FF2B5EF4-FFF2-40B4-BE49-F238E27FC236}">
                <a16:creationId xmlns="" xmlns:a16="http://schemas.microsoft.com/office/drawing/2014/main" id="{7B232918-E729-482D-BE57-AE0808CE94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99903" y="143809"/>
            <a:ext cx="168932" cy="16893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8751196" y="4575971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69715" y="4728997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t="10681" r="-1"/>
          <a:stretch/>
        </p:blipFill>
        <p:spPr bwMode="auto">
          <a:xfrm>
            <a:off x="713234" y="1419622"/>
            <a:ext cx="7783019" cy="303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46787" y="4587975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5306" y="4741001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stCxn id="11" idx="2"/>
          </p:cNvCxnSpPr>
          <p:nvPr/>
        </p:nvCxnSpPr>
        <p:spPr>
          <a:xfrm flipV="1">
            <a:off x="37241" y="556824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7" y="22288"/>
            <a:ext cx="6291699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 smtClean="0">
                <a:solidFill>
                  <a:srgbClr val="57565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АСК ККТ ФНС России</a:t>
            </a:r>
            <a:endParaRPr lang="ru-RU" sz="1400" b="1" dirty="0">
              <a:solidFill>
                <a:srgbClr val="57565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1">
            <a:extLst>
              <a:ext uri="{FF2B5EF4-FFF2-40B4-BE49-F238E27FC236}">
                <a16:creationId xmlns:a16="http://schemas.microsoft.com/office/drawing/2014/main" xmlns="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89"/>
            <a:ext cx="486054" cy="561860"/>
          </a:xfrm>
          <a:prstGeom prst="rect">
            <a:avLst/>
          </a:prstGeom>
          <a:effectLst/>
        </p:spPr>
      </p:pic>
      <p:sp>
        <p:nvSpPr>
          <p:cNvPr id="11" name="Прямоугольник 10"/>
          <p:cNvSpPr/>
          <p:nvPr/>
        </p:nvSpPr>
        <p:spPr>
          <a:xfrm>
            <a:off x="-5928" y="1298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" name="Rectangle 25">
            <a:extLst>
              <a:ext uri="{FF2B5EF4-FFF2-40B4-BE49-F238E27FC236}">
                <a16:creationId xmlns="" xmlns:a16="http://schemas.microsoft.com/office/drawing/2014/main" id="{7F96A09C-1550-471C-82CD-38FE36CAAC27}"/>
              </a:ext>
            </a:extLst>
          </p:cNvPr>
          <p:cNvSpPr/>
          <p:nvPr/>
        </p:nvSpPr>
        <p:spPr>
          <a:xfrm>
            <a:off x="7734423" y="1298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94527" y="978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390" y="776389"/>
            <a:ext cx="8206249" cy="338554"/>
          </a:xfrm>
          <a:prstGeom prst="rect">
            <a:avLst/>
          </a:prstGeom>
          <a:solidFill>
            <a:srgbClr val="E7FAFF"/>
          </a:solidFill>
          <a:ln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AD82A"/>
              </a:buClr>
              <a:tabLst>
                <a:tab pos="257175" algn="l"/>
              </a:tabLs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СТОИМОСТЬ ПРОДУКТОВОЙ КОРЗИНЫ ПО КАТЕГОРИЯМ</a:t>
            </a:r>
          </a:p>
        </p:txBody>
      </p:sp>
      <p:sp>
        <p:nvSpPr>
          <p:cNvPr id="15" name="Овал 14"/>
          <p:cNvSpPr/>
          <p:nvPr/>
        </p:nvSpPr>
        <p:spPr>
          <a:xfrm>
            <a:off x="470207" y="719378"/>
            <a:ext cx="360040" cy="340204"/>
          </a:xfrm>
          <a:prstGeom prst="ellipse">
            <a:avLst/>
          </a:prstGeom>
          <a:solidFill>
            <a:schemeClr val="bg1"/>
          </a:solidFill>
          <a:ln w="3175">
            <a:solidFill>
              <a:srgbClr val="19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Солнце\Downloads\free-icon-cart-154647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0" y="796203"/>
            <a:ext cx="186553" cy="18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61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" t="10012"/>
          <a:stretch/>
        </p:blipFill>
        <p:spPr bwMode="auto">
          <a:xfrm>
            <a:off x="681225" y="1347614"/>
            <a:ext cx="8127242" cy="283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46787" y="4587975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5306" y="4741001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stCxn id="11" idx="2"/>
          </p:cNvCxnSpPr>
          <p:nvPr/>
        </p:nvCxnSpPr>
        <p:spPr>
          <a:xfrm flipV="1">
            <a:off x="37241" y="556824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7" y="22288"/>
            <a:ext cx="6291699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>
                <a:solidFill>
                  <a:srgbClr val="57565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АСК ККТ ФНС России</a:t>
            </a:r>
          </a:p>
        </p:txBody>
      </p:sp>
      <p:pic>
        <p:nvPicPr>
          <p:cNvPr id="10" name="Рисунок 1">
            <a:extLst>
              <a:ext uri="{FF2B5EF4-FFF2-40B4-BE49-F238E27FC236}">
                <a16:creationId xmlns:a16="http://schemas.microsoft.com/office/drawing/2014/main" xmlns="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89"/>
            <a:ext cx="486054" cy="561860"/>
          </a:xfrm>
          <a:prstGeom prst="rect">
            <a:avLst/>
          </a:prstGeom>
          <a:effectLst/>
        </p:spPr>
      </p:pic>
      <p:sp>
        <p:nvSpPr>
          <p:cNvPr id="11" name="Прямоугольник 10"/>
          <p:cNvSpPr/>
          <p:nvPr/>
        </p:nvSpPr>
        <p:spPr>
          <a:xfrm>
            <a:off x="-5928" y="1298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" name="Rectangle 25">
            <a:extLst>
              <a:ext uri="{FF2B5EF4-FFF2-40B4-BE49-F238E27FC236}">
                <a16:creationId xmlns="" xmlns:a16="http://schemas.microsoft.com/office/drawing/2014/main" id="{7F96A09C-1550-471C-82CD-38FE36CAAC27}"/>
              </a:ext>
            </a:extLst>
          </p:cNvPr>
          <p:cNvSpPr/>
          <p:nvPr/>
        </p:nvSpPr>
        <p:spPr>
          <a:xfrm>
            <a:off x="7734423" y="1298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94527" y="978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390" y="776389"/>
            <a:ext cx="8206249" cy="338554"/>
          </a:xfrm>
          <a:prstGeom prst="rect">
            <a:avLst/>
          </a:prstGeom>
          <a:solidFill>
            <a:srgbClr val="E7FAFF"/>
          </a:solidFill>
          <a:ln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AD82A"/>
              </a:buClr>
              <a:tabLst>
                <a:tab pos="257175" algn="l"/>
              </a:tabLs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ДРАЙВЕРЫ РОСТА СТОИМОСТИ ПРОДУКТОВОЙ КОРЗИНЫ</a:t>
            </a:r>
          </a:p>
        </p:txBody>
      </p:sp>
      <p:sp>
        <p:nvSpPr>
          <p:cNvPr id="15" name="Овал 14"/>
          <p:cNvSpPr/>
          <p:nvPr/>
        </p:nvSpPr>
        <p:spPr>
          <a:xfrm>
            <a:off x="470207" y="719378"/>
            <a:ext cx="360040" cy="340204"/>
          </a:xfrm>
          <a:prstGeom prst="ellipse">
            <a:avLst/>
          </a:prstGeom>
          <a:solidFill>
            <a:schemeClr val="bg1"/>
          </a:solidFill>
          <a:ln w="3175">
            <a:solidFill>
              <a:srgbClr val="19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C:\Users\Солнце\Downloads\free-icon-cart-154647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2" y="796203"/>
            <a:ext cx="186553" cy="18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0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46787" y="4587975"/>
            <a:ext cx="353514" cy="46162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5306" y="4741001"/>
            <a:ext cx="316475" cy="2738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1D3C9987-3F01-40B1-A130-FB1D09785013}" type="slidenum">
              <a:rPr lang="ru-RU" sz="105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stCxn id="11" idx="2"/>
          </p:cNvCxnSpPr>
          <p:nvPr/>
        </p:nvCxnSpPr>
        <p:spPr>
          <a:xfrm flipV="1">
            <a:off x="37241" y="556824"/>
            <a:ext cx="7769191" cy="25381"/>
          </a:xfrm>
          <a:prstGeom prst="line">
            <a:avLst/>
          </a:prstGeom>
          <a:ln w="19050"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9503" y="0"/>
            <a:ext cx="3459548" cy="591848"/>
          </a:xfrm>
          <a:prstGeom prst="rect">
            <a:avLst/>
          </a:prstGeom>
          <a:gradFill>
            <a:gsLst>
              <a:gs pos="42000">
                <a:schemeClr val="bg1">
                  <a:alpha val="0"/>
                </a:schemeClr>
              </a:gs>
              <a:gs pos="2083">
                <a:schemeClr val="accent1">
                  <a:lumMod val="75000"/>
                </a:schemeClr>
              </a:gs>
              <a:gs pos="23759">
                <a:srgbClr val="D2F7FE"/>
              </a:gs>
              <a:gs pos="13000">
                <a:srgbClr val="48DCFA">
                  <a:alpha val="2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D7B2F863-5373-47FF-A75F-31D4B1DC684B}"/>
              </a:ext>
            </a:extLst>
          </p:cNvPr>
          <p:cNvSpPr txBox="1">
            <a:spLocks/>
          </p:cNvSpPr>
          <p:nvPr/>
        </p:nvSpPr>
        <p:spPr>
          <a:xfrm>
            <a:off x="1034607" y="22288"/>
            <a:ext cx="6291699" cy="5809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257175" algn="l"/>
              </a:tabLst>
            </a:pPr>
            <a:r>
              <a:rPr lang="ru-RU" sz="1400" b="1" dirty="0">
                <a:solidFill>
                  <a:srgbClr val="57565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АСК ККТ ФНС России</a:t>
            </a:r>
          </a:p>
        </p:txBody>
      </p:sp>
      <p:pic>
        <p:nvPicPr>
          <p:cNvPr id="10" name="Рисунок 1">
            <a:extLst>
              <a:ext uri="{FF2B5EF4-FFF2-40B4-BE49-F238E27FC236}">
                <a16:creationId xmlns:a16="http://schemas.microsoft.com/office/drawing/2014/main" xmlns="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80" y="22289"/>
            <a:ext cx="486054" cy="561860"/>
          </a:xfrm>
          <a:prstGeom prst="rect">
            <a:avLst/>
          </a:prstGeom>
          <a:effectLst/>
        </p:spPr>
      </p:pic>
      <p:sp>
        <p:nvSpPr>
          <p:cNvPr id="11" name="Прямоугольник 10"/>
          <p:cNvSpPr/>
          <p:nvPr/>
        </p:nvSpPr>
        <p:spPr>
          <a:xfrm>
            <a:off x="-5928" y="1298"/>
            <a:ext cx="86338" cy="5809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" name="Rectangle 25">
            <a:extLst>
              <a:ext uri="{FF2B5EF4-FFF2-40B4-BE49-F238E27FC236}">
                <a16:creationId xmlns="" xmlns:a16="http://schemas.microsoft.com/office/drawing/2014/main" id="{7F96A09C-1550-471C-82CD-38FE36CAAC27}"/>
              </a:ext>
            </a:extLst>
          </p:cNvPr>
          <p:cNvSpPr/>
          <p:nvPr/>
        </p:nvSpPr>
        <p:spPr>
          <a:xfrm>
            <a:off x="7734423" y="1298"/>
            <a:ext cx="1259949" cy="56821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4290" rIns="0" bIns="34290" rtlCol="0" anchor="ctr">
            <a:noAutofit/>
          </a:bodyPr>
          <a:lstStyle/>
          <a:p>
            <a:pPr marL="135731" algn="ctr">
              <a:tabLst>
                <a:tab pos="1410891" algn="l"/>
              </a:tabLst>
            </a:pPr>
            <a:endParaRPr lang="ru-RU" sz="9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94527" y="978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390" y="776389"/>
            <a:ext cx="8206249" cy="584775"/>
          </a:xfrm>
          <a:prstGeom prst="rect">
            <a:avLst/>
          </a:prstGeom>
          <a:solidFill>
            <a:srgbClr val="E7FAFF"/>
          </a:solidFill>
          <a:ln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AD82A"/>
              </a:buClr>
              <a:tabLst>
                <a:tab pos="257175" algn="l"/>
              </a:tabLs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ВЫРУЧКИ, ПРОШЕДШИЙ ЧЕРЕЗ ККТ 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CAD82A"/>
              </a:buClr>
              <a:tabLst>
                <a:tab pos="257175" algn="l"/>
              </a:tabLs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30.03.2021 ПО 30.03.2022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3" y="1391202"/>
            <a:ext cx="7791618" cy="3196772"/>
          </a:xfrm>
        </p:spPr>
      </p:pic>
      <p:sp>
        <p:nvSpPr>
          <p:cNvPr id="15" name="Овал 14"/>
          <p:cNvSpPr/>
          <p:nvPr/>
        </p:nvSpPr>
        <p:spPr>
          <a:xfrm>
            <a:off x="470207" y="719378"/>
            <a:ext cx="360040" cy="340204"/>
          </a:xfrm>
          <a:prstGeom prst="ellipse">
            <a:avLst/>
          </a:prstGeom>
          <a:solidFill>
            <a:schemeClr val="bg1"/>
          </a:solidFill>
          <a:ln w="3175">
            <a:solidFill>
              <a:srgbClr val="19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Солнце\Downloads\free-icon-money-icons-51502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2" y="794305"/>
            <a:ext cx="190350" cy="1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08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5088</TotalTime>
  <Words>2168</Words>
  <Application>Microsoft Office PowerPoint</Application>
  <PresentationFormat>Экран (16:9)</PresentationFormat>
  <Paragraphs>392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ДИНАМИКА ПОСТУПЛЕНИЯ НДФЛ В 2019-2021 ГГ.  ОТ НАЛОГОПЛАТЕЛЬЩИКОВ КРАСНОЯРСКОГО КРАЯ</dc:title>
  <dc:creator>Романовская Наталья Олеговна</dc:creator>
  <cp:lastModifiedBy>Кардаш Алена Александровна</cp:lastModifiedBy>
  <cp:revision>310</cp:revision>
  <dcterms:created xsi:type="dcterms:W3CDTF">2022-02-14T02:53:10Z</dcterms:created>
  <dcterms:modified xsi:type="dcterms:W3CDTF">2022-04-07T04:25:13Z</dcterms:modified>
</cp:coreProperties>
</file>