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0" r:id="rId5"/>
    <p:sldId id="269" r:id="rId6"/>
    <p:sldId id="266" r:id="rId7"/>
    <p:sldId id="267" r:id="rId8"/>
  </p:sldIdLst>
  <p:sldSz cx="10693400" cy="7556500"/>
  <p:notesSz cx="10693400" cy="7556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1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96689" y="1684020"/>
            <a:ext cx="2700020" cy="621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4739" y="2308352"/>
            <a:ext cx="8503920" cy="451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806" y="2358419"/>
            <a:ext cx="9648188" cy="1718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600"/>
              </a:spcBef>
            </a:pPr>
            <a:r>
              <a:rPr lang="ru-RU" b="0" spc="-145" dirty="0" smtClean="0">
                <a:latin typeface="Arial Unicode MS"/>
                <a:cs typeface="Arial Unicode MS"/>
              </a:rPr>
              <a:t>Научно-технический задел, новизна и значимость.</a:t>
            </a:r>
            <a:endParaRPr b="0" spc="-229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2900" y="4865370"/>
            <a:ext cx="9842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45" dirty="0">
                <a:latin typeface="Calibri"/>
                <a:cs typeface="Calibri"/>
              </a:rPr>
              <a:t>●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6750" y="5067935"/>
            <a:ext cx="3928745" cy="92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89"/>
              </a:lnSpc>
            </a:pPr>
            <a:r>
              <a:rPr sz="1600" spc="-5" dirty="0">
                <a:latin typeface="Arial"/>
                <a:cs typeface="Arial"/>
              </a:rPr>
              <a:t>Канд. техн. наук; доцент кафедры  Обработки металлов давлением ИЦМиМ  СФУ; доцент кафедры Технической  механики ИГДиГ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СФУ;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2900" y="5937250"/>
            <a:ext cx="9842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45" dirty="0">
                <a:latin typeface="Calibri"/>
                <a:cs typeface="Calibri"/>
              </a:rPr>
              <a:t>●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6750" y="6132195"/>
            <a:ext cx="4011929" cy="46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89"/>
              </a:lnSpc>
            </a:pPr>
            <a:r>
              <a:rPr sz="1600" spc="-5" dirty="0">
                <a:latin typeface="Arial"/>
                <a:cs typeface="Arial"/>
              </a:rPr>
              <a:t>Эксперт по научно-техническим вопросам  КГАУ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«КРИТБИ»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6750" y="6826250"/>
            <a:ext cx="3377565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Руслан Евгеньевич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Соколов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13819" y="440720"/>
            <a:ext cx="2880360" cy="976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898" y="654050"/>
            <a:ext cx="9128759" cy="761999"/>
          </a:xfrm>
        </p:spPr>
        <p:txBody>
          <a:bodyPr/>
          <a:lstStyle/>
          <a:p>
            <a:r>
              <a:rPr lang="ru-RU" dirty="0"/>
              <a:t>Научно-технологический задел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318" y="1873250"/>
            <a:ext cx="9136382" cy="350865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— совокупность </a:t>
            </a:r>
            <a:r>
              <a:rPr lang="ru-RU" dirty="0">
                <a:solidFill>
                  <a:srgbClr val="FF0000"/>
                </a:solidFill>
              </a:rPr>
              <a:t>имеющихся в наличии новых результатов интеллектуальной деятельности в сфере науки и техники, критических и прорывных технологий, освоение и реализация которых в промышленном производстве ведет к повышению эффективности функционирования отраслей промышленности и освоению в производстве новых технических систем (изделий).</a:t>
            </a:r>
          </a:p>
        </p:txBody>
      </p:sp>
      <p:sp>
        <p:nvSpPr>
          <p:cNvPr id="7" name="object 4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49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070" y="273050"/>
            <a:ext cx="9128759" cy="607859"/>
          </a:xfrm>
        </p:spPr>
        <p:txBody>
          <a:bodyPr/>
          <a:lstStyle/>
          <a:p>
            <a:pPr algn="ctr"/>
            <a:r>
              <a:rPr lang="ru-RU" dirty="0" smtClean="0"/>
              <a:t>Научная новизна</a:t>
            </a:r>
            <a:endParaRPr lang="ru-RU" dirty="0"/>
          </a:p>
        </p:txBody>
      </p:sp>
      <p:sp>
        <p:nvSpPr>
          <p:cNvPr id="4" name="object 4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2374900" y="1331654"/>
            <a:ext cx="5346700" cy="58374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algn="ctr">
              <a:lnSpc>
                <a:spcPts val="6400"/>
              </a:lnSpc>
            </a:pPr>
            <a:r>
              <a:rPr lang="ru-RU" sz="7200" dirty="0" smtClean="0">
                <a:solidFill>
                  <a:srgbClr val="FF0000"/>
                </a:solidFill>
                <a:latin typeface="Arial"/>
                <a:cs typeface="Arial"/>
              </a:rPr>
              <a:t>Знание</a:t>
            </a:r>
          </a:p>
          <a:p>
            <a:pPr marL="12700" algn="ctr">
              <a:lnSpc>
                <a:spcPts val="6400"/>
              </a:lnSpc>
            </a:pPr>
            <a:endParaRPr lang="ru-RU" sz="4000" spc="-1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ts val="6400"/>
              </a:lnSpc>
            </a:pPr>
            <a:r>
              <a:rPr lang="ru-RU" sz="7000" spc="-10" dirty="0" smtClean="0">
                <a:solidFill>
                  <a:srgbClr val="FF0000"/>
                </a:solidFill>
                <a:latin typeface="Arial"/>
                <a:cs typeface="Arial"/>
              </a:rPr>
              <a:t>Метод </a:t>
            </a:r>
          </a:p>
          <a:p>
            <a:pPr marL="12700" algn="ctr">
              <a:lnSpc>
                <a:spcPts val="6400"/>
              </a:lnSpc>
            </a:pPr>
            <a:endParaRPr lang="ru-RU" sz="7000" spc="-1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ts val="6400"/>
              </a:lnSpc>
            </a:pPr>
            <a:r>
              <a:rPr lang="ru-RU" sz="7000" spc="-10" dirty="0" smtClean="0">
                <a:solidFill>
                  <a:srgbClr val="FF0000"/>
                </a:solidFill>
                <a:latin typeface="Arial"/>
                <a:cs typeface="Arial"/>
              </a:rPr>
              <a:t>Способ</a:t>
            </a:r>
            <a:r>
              <a:rPr lang="ru-RU" sz="70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12700" algn="ctr">
              <a:lnSpc>
                <a:spcPts val="6400"/>
              </a:lnSpc>
            </a:pPr>
            <a:endParaRPr lang="ru-RU" sz="7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ts val="6400"/>
              </a:lnSpc>
            </a:pPr>
            <a:r>
              <a:rPr lang="ru-RU" sz="7000" spc="-10" dirty="0" smtClean="0">
                <a:solidFill>
                  <a:srgbClr val="FF0000"/>
                </a:solidFill>
                <a:latin typeface="Arial"/>
                <a:cs typeface="Arial"/>
              </a:rPr>
              <a:t>Средство</a:t>
            </a:r>
            <a:endParaRPr lang="ru-RU" sz="7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4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5700" y="1720850"/>
            <a:ext cx="8763000" cy="4719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6400"/>
              </a:lnSpc>
              <a:spcBef>
                <a:spcPts val="1200"/>
              </a:spcBef>
            </a:pPr>
            <a:r>
              <a:rPr sz="5400" spc="-10" dirty="0" err="1" smtClean="0">
                <a:solidFill>
                  <a:srgbClr val="FF0000"/>
                </a:solidFill>
                <a:latin typeface="Arial"/>
                <a:cs typeface="Arial"/>
              </a:rPr>
              <a:t>Реализация</a:t>
            </a:r>
            <a:r>
              <a:rPr lang="ru-RU" sz="5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ru-RU" sz="2000" spc="-1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ts val="6400"/>
              </a:lnSpc>
              <a:spcBef>
                <a:spcPts val="1200"/>
              </a:spcBef>
            </a:pPr>
            <a:r>
              <a:rPr lang="ru-RU" sz="5400" spc="-10" dirty="0" smtClean="0">
                <a:solidFill>
                  <a:srgbClr val="FF0000"/>
                </a:solidFill>
                <a:latin typeface="Arial"/>
                <a:cs typeface="Arial"/>
              </a:rPr>
              <a:t>Закономерность  </a:t>
            </a:r>
            <a:endParaRPr lang="ru-RU" sz="5400" spc="-1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ts val="6400"/>
              </a:lnSpc>
              <a:spcBef>
                <a:spcPts val="1200"/>
              </a:spcBef>
            </a:pPr>
            <a:r>
              <a:rPr lang="ru-RU" sz="5400" spc="-10" dirty="0" smtClean="0">
                <a:solidFill>
                  <a:srgbClr val="FF0000"/>
                </a:solidFill>
                <a:latin typeface="Arial"/>
                <a:cs typeface="Arial"/>
              </a:rPr>
              <a:t>Устройство </a:t>
            </a:r>
          </a:p>
          <a:p>
            <a:pPr marL="12700" algn="ctr">
              <a:lnSpc>
                <a:spcPts val="6400"/>
              </a:lnSpc>
              <a:spcBef>
                <a:spcPts val="1200"/>
              </a:spcBef>
            </a:pPr>
            <a:r>
              <a:rPr lang="ru-RU" sz="5400" spc="-10" dirty="0" smtClean="0">
                <a:solidFill>
                  <a:srgbClr val="FF0000"/>
                </a:solidFill>
                <a:latin typeface="Arial"/>
                <a:cs typeface="Arial"/>
              </a:rPr>
              <a:t>Образец</a:t>
            </a:r>
          </a:p>
          <a:p>
            <a:pPr marL="12700" algn="ctr">
              <a:lnSpc>
                <a:spcPts val="6400"/>
              </a:lnSpc>
              <a:spcBef>
                <a:spcPts val="1200"/>
              </a:spcBef>
            </a:pPr>
            <a:r>
              <a:rPr lang="ru-RU" sz="5400" spc="-10" dirty="0" smtClean="0">
                <a:solidFill>
                  <a:srgbClr val="FF0000"/>
                </a:solidFill>
                <a:latin typeface="Arial"/>
                <a:cs typeface="Arial"/>
              </a:rPr>
              <a:t>Решения</a:t>
            </a:r>
            <a:endParaRPr sz="5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3639828" y="273050"/>
            <a:ext cx="364234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b="1" kern="0" dirty="0" smtClean="0">
                <a:solidFill>
                  <a:sysClr val="windowText" lastClr="000000"/>
                </a:solidFill>
              </a:rPr>
              <a:t>Значимость:</a:t>
            </a:r>
            <a:endParaRPr lang="ru-RU" sz="5000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509" y="566185"/>
            <a:ext cx="9525000" cy="607859"/>
          </a:xfrm>
        </p:spPr>
        <p:txBody>
          <a:bodyPr/>
          <a:lstStyle/>
          <a:p>
            <a:r>
              <a:rPr lang="ru-RU" dirty="0" smtClean="0"/>
              <a:t>Уровни </a:t>
            </a:r>
            <a:r>
              <a:rPr lang="ru-RU" dirty="0"/>
              <a:t>готовности технологий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7100" y="2025650"/>
            <a:ext cx="8991600" cy="40472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Фундаментальные научные исследования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Неориентированные научные исследования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Ориентированные фундаментальные исследования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Прикладные научные исследования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Экспериментальные разработки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Опытное производство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Сертификация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Серийное производство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752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6729" y="646175"/>
            <a:ext cx="7134859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86740">
              <a:lnSpc>
                <a:spcPts val="4440"/>
              </a:lnSpc>
              <a:tabLst>
                <a:tab pos="3696970" algn="l"/>
              </a:tabLst>
            </a:pPr>
            <a:r>
              <a:rPr b="0" spc="10" dirty="0">
                <a:latin typeface="Arial"/>
                <a:cs typeface="Arial"/>
              </a:rPr>
              <a:t>Структура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spc="15" dirty="0">
                <a:latin typeface="Arial"/>
                <a:cs typeface="Arial"/>
              </a:rPr>
              <a:t>и	</a:t>
            </a:r>
            <a:r>
              <a:rPr b="0" spc="10" dirty="0">
                <a:latin typeface="Arial"/>
                <a:cs typeface="Arial"/>
              </a:rPr>
              <a:t>компоненты  исследовательского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10" dirty="0">
                <a:latin typeface="Arial"/>
                <a:cs typeface="Arial"/>
              </a:rPr>
              <a:t>процесса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3130" y="2392679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130" y="3375659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130" y="3948429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130" y="4521200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3130" y="5504179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3130" y="6076950"/>
            <a:ext cx="15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245" dirty="0"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 marR="5080">
              <a:lnSpc>
                <a:spcPts val="3229"/>
              </a:lnSpc>
            </a:pPr>
            <a:r>
              <a:rPr spc="-10" dirty="0">
                <a:solidFill>
                  <a:srgbClr val="FF0000"/>
                </a:solidFill>
              </a:rPr>
              <a:t>Общее ознакомление </a:t>
            </a:r>
            <a:r>
              <a:rPr spc="-5" dirty="0">
                <a:solidFill>
                  <a:srgbClr val="FF0000"/>
                </a:solidFill>
              </a:rPr>
              <a:t>с </a:t>
            </a:r>
            <a:r>
              <a:rPr spc="-10" dirty="0">
                <a:solidFill>
                  <a:srgbClr val="FF0000"/>
                </a:solidFill>
              </a:rPr>
              <a:t>проблемой  </a:t>
            </a:r>
            <a:r>
              <a:rPr spc="15" dirty="0">
                <a:solidFill>
                  <a:srgbClr val="FF0000"/>
                </a:solidFill>
              </a:rPr>
              <a:t>исследования, определение ее </a:t>
            </a:r>
            <a:r>
              <a:rPr spc="20" dirty="0">
                <a:solidFill>
                  <a:srgbClr val="FF0000"/>
                </a:solidFill>
              </a:rPr>
              <a:t>внешних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spc="15" dirty="0">
                <a:solidFill>
                  <a:srgbClr val="FF0000"/>
                </a:solidFill>
              </a:rPr>
              <a:t>границ.</a:t>
            </a:r>
          </a:p>
          <a:p>
            <a:pPr marL="154940" marR="1626870">
              <a:lnSpc>
                <a:spcPts val="4510"/>
              </a:lnSpc>
              <a:spcBef>
                <a:spcPts val="254"/>
              </a:spcBef>
            </a:pPr>
            <a:r>
              <a:rPr spc="-10" dirty="0">
                <a:solidFill>
                  <a:srgbClr val="FF0000"/>
                </a:solidFill>
              </a:rPr>
              <a:t>Формулирование целей исследования.  Разработка гипотезы</a:t>
            </a:r>
            <a:r>
              <a:rPr spc="-5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исследования.</a:t>
            </a:r>
          </a:p>
          <a:p>
            <a:pPr marL="154940" marR="2652395">
              <a:lnSpc>
                <a:spcPts val="3229"/>
              </a:lnSpc>
              <a:spcBef>
                <a:spcPts val="1019"/>
              </a:spcBef>
            </a:pPr>
            <a:r>
              <a:rPr spc="15" dirty="0">
                <a:solidFill>
                  <a:srgbClr val="FF0000"/>
                </a:solidFill>
              </a:rPr>
              <a:t>Постановка задач исследования.  </a:t>
            </a:r>
            <a:r>
              <a:rPr spc="-10" dirty="0">
                <a:solidFill>
                  <a:srgbClr val="FF0000"/>
                </a:solidFill>
              </a:rPr>
              <a:t>Констатирующий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эксперимент.</a:t>
            </a:r>
          </a:p>
          <a:p>
            <a:pPr marL="154940">
              <a:lnSpc>
                <a:spcPct val="100000"/>
              </a:lnSpc>
              <a:spcBef>
                <a:spcPts val="965"/>
              </a:spcBef>
            </a:pPr>
            <a:r>
              <a:rPr spc="-10" dirty="0">
                <a:solidFill>
                  <a:srgbClr val="FF0000"/>
                </a:solidFill>
              </a:rPr>
              <a:t>Организация и проведение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эксперимента.</a:t>
            </a:r>
          </a:p>
          <a:p>
            <a:pPr marL="154940" marR="1244600">
              <a:lnSpc>
                <a:spcPts val="3220"/>
              </a:lnSpc>
              <a:spcBef>
                <a:spcPts val="1350"/>
              </a:spcBef>
            </a:pPr>
            <a:r>
              <a:rPr spc="20" dirty="0">
                <a:solidFill>
                  <a:srgbClr val="FF0000"/>
                </a:solidFill>
              </a:rPr>
              <a:t>Обобщение и </a:t>
            </a:r>
            <a:r>
              <a:rPr spc="15" dirty="0">
                <a:solidFill>
                  <a:srgbClr val="FF0000"/>
                </a:solidFill>
              </a:rPr>
              <a:t>синтез экспериментальных  </a:t>
            </a:r>
            <a:r>
              <a:rPr spc="-10" dirty="0">
                <a:solidFill>
                  <a:srgbClr val="FF0000"/>
                </a:solidFill>
              </a:rPr>
              <a:t>данных.</a:t>
            </a:r>
          </a:p>
        </p:txBody>
      </p:sp>
      <p:sp>
        <p:nvSpPr>
          <p:cNvPr id="10" name="object 10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1920" y="3050540"/>
            <a:ext cx="52819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15" dirty="0">
                <a:latin typeface="Arial"/>
                <a:cs typeface="Arial"/>
              </a:rPr>
              <a:t>Спасибо </a:t>
            </a:r>
            <a:r>
              <a:rPr b="0" spc="10" dirty="0">
                <a:latin typeface="Arial"/>
                <a:cs typeface="Arial"/>
              </a:rPr>
              <a:t>за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10" dirty="0">
                <a:latin typeface="Arial"/>
                <a:cs typeface="Arial"/>
              </a:rPr>
              <a:t>внимание!</a:t>
            </a:r>
          </a:p>
        </p:txBody>
      </p:sp>
      <p:sp>
        <p:nvSpPr>
          <p:cNvPr id="3" name="object 3"/>
          <p:cNvSpPr/>
          <p:nvPr/>
        </p:nvSpPr>
        <p:spPr>
          <a:xfrm>
            <a:off x="8906509" y="6695440"/>
            <a:ext cx="1397000" cy="473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127</Words>
  <Application>Microsoft Office PowerPoint</Application>
  <PresentationFormat>Произвольный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Calibri</vt:lpstr>
      <vt:lpstr>Office Theme</vt:lpstr>
      <vt:lpstr>Научно-технический задел, новизна и значимость.</vt:lpstr>
      <vt:lpstr>Научно-технологический задел</vt:lpstr>
      <vt:lpstr>Научная новизна</vt:lpstr>
      <vt:lpstr>Презентация PowerPoint</vt:lpstr>
      <vt:lpstr>Уровни готовности технологий</vt:lpstr>
      <vt:lpstr>Структура и компоненты  исследовательского процесса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имеющегося у заявителя научно-технического и практического задела, а также имеющегося и планируемого уровня защиты прав на интеллектуальную собственность.</dc:title>
  <dc:creator>1 1</dc:creator>
  <cp:lastModifiedBy>Пользователь</cp:lastModifiedBy>
  <cp:revision>10</cp:revision>
  <dcterms:created xsi:type="dcterms:W3CDTF">2021-12-07T15:27:21Z</dcterms:created>
  <dcterms:modified xsi:type="dcterms:W3CDTF">2022-04-05T08:12:09Z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2021-11-25T00:00:00Z</vt:filetime>
  </property>
  <property fmtid="{D5CDD505-2E9C-101B-9397-08002B2CF9AE}" pid="3" name="Creator">
    <vt:lpwstr>Impress</vt:lpwstr>
  </property>
  <property fmtid="{D5CDD505-2E9C-101B-9397-08002B2CF9AE}" pid="4" name="LastSaved">
    <vt:filetime>2021-11-25T00:00:00Z</vt:filetime>
  </property>
</Properties>
</file>