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9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2.xml" ContentType="application/vnd.openxmlformats-officedocument.drawingml.chartshapes+xml"/>
  <Override PartName="/ppt/charts/chart26.xml" ContentType="application/vnd.openxmlformats-officedocument.drawingml.chart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74" r:id="rId3"/>
    <p:sldId id="264" r:id="rId4"/>
    <p:sldId id="275" r:id="rId5"/>
    <p:sldId id="266" r:id="rId6"/>
    <p:sldId id="257" r:id="rId7"/>
    <p:sldId id="267" r:id="rId8"/>
    <p:sldId id="265" r:id="rId9"/>
    <p:sldId id="268" r:id="rId10"/>
    <p:sldId id="287" r:id="rId11"/>
    <p:sldId id="288" r:id="rId12"/>
    <p:sldId id="286" r:id="rId13"/>
    <p:sldId id="276" r:id="rId14"/>
    <p:sldId id="278" r:id="rId15"/>
    <p:sldId id="277" r:id="rId16"/>
    <p:sldId id="289" r:id="rId17"/>
    <p:sldId id="290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BF1"/>
    <a:srgbClr val="193A61"/>
    <a:srgbClr val="9D4B07"/>
    <a:srgbClr val="D60000"/>
    <a:srgbClr val="C75F09"/>
    <a:srgbClr val="B85808"/>
    <a:srgbClr val="7EA9DE"/>
    <a:srgbClr val="FE0000"/>
    <a:srgbClr val="4573C7"/>
    <a:srgbClr val="345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0000-05-367\Documents\&#1050;&#1085;&#1080;&#1075;&#1072;1%20(&#1040;&#1074;&#1090;&#1086;&#1089;&#1086;&#1093;&#1088;&#1072;&#1085;&#1077;&#1085;&#1085;&#1099;&#1081;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769381471260926"/>
          <c:w val="1"/>
          <c:h val="0.719118547051145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spPr>
            <a:gradFill flip="none" rotWithShape="1">
              <a:gsLst>
                <a:gs pos="40000">
                  <a:srgbClr val="134C91"/>
                </a:gs>
                <a:gs pos="100000">
                  <a:srgbClr val="214C81">
                    <a:shade val="67500"/>
                    <a:satMod val="115000"/>
                  </a:srgbClr>
                </a:gs>
                <a:gs pos="100000">
                  <a:srgbClr val="214C81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olSlant"/>
            </a:sp3d>
          </c:spPr>
          <c:invertIfNegative val="0"/>
          <c:dLbls>
            <c:dLbl>
              <c:idx val="0"/>
              <c:layout>
                <c:manualLayout>
                  <c:x val="1.3876843018213356E-2"/>
                  <c:y val="-1.685241477853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2188161429356844E-3"/>
                  <c:y val="-2.6964129038011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038161318300087E-3"/>
                  <c:y val="-1.0111448867119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50953502792186E-2"/>
                  <c:y val="-6.7409659114130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360866836258571E-2"/>
                  <c:y val="-1.685241477853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Прибыль</c:v>
                </c:pt>
                <c:pt idx="1">
                  <c:v>НДС</c:v>
                </c:pt>
                <c:pt idx="2">
                  <c:v>НДФЛ</c:v>
                </c:pt>
                <c:pt idx="3">
                  <c:v>Акцизы</c:v>
                </c:pt>
                <c:pt idx="4">
                  <c:v>Природные ресурсы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176.4</c:v>
                </c:pt>
                <c:pt idx="1">
                  <c:v>137.5</c:v>
                </c:pt>
                <c:pt idx="2">
                  <c:v>76.2</c:v>
                </c:pt>
                <c:pt idx="3">
                  <c:v>26.9</c:v>
                </c:pt>
                <c:pt idx="4">
                  <c:v>257.8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spPr>
            <a:gradFill flip="none" rotWithShape="1">
              <a:gsLst>
                <a:gs pos="32000">
                  <a:srgbClr val="FF4343"/>
                </a:gs>
                <a:gs pos="10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0"/>
                  <c:y val="8.0891590936957164E-2"/>
                </c:manualLayout>
              </c:layout>
              <c:spPr/>
              <c:txPr>
                <a:bodyPr/>
                <a:lstStyle/>
                <a:p>
                  <a:pPr algn="ctr">
                    <a:defRPr lang="ru-RU"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46007138807937E-2"/>
                  <c:y val="-4.0445795468478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080659150043429E-2"/>
                  <c:y val="-1.685241477853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346053772766695E-2"/>
                  <c:y val="-1.0111448867119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346053772766695E-3"/>
                  <c:y val="9.1003039804076813E-2"/>
                </c:manualLayout>
              </c:layout>
              <c:spPr/>
              <c:txPr>
                <a:bodyPr/>
                <a:lstStyle/>
                <a:p>
                  <a:pPr algn="ctr">
                    <a:defRPr lang="ru-RU"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Прибыль</c:v>
                </c:pt>
                <c:pt idx="1">
                  <c:v>НДС</c:v>
                </c:pt>
                <c:pt idx="2">
                  <c:v>НДФЛ</c:v>
                </c:pt>
                <c:pt idx="3">
                  <c:v>Акцизы</c:v>
                </c:pt>
                <c:pt idx="4">
                  <c:v>Природные ресурсы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152.9</c:v>
                </c:pt>
                <c:pt idx="1">
                  <c:v>174</c:v>
                </c:pt>
                <c:pt idx="2">
                  <c:v>82.9</c:v>
                </c:pt>
                <c:pt idx="3">
                  <c:v>34.1</c:v>
                </c:pt>
                <c:pt idx="4">
                  <c:v>174.5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</c:v>
                </c:pt>
              </c:strCache>
            </c:strRef>
          </c:tx>
          <c:spPr>
            <a:gradFill>
              <a:gsLst>
                <a:gs pos="100000">
                  <a:srgbClr val="334F15"/>
                </a:gs>
                <a:gs pos="32000">
                  <a:srgbClr val="92D050"/>
                </a:gs>
                <a:gs pos="100000">
                  <a:srgbClr val="92D050"/>
                </a:gs>
                <a:gs pos="100000">
                  <a:srgbClr val="0C1305"/>
                </a:gs>
              </a:gsLst>
              <a:lin ang="8100000" scaled="1"/>
            </a:gradFill>
          </c:spPr>
          <c:invertIfNegative val="0"/>
          <c:dLbls>
            <c:dLbl>
              <c:idx val="0"/>
              <c:layout>
                <c:manualLayout>
                  <c:x val="2.2549844889029422E-2"/>
                  <c:y val="-1.69874994891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146498442243358E-2"/>
                  <c:y val="-2.6964129038011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700618259889453E-2"/>
                  <c:y val="-2.022289773423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352381549248563E-2"/>
                  <c:y val="-2.359338068994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806747018612366E-2"/>
                  <c:y val="-1.3481931822826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Прибыль</c:v>
                </c:pt>
                <c:pt idx="1">
                  <c:v>НДС</c:v>
                </c:pt>
                <c:pt idx="2">
                  <c:v>НДФЛ</c:v>
                </c:pt>
                <c:pt idx="3">
                  <c:v>Акцизы</c:v>
                </c:pt>
                <c:pt idx="4">
                  <c:v>Природные ресурсы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266</c:v>
                </c:pt>
                <c:pt idx="1">
                  <c:v>141.19999999999999</c:v>
                </c:pt>
                <c:pt idx="2">
                  <c:v>91.9</c:v>
                </c:pt>
                <c:pt idx="3">
                  <c:v>28.9</c:v>
                </c:pt>
                <c:pt idx="4">
                  <c:v>233.2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gapDepth val="48"/>
        <c:shape val="box"/>
        <c:axId val="66265088"/>
        <c:axId val="66266624"/>
        <c:axId val="0"/>
      </c:bar3DChart>
      <c:catAx>
        <c:axId val="66265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266624"/>
        <c:crosses val="autoZero"/>
        <c:auto val="1"/>
        <c:lblAlgn val="ctr"/>
        <c:lblOffset val="100"/>
        <c:noMultiLvlLbl val="0"/>
      </c:catAx>
      <c:valAx>
        <c:axId val="66266624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Млрд. рублей</a:t>
                </a:r>
              </a:p>
            </c:rich>
          </c:tx>
          <c:layout>
            <c:manualLayout>
              <c:xMode val="edge"/>
              <c:yMode val="edge"/>
              <c:x val="6.9310912272805393E-3"/>
              <c:y val="0.135828074583745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62650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247762594279643"/>
          <c:y val="4.0445795468478554E-2"/>
          <c:w val="0.42376654255889895"/>
          <c:h val="0.10169012469725366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1520081740495864"/>
          <c:w val="0.9970727678191974"/>
          <c:h val="0.3314801815714352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circle"/>
            <c:size val="4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2513378567251248E-2"/>
                  <c:y val="-0.263331642874910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673809369517271E-2"/>
                  <c:y val="-0.195913204280009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609637048610861E-2"/>
                  <c:y val="-0.15766387668719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500.9</c:v>
                </c:pt>
                <c:pt idx="1">
                  <c:v>535.5</c:v>
                </c:pt>
                <c:pt idx="2">
                  <c:v>584.79999999999995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30080"/>
        <c:axId val="83281024"/>
      </c:lineChart>
      <c:catAx>
        <c:axId val="8323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83281024"/>
        <c:crosses val="autoZero"/>
        <c:auto val="1"/>
        <c:lblAlgn val="ctr"/>
        <c:lblOffset val="100"/>
        <c:noMultiLvlLbl val="0"/>
      </c:catAx>
      <c:valAx>
        <c:axId val="83281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230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891348503941589E-2"/>
          <c:y val="0.15937499999999999"/>
          <c:w val="0.83059236419073734"/>
          <c:h val="0.1625000000000000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плательщиков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50800"/>
                <a:bevelB/>
              </a:sp3d>
            </c:spPr>
          </c:marker>
          <c:dLbls>
            <c:dLbl>
              <c:idx val="0"/>
              <c:layout>
                <c:manualLayout>
                  <c:x val="-4.5786302228531091E-2"/>
                  <c:y val="-4.3749999999999997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24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545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207792179699582E-2"/>
                  <c:y val="-4.6875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40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321</a:t>
                    </a:r>
                    <a:endParaRPr lang="en-US" sz="12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891142525668572E-2"/>
                  <c:y val="-4.0625000000000001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64</a:t>
                    </a:r>
                    <a:r>
                      <a:rPr lang="ru-RU" sz="1200" dirty="0" smtClean="0"/>
                      <a:t> </a:t>
                    </a:r>
                    <a:r>
                      <a:rPr lang="en-US" sz="1200" dirty="0" smtClean="0"/>
                      <a:t>607</a:t>
                    </a:r>
                    <a:endParaRPr lang="en-US" sz="12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24545</c:v>
                </c:pt>
                <c:pt idx="1">
                  <c:v>40321</c:v>
                </c:pt>
                <c:pt idx="2">
                  <c:v>64607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04128"/>
        <c:axId val="83105664"/>
      </c:lineChart>
      <c:catAx>
        <c:axId val="83104128"/>
        <c:scaling>
          <c:orientation val="minMax"/>
        </c:scaling>
        <c:delete val="1"/>
        <c:axPos val="b"/>
        <c:majorTickMark val="out"/>
        <c:minorTickMark val="none"/>
        <c:tickLblPos val="nextTo"/>
        <c:crossAx val="83105664"/>
        <c:crosses val="autoZero"/>
        <c:auto val="1"/>
        <c:lblAlgn val="ctr"/>
        <c:lblOffset val="100"/>
        <c:noMultiLvlLbl val="0"/>
      </c:catAx>
      <c:valAx>
        <c:axId val="83105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10412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3488690302653468"/>
          <c:y val="0.23788238188976377"/>
          <c:w val="0.16511309697346532"/>
          <c:h val="0.1747468011811023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636929230085547E-2"/>
          <c:y val="0"/>
          <c:w val="0.87725101251376114"/>
          <c:h val="0.79039830380130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ФЛ</c:v>
                </c:pt>
              </c:strCache>
            </c:strRef>
          </c:tx>
          <c:spPr>
            <a:gradFill>
              <a:gsLst>
                <a:gs pos="76000">
                  <a:srgbClr val="274F77"/>
                </a:gs>
                <a:gs pos="99000">
                  <a:srgbClr val="5B84CD"/>
                </a:gs>
              </a:gsLst>
              <a:lin ang="10800000" scaled="1"/>
            </a:gradFill>
          </c:spPr>
          <c:invertIfNegative val="0"/>
          <c:dLbls>
            <c:dLbl>
              <c:idx val="0"/>
              <c:layout>
                <c:manualLayout>
                  <c:x val="-8.0167860136752481E-3"/>
                  <c:y val="0.18815558145506983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22</a:t>
                    </a:r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562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26132719646537478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37</a:t>
                    </a:r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373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3031395478998347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bg1"/>
                        </a:solidFill>
                      </a:defRPr>
                    </a:pPr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60</a:t>
                    </a:r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774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31.12.2020</c:v>
                </c:pt>
                <c:pt idx="1">
                  <c:v>30.06.2021</c:v>
                </c:pt>
                <c:pt idx="2">
                  <c:v>31.12.2021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22562</c:v>
                </c:pt>
                <c:pt idx="1">
                  <c:v>37373</c:v>
                </c:pt>
                <c:pt idx="2">
                  <c:v>60774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ИП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31.12.2020</c:v>
                </c:pt>
                <c:pt idx="1">
                  <c:v>30.06.2021</c:v>
                </c:pt>
                <c:pt idx="2">
                  <c:v>31.12.2021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1942</c:v>
                </c:pt>
                <c:pt idx="1">
                  <c:v>2742</c:v>
                </c:pt>
                <c:pt idx="2">
                  <c:v>3401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axId val="83505536"/>
        <c:axId val="83507072"/>
      </c:barChart>
      <c:dateAx>
        <c:axId val="8350553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3507072"/>
        <c:crosses val="autoZero"/>
        <c:auto val="1"/>
        <c:lblOffset val="100"/>
        <c:baseTimeUnit val="months"/>
        <c:minorUnit val="6"/>
        <c:minorTimeUnit val="months"/>
      </c:dateAx>
      <c:valAx>
        <c:axId val="83507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50553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4678722566179521"/>
          <c:y val="7.3171615010304933E-2"/>
          <c:w val="6.2684827948409766E-2"/>
          <c:h val="0.4967514237587230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798735920269818E-2"/>
          <c:y val="0.27823541783510936"/>
          <c:w val="0.85392474230692006"/>
          <c:h val="0.60490086378663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76000">
                  <a:srgbClr val="274F77"/>
                </a:gs>
                <a:gs pos="99000">
                  <a:srgbClr val="5B84CD"/>
                </a:gs>
              </a:gsLst>
              <a:lin ang="10800000" scaled="1"/>
            </a:gradFill>
            <a:scene3d>
              <a:camera prst="orthographicFront"/>
              <a:lightRig rig="threePt" dir="t"/>
            </a:scene3d>
            <a:sp3d>
              <a:bevelT w="12700"/>
            </a:sp3d>
          </c:spPr>
          <c:invertIfNegative val="0"/>
          <c:dLbls>
            <c:dLbl>
              <c:idx val="0"/>
              <c:layout>
                <c:manualLayout>
                  <c:x val="1.6180669018427106E-3"/>
                  <c:y val="8.2006228414558555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80669018427106E-3"/>
                  <c:y val="7.9077203928919329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20080548749889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ВНП</c:v>
                </c:pt>
                <c:pt idx="1">
                  <c:v>КНП</c:v>
                </c:pt>
                <c:pt idx="2">
                  <c:v>Аналитическая работа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1108.7</c:v>
                </c:pt>
                <c:pt idx="1">
                  <c:v>422.3</c:v>
                </c:pt>
                <c:pt idx="2">
                  <c:v>1957.6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gradFill>
              <a:gsLst>
                <a:gs pos="25000">
                  <a:srgbClr val="D46562"/>
                </a:gs>
                <a:gs pos="47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0" scaled="1"/>
            </a:gradFill>
            <a:scene3d>
              <a:camera prst="orthographicFront"/>
              <a:lightRig rig="threePt" dir="t"/>
            </a:scene3d>
            <a:sp3d>
              <a:bevelT w="12700"/>
            </a:sp3d>
          </c:spPr>
          <c:invertIfNegative val="0"/>
          <c:dLbls>
            <c:dLbl>
              <c:idx val="0"/>
              <c:layout>
                <c:manualLayout>
                  <c:x val="-1.6180669018427106E-3"/>
                  <c:y val="0.15815486908522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250778551819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2593813649378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ВНП</c:v>
                </c:pt>
                <c:pt idx="1">
                  <c:v>КНП</c:v>
                </c:pt>
                <c:pt idx="2">
                  <c:v>Аналитическая работа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2615.1</c:v>
                </c:pt>
                <c:pt idx="1">
                  <c:v>414.1</c:v>
                </c:pt>
                <c:pt idx="2">
                  <c:v>1855.4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"/>
        <c:axId val="66973056"/>
        <c:axId val="83432576"/>
      </c:barChart>
      <c:catAx>
        <c:axId val="6697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432576"/>
        <c:crosses val="autoZero"/>
        <c:auto val="1"/>
        <c:lblAlgn val="ctr"/>
        <c:lblOffset val="100"/>
        <c:noMultiLvlLbl val="0"/>
      </c:catAx>
      <c:valAx>
        <c:axId val="83432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6973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171435305306352E-2"/>
          <c:y val="3.5714285714285712E-2"/>
          <c:w val="0.96377855291040748"/>
          <c:h val="0.7718567849473361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ВНП</c:v>
                </c:pt>
              </c:strCache>
            </c:strRef>
          </c:tx>
          <c:spPr>
            <a:ln w="4762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36"/>
            <c:spPr>
              <a:solidFill>
                <a:schemeClr val="tx2">
                  <a:lumMod val="75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bevelB prst="angle"/>
              </a:sp3d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34.6</c:v>
                </c:pt>
                <c:pt idx="1">
                  <c:v>21.8</c:v>
                </c:pt>
                <c:pt idx="2">
                  <c:v>15</c:v>
                </c:pt>
                <c:pt idx="3">
                  <c:v>6.1</c:v>
                </c:pt>
                <c:pt idx="4">
                  <c:v>10.199999999999999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Эффективность ВНП, млн.руб.</c:v>
                </c:pt>
              </c:strCache>
            </c:strRef>
          </c:tx>
          <c:spPr>
            <a:ln w="476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31"/>
            <c:spPr>
              <a:solidFill>
                <a:srgbClr val="FF0000"/>
              </a:solidFill>
              <a:ln w="66675" cap="rnd">
                <a:solidFill>
                  <a:srgbClr val="FF0000">
                    <a:alpha val="96000"/>
                  </a:srgbClr>
                </a:solidFill>
              </a:ln>
              <a:effectLst/>
              <a:scene3d>
                <a:camera prst="orthographicFront"/>
                <a:lightRig rig="sunrise" dir="t"/>
              </a:scene3d>
              <a:sp3d prstMaterial="metal">
                <a:bevelT prst="angle"/>
              </a:sp3d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5.4</c:v>
                </c:pt>
                <c:pt idx="1">
                  <c:v>11.8</c:v>
                </c:pt>
                <c:pt idx="2">
                  <c:v>10.7</c:v>
                </c:pt>
                <c:pt idx="3">
                  <c:v>18.2</c:v>
                </c:pt>
                <c:pt idx="4">
                  <c:v>26.96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72768"/>
        <c:axId val="83474688"/>
      </c:lineChart>
      <c:catAx>
        <c:axId val="8347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474688"/>
        <c:crosses val="autoZero"/>
        <c:auto val="1"/>
        <c:lblAlgn val="ctr"/>
        <c:lblOffset val="100"/>
        <c:noMultiLvlLbl val="0"/>
      </c:catAx>
      <c:valAx>
        <c:axId val="83474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347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436632561810463"/>
          <c:y val="7.0661110543000297E-2"/>
          <c:w val="0.65386310678378179"/>
          <c:h val="0.14687135698946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798735920269818E-2"/>
          <c:y val="0.2372323036278301"/>
          <c:w val="0.85392474230692006"/>
          <c:h val="0.645903977993919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76000">
                  <a:srgbClr val="274F77"/>
                </a:gs>
                <a:gs pos="99000">
                  <a:srgbClr val="5B84CD"/>
                </a:gs>
              </a:gsLst>
              <a:lin ang="10800000" scaled="1"/>
            </a:gradFill>
            <a:scene3d>
              <a:camera prst="orthographicFront"/>
              <a:lightRig rig="threePt" dir="t"/>
            </a:scene3d>
            <a:sp3d>
              <a:bevelT w="12700"/>
            </a:sp3d>
          </c:spPr>
          <c:invertIfNegative val="0"/>
          <c:dLbls>
            <c:dLbl>
              <c:idx val="0"/>
              <c:layout>
                <c:manualLayout>
                  <c:x val="1.6180669018427106E-3"/>
                  <c:y val="8.2006228414558555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80669018427106E-3"/>
                  <c:y val="7.9077203928919329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20080548749889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ВНП</c:v>
                </c:pt>
                <c:pt idx="1">
                  <c:v>КНП</c:v>
                </c:pt>
                <c:pt idx="2">
                  <c:v>Аналитическая работа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461.8</c:v>
                </c:pt>
                <c:pt idx="1">
                  <c:v>171.2</c:v>
                </c:pt>
                <c:pt idx="2">
                  <c:v>1544.7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gradFill>
              <a:gsLst>
                <a:gs pos="25000">
                  <a:srgbClr val="D46562"/>
                </a:gs>
                <a:gs pos="47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0" scaled="1"/>
            </a:gradFill>
            <a:scene3d>
              <a:camera prst="orthographicFront"/>
              <a:lightRig rig="threePt" dir="t"/>
            </a:scene3d>
            <a:sp3d>
              <a:bevelT w="12700"/>
            </a:sp3d>
          </c:spPr>
          <c:invertIfNegative val="0"/>
          <c:dLbls>
            <c:dLbl>
              <c:idx val="0"/>
              <c:layout>
                <c:manualLayout>
                  <c:x val="-1.6180669018427106E-3"/>
                  <c:y val="0.15815486908522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250778551819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2593813649378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ВНП</c:v>
                </c:pt>
                <c:pt idx="1">
                  <c:v>КНП</c:v>
                </c:pt>
                <c:pt idx="2">
                  <c:v>Аналитическая работа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1044</c:v>
                </c:pt>
                <c:pt idx="1">
                  <c:v>293.8</c:v>
                </c:pt>
                <c:pt idx="2">
                  <c:v>1100.0999999999999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"/>
        <c:axId val="96635136"/>
        <c:axId val="96653312"/>
      </c:barChart>
      <c:catAx>
        <c:axId val="966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653312"/>
        <c:crosses val="autoZero"/>
        <c:auto val="1"/>
        <c:lblAlgn val="ctr"/>
        <c:lblOffset val="100"/>
        <c:noMultiLvlLbl val="0"/>
      </c:catAx>
      <c:valAx>
        <c:axId val="96653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63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23142919510632"/>
          <c:y val="0.31327417015969539"/>
          <c:w val="0.12201345667461397"/>
          <c:h val="0.268015080290462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02473729334058E-2"/>
          <c:y val="0.14613725855708443"/>
          <c:w val="0.96339505254133184"/>
          <c:h val="0.8181403004622950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pPr>
              <a:solidFill>
                <a:srgbClr val="FF0505"/>
              </a:solidFill>
            </c:spPr>
          </c:marker>
          <c:cat>
            <c:numRef>
              <c:f>Лист1!$A$2:$A$6</c:f>
              <c:numCache>
                <c:formatCode>m/d/yyyy</c:formatCode>
                <c:ptCount val="5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36.9</c:v>
                </c:pt>
                <c:pt idx="1">
                  <c:v>32</c:v>
                </c:pt>
                <c:pt idx="2">
                  <c:v>22.4</c:v>
                </c:pt>
                <c:pt idx="3">
                  <c:v>23.35</c:v>
                </c:pt>
                <c:pt idx="4">
                  <c:v>23.7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467776"/>
        <c:axId val="97494528"/>
      </c:lineChart>
      <c:dateAx>
        <c:axId val="974677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97494528"/>
        <c:crosses val="autoZero"/>
        <c:auto val="1"/>
        <c:lblOffset val="100"/>
        <c:baseTimeUnit val="years"/>
      </c:dateAx>
      <c:valAx>
        <c:axId val="97494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74677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08536785241682E-2"/>
          <c:y val="5.04722789046829E-2"/>
          <c:w val="0.97031407951371751"/>
          <c:h val="0.81039981848766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19000">
                  <a:srgbClr val="274F77"/>
                </a:gs>
                <a:gs pos="99000">
                  <a:srgbClr val="81A0D9"/>
                </a:gs>
              </a:gsLst>
              <a:lin ang="10800000" scaled="1"/>
            </a:gradFill>
          </c:spPr>
          <c:invertIfNegative val="0"/>
          <c:dLbls>
            <c:dLbl>
              <c:idx val="0"/>
              <c:layout>
                <c:manualLayout>
                  <c:x val="0"/>
                  <c:y val="-9.17677798266961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36.9</c:v>
                </c:pt>
                <c:pt idx="1">
                  <c:v>32</c:v>
                </c:pt>
                <c:pt idx="2">
                  <c:v>22.4</c:v>
                </c:pt>
                <c:pt idx="3">
                  <c:v>23.5</c:v>
                </c:pt>
                <c:pt idx="4">
                  <c:v>23.7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4"/>
        <c:axId val="185173120"/>
        <c:axId val="185174656"/>
      </c:barChart>
      <c:dateAx>
        <c:axId val="1851731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5174656"/>
        <c:crosses val="autoZero"/>
        <c:auto val="1"/>
        <c:lblOffset val="100"/>
        <c:baseTimeUnit val="years"/>
      </c:dateAx>
      <c:valAx>
        <c:axId val="18517465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Млрд. рублей</a:t>
                </a:r>
                <a:endParaRPr lang="ru-RU" sz="1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8.392091207057014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517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Прирост, млрд. рублей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0237746217498467"/>
          <c:w val="1"/>
          <c:h val="0.424981586408094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</c:v>
                </c:pt>
              </c:strCache>
            </c:strRef>
          </c:tx>
          <c:explosion val="25"/>
          <c:dPt>
            <c:idx val="0"/>
            <c:bubble3D val="0"/>
            <c:spPr>
              <a:gradFill>
                <a:gsLst>
                  <a:gs pos="40000">
                    <a:srgbClr val="134C91"/>
                  </a:gs>
                  <a:gs pos="100000">
                    <a:srgbClr val="214C81">
                      <a:shade val="67500"/>
                      <a:satMod val="115000"/>
                    </a:srgbClr>
                  </a:gs>
                  <a:gs pos="100000">
                    <a:srgbClr val="214C81">
                      <a:shade val="100000"/>
                      <a:satMod val="115000"/>
                    </a:srgbClr>
                  </a:gs>
                </a:gsLst>
                <a:lin ang="8100000" scaled="1"/>
              </a:gradFill>
            </c:spPr>
          </c:dPt>
          <c:dPt>
            <c:idx val="1"/>
            <c:bubble3D val="0"/>
            <c:spPr>
              <a:gradFill>
                <a:gsLst>
                  <a:gs pos="32000">
                    <a:srgbClr val="FF4343"/>
                  </a:gs>
                  <a:gs pos="10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8100000" scaled="1"/>
              </a:gradFill>
            </c:spPr>
          </c:dPt>
          <c:dPt>
            <c:idx val="2"/>
            <c:bubble3D val="0"/>
            <c:spPr>
              <a:gradFill>
                <a:gsLst>
                  <a:gs pos="100000">
                    <a:srgbClr val="334F15"/>
                  </a:gs>
                  <a:gs pos="32000">
                    <a:srgbClr val="92D050"/>
                  </a:gs>
                  <a:gs pos="100000">
                    <a:srgbClr val="92D050"/>
                  </a:gs>
                  <a:gs pos="100000">
                    <a:srgbClr val="0C1305"/>
                  </a:gs>
                </a:gsLst>
                <a:lin ang="8100000" scaled="1"/>
              </a:gradFill>
            </c:spPr>
          </c:dPt>
          <c:dLbls>
            <c:dLbl>
              <c:idx val="0"/>
              <c:layout>
                <c:manualLayout>
                  <c:x val="3.4135992058230091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067996029115046E-2"/>
                  <c:y val="1.95965880334283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446660048525075E-2"/>
                  <c:y val="-1.30643920222855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Неуплата текущих платежей </c:v>
                </c:pt>
                <c:pt idx="1">
                  <c:v>Неуплата сумм, доначисленных по результатам контрольной работы </c:v>
                </c:pt>
                <c:pt idx="2">
                  <c:v>Пени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3.2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5.5103321978997574E-2"/>
          <c:y val="0.66692924037246892"/>
          <c:w val="0.85205263359917593"/>
          <c:h val="0.31076356742254974"/>
        </c:manualLayout>
      </c:layout>
      <c:overlay val="0"/>
      <c:txPr>
        <a:bodyPr/>
        <a:lstStyle/>
        <a:p>
          <a:pPr>
            <a:defRPr sz="13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solidFill>
                  <a:srgbClr val="43651D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solidFill>
                  <a:srgbClr val="4365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Уменьшение, </a:t>
            </a:r>
            <a:r>
              <a:rPr lang="ru-RU" dirty="0" smtClean="0">
                <a:solidFill>
                  <a:srgbClr val="4365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dirty="0">
                <a:solidFill>
                  <a:srgbClr val="4365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046336804203516E-2"/>
          <c:y val="0.20517175782801139"/>
          <c:w val="0.94331792590692332"/>
          <c:h val="0.42757387260211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Уменьшение, млрд. рублей</c:v>
                </c:pt>
              </c:strCache>
            </c:strRef>
          </c:tx>
          <c:explosion val="25"/>
          <c:dPt>
            <c:idx val="0"/>
            <c:bubble3D val="0"/>
            <c:spPr>
              <a:gradFill>
                <a:gsLst>
                  <a:gs pos="40000">
                    <a:srgbClr val="134C91"/>
                  </a:gs>
                  <a:gs pos="100000">
                    <a:srgbClr val="214C81">
                      <a:shade val="67500"/>
                      <a:satMod val="115000"/>
                    </a:srgbClr>
                  </a:gs>
                  <a:gs pos="100000">
                    <a:srgbClr val="214C81">
                      <a:shade val="100000"/>
                      <a:satMod val="115000"/>
                    </a:srgbClr>
                  </a:gs>
                </a:gsLst>
                <a:lin ang="8100000" scaled="1"/>
              </a:gradFill>
            </c:spPr>
          </c:dPt>
          <c:dPt>
            <c:idx val="1"/>
            <c:bubble3D val="0"/>
            <c:spPr>
              <a:gradFill>
                <a:gsLst>
                  <a:gs pos="32000">
                    <a:srgbClr val="FF4343"/>
                  </a:gs>
                  <a:gs pos="10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8100000" scaled="1"/>
              </a:gradFill>
            </c:spPr>
          </c:dPt>
          <c:dPt>
            <c:idx val="2"/>
            <c:bubble3D val="0"/>
            <c:spPr>
              <a:gradFill>
                <a:gsLst>
                  <a:gs pos="100000">
                    <a:srgbClr val="334F15"/>
                  </a:gs>
                  <a:gs pos="32000">
                    <a:srgbClr val="92D050"/>
                  </a:gs>
                  <a:gs pos="100000">
                    <a:srgbClr val="92D050"/>
                  </a:gs>
                  <a:gs pos="100000">
                    <a:srgbClr val="0C1305"/>
                  </a:gs>
                </a:gsLst>
                <a:lin ang="8100000" scaled="1"/>
              </a:gradFill>
            </c:spPr>
          </c:dPt>
          <c:dLbls>
            <c:dLbl>
              <c:idx val="0"/>
              <c:layout>
                <c:manualLayout>
                  <c:x val="2.0362540255528121E-2"/>
                  <c:y val="3.3004363852581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362540255528121E-2"/>
                  <c:y val="1.3201745541032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453605933309819E-2"/>
                  <c:y val="-9.901309155774360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271474577746424E-2"/>
                  <c:y val="-1.3201745541032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Взыскание, уплата, проведение зачетов</c:v>
                </c:pt>
                <c:pt idx="1">
                  <c:v>Списание невозможных к взысканию</c:v>
                </c:pt>
                <c:pt idx="2">
                  <c:v>Уменьшено по декларациям, решениям судов</c:v>
                </c:pt>
                <c:pt idx="3">
                  <c:v>Передано в результате централизации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3.5</c:v>
                </c:pt>
                <c:pt idx="1">
                  <c:v>1.4</c:v>
                </c:pt>
                <c:pt idx="2">
                  <c:v>0.4</c:v>
                </c:pt>
                <c:pt idx="3">
                  <c:v>0.6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5902571314700879E-2"/>
          <c:y val="0.67342363881687417"/>
          <c:w val="0.84056428744852107"/>
          <c:h val="0.30677374287157716"/>
        </c:manualLayout>
      </c:layout>
      <c:overlay val="0"/>
      <c:txPr>
        <a:bodyPr/>
        <a:lstStyle/>
        <a:p>
          <a:pPr>
            <a:defRPr sz="13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172326194529247E-2"/>
          <c:y val="0.20714684533780012"/>
          <c:w val="0.40050262466826403"/>
          <c:h val="0.680991665799177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1E497C"/>
              </a:solidFill>
            </c:spPr>
          </c:dPt>
          <c:dPt>
            <c:idx val="2"/>
            <c:bubble3D val="0"/>
            <c:spPr>
              <a:solidFill>
                <a:srgbClr val="2D6EBD"/>
              </a:solidFill>
            </c:spPr>
          </c:dPt>
          <c:dPt>
            <c:idx val="3"/>
            <c:bubble3D val="0"/>
            <c:spPr>
              <a:solidFill>
                <a:srgbClr val="5590D7"/>
              </a:solidFill>
            </c:spPr>
          </c:dPt>
          <c:dPt>
            <c:idx val="4"/>
            <c:bubble3D val="0"/>
            <c:spPr>
              <a:solidFill>
                <a:srgbClr val="7FABE1"/>
              </a:solidFill>
            </c:spPr>
          </c:dPt>
          <c:dPt>
            <c:idx val="5"/>
            <c:bubble3D val="0"/>
            <c:spPr>
              <a:solidFill>
                <a:srgbClr val="9CBEE8"/>
              </a:solidFill>
            </c:spPr>
          </c:dPt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ОБРАБАТЫВАЮЩИЕ ПРОИЗВОДСТВА</c:v>
                </c:pt>
                <c:pt idx="1">
                  <c:v>ТОРГОВЛЯ ОПТОВАЯ И РОЗНИЧНАЯ, РЕМОНТ АВТОТРАНСПОРТНЫХ СРЕДСТВ</c:v>
                </c:pt>
                <c:pt idx="2">
                  <c:v>ДОБЫЧА ПОЛЕЗНЫХ ИСКОПАЕМЫХ</c:v>
                </c:pt>
                <c:pt idx="3">
                  <c:v>ТРАНСПОРТИРОВКА И ХРАНЕНИЕ</c:v>
                </c:pt>
                <c:pt idx="4">
                  <c:v>ОБЕСПЕЧЕНИЕ ЭЛЕКТРИЧЕСКОЙ ЭНЕРГИЕЙ</c:v>
                </c:pt>
                <c:pt idx="5">
                  <c:v>СТРОИТЕЛЬСТВО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1702.9</c:v>
                </c:pt>
                <c:pt idx="1">
                  <c:v>1123.9000000000001</c:v>
                </c:pt>
                <c:pt idx="2">
                  <c:v>984.3</c:v>
                </c:pt>
                <c:pt idx="3">
                  <c:v>333</c:v>
                </c:pt>
                <c:pt idx="4">
                  <c:v>277.60000000000002</c:v>
                </c:pt>
                <c:pt idx="5">
                  <c:v>182.2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5732351552491973"/>
          <c:y val="0.19085974442204745"/>
          <c:w val="0.53089585646557047"/>
          <c:h val="0.78910915216383248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539235110792197E-2"/>
          <c:y val="0.15984431393928519"/>
          <c:w val="0.93301955773976586"/>
          <c:h val="0.745782329356069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2.578280212071565E-2"/>
                  <c:y val="5.9421560035056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793491729908039E-2"/>
                  <c:y val="6.6432953549517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277457316119455E-2"/>
                  <c:y val="5.5915863277826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2881469253119E-2"/>
                  <c:y val="7.6950043821209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430517540249475E-2"/>
                  <c:y val="5.5915863277826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78280212071565E-2"/>
                  <c:y val="6.9938650306748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793491729907928E-2"/>
                  <c:y val="6.2927256792287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277457316119455E-2"/>
                  <c:y val="6.2927256792287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m/d/yyyy</c:formatCode>
                <c:ptCount val="8"/>
                <c:pt idx="0">
                  <c:v>42005</c:v>
                </c:pt>
                <c:pt idx="1">
                  <c:v>42370</c:v>
                </c:pt>
                <c:pt idx="2">
                  <c:v>42736</c:v>
                </c:pt>
                <c:pt idx="3">
                  <c:v>43101</c:v>
                </c:pt>
                <c:pt idx="4">
                  <c:v>43466</c:v>
                </c:pt>
                <c:pt idx="5">
                  <c:v>43831</c:v>
                </c:pt>
                <c:pt idx="6">
                  <c:v>44197</c:v>
                </c:pt>
                <c:pt idx="7">
                  <c:v>44562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9.3000000000000007</c:v>
                </c:pt>
                <c:pt idx="1">
                  <c:v>8.4</c:v>
                </c:pt>
                <c:pt idx="2">
                  <c:v>9.8000000000000007</c:v>
                </c:pt>
                <c:pt idx="3">
                  <c:v>9.1999999999999993</c:v>
                </c:pt>
                <c:pt idx="4">
                  <c:v>7</c:v>
                </c:pt>
                <c:pt idx="5">
                  <c:v>6.1</c:v>
                </c:pt>
                <c:pt idx="6">
                  <c:v>6.6</c:v>
                </c:pt>
                <c:pt idx="7">
                  <c:v>5.5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Красноярский край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5"/>
              <c:layout>
                <c:manualLayout>
                  <c:x val="-3.4003405695436584E-2"/>
                  <c:y val="-5.97721297107800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014095304628862E-2"/>
                  <c:y val="-5.2761012235433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5498060890840386E-2"/>
                  <c:y val="-6.3277826468010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m/d/yyyy</c:formatCode>
                <c:ptCount val="8"/>
                <c:pt idx="0">
                  <c:v>42005</c:v>
                </c:pt>
                <c:pt idx="1">
                  <c:v>42370</c:v>
                </c:pt>
                <c:pt idx="2">
                  <c:v>42736</c:v>
                </c:pt>
                <c:pt idx="3">
                  <c:v>43101</c:v>
                </c:pt>
                <c:pt idx="4">
                  <c:v>43466</c:v>
                </c:pt>
                <c:pt idx="5">
                  <c:v>43831</c:v>
                </c:pt>
                <c:pt idx="6">
                  <c:v>44197</c:v>
                </c:pt>
                <c:pt idx="7">
                  <c:v>44562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20.8</c:v>
                </c:pt>
                <c:pt idx="1">
                  <c:v>17.8</c:v>
                </c:pt>
                <c:pt idx="2">
                  <c:v>17.7</c:v>
                </c:pt>
                <c:pt idx="3">
                  <c:v>11.44</c:v>
                </c:pt>
                <c:pt idx="4">
                  <c:v>8.3699999999999992</c:v>
                </c:pt>
                <c:pt idx="5">
                  <c:v>6.36</c:v>
                </c:pt>
                <c:pt idx="6">
                  <c:v>6.74</c:v>
                </c:pt>
                <c:pt idx="7">
                  <c:v>5.76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618368"/>
        <c:axId val="167596800"/>
      </c:lineChart>
      <c:dateAx>
        <c:axId val="986183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7596800"/>
        <c:crosses val="autoZero"/>
        <c:auto val="1"/>
        <c:lblOffset val="100"/>
        <c:baseTimeUnit val="years"/>
      </c:dateAx>
      <c:valAx>
        <c:axId val="167596800"/>
        <c:scaling>
          <c:orientation val="minMax"/>
          <c:max val="2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endParaRPr lang="ru-RU" sz="1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4377069494287531E-2"/>
              <c:y val="7.699476215779775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8618368"/>
        <c:crosses val="autoZero"/>
        <c:crossBetween val="between"/>
        <c:majorUnit val="3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64197135369744152"/>
          <c:y val="5.6091148115687994E-2"/>
          <c:w val="0.30495143959421639"/>
          <c:h val="0.22059058568599169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65419947506511E-4"/>
          <c:y val="0.14792263225233038"/>
          <c:w val="0.99253581830704796"/>
          <c:h val="0.7003621461414683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336640"/>
        <c:axId val="98062720"/>
      </c:lineChart>
      <c:catAx>
        <c:axId val="1103366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m/d/yyyy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1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pPr>
            <a:endParaRPr lang="ru-RU"/>
          </a:p>
        </c:txPr>
        <c:crossAx val="98062720"/>
        <c:crosses val="autoZero"/>
        <c:auto val="0"/>
        <c:lblAlgn val="ctr"/>
        <c:lblOffset val="100"/>
        <c:tickLblSkip val="1"/>
        <c:noMultiLvlLbl val="1"/>
      </c:catAx>
      <c:valAx>
        <c:axId val="98062720"/>
        <c:scaling>
          <c:orientation val="minMax"/>
          <c:min val="5.000000000000001E-2"/>
        </c:scaling>
        <c:delete val="1"/>
        <c:axPos val="l"/>
        <c:numFmt formatCode="0.0%" sourceLinked="1"/>
        <c:majorTickMark val="out"/>
        <c:minorTickMark val="none"/>
        <c:tickLblPos val="nextTo"/>
        <c:crossAx val="1103366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Всего:</a:t>
            </a:r>
            <a:r>
              <a:rPr lang="ru-RU" sz="1600" baseline="0" dirty="0" smtClean="0"/>
              <a:t> </a:t>
            </a: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600" baseline="0" dirty="0" smtClean="0"/>
              <a:t>233 обращения</a:t>
            </a:r>
            <a:endParaRPr lang="ru-RU" sz="1600" dirty="0"/>
          </a:p>
        </c:rich>
      </c:tx>
      <c:layout>
        <c:manualLayout>
          <c:xMode val="edge"/>
          <c:yMode val="edge"/>
          <c:x val="0.15281440210372396"/>
          <c:y val="0.4060034548132645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0958885251994004E-2"/>
          <c:y val="0.14612874555156957"/>
          <c:w val="0.41897941076465756"/>
          <c:h val="0.61737280087158775"/>
        </c:manualLayout>
      </c:layout>
      <c:doughnutChart>
        <c:varyColors val="1"/>
        <c:ser>
          <c:idx val="1"/>
          <c:order val="0"/>
          <c:tx>
            <c:strRef>
              <c:f>Лист1!$B$6</c:f>
              <c:strCache>
                <c:ptCount val="1"/>
                <c:pt idx="0">
                  <c:v>Количество обращений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>
                  <a:lumMod val="50000"/>
                </a:schemeClr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4">
                      <a:lumMod val="89000"/>
                    </a:schemeClr>
                  </a:gs>
                  <a:gs pos="23000">
                    <a:schemeClr val="accent4">
                      <a:lumMod val="89000"/>
                    </a:schemeClr>
                  </a:gs>
                  <a:gs pos="69000">
                    <a:schemeClr val="accent4">
                      <a:lumMod val="75000"/>
                    </a:schemeClr>
                  </a:gs>
                  <a:gs pos="97000">
                    <a:schemeClr val="accent4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4"/>
              <c:layout>
                <c:manualLayout>
                  <c:x val="-8.9576574959516653E-2"/>
                  <c:y val="-6.372051850869617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42155859835401E-2"/>
                  <c:y val="-0.1092351745863362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888474123971256E-3"/>
                  <c:y val="-0.1115109073902183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alpha val="47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Лист1!$A$7:$A$13</c:f>
              <c:strCache>
                <c:ptCount val="7"/>
                <c:pt idx="0">
                  <c:v>Отсрочки/рассрочки по уплате налогов</c:v>
                </c:pt>
                <c:pt idx="1">
                  <c:v>Проблемы с импортными/экспортными поставками</c:v>
                </c:pt>
                <c:pt idx="2">
                  <c:v>Внутренний рынок, себестоимость </c:v>
                </c:pt>
                <c:pt idx="3">
                  <c:v>Валюта и конвертация</c:v>
                </c:pt>
                <c:pt idx="4">
                  <c:v>Сокращение выручки</c:v>
                </c:pt>
                <c:pt idx="5">
                  <c:v>Иные проблемы</c:v>
                </c:pt>
                <c:pt idx="6">
                  <c:v>Рост дебиторской, кредиторской задолженности</c:v>
                </c:pt>
              </c:strCache>
            </c:strRef>
          </c:cat>
          <c:val>
            <c:numRef>
              <c:f>Лист1!$B$7:$B$13</c:f>
              <c:numCache>
                <c:formatCode>General</c:formatCode>
                <c:ptCount val="7"/>
                <c:pt idx="0">
                  <c:v>84</c:v>
                </c:pt>
                <c:pt idx="1">
                  <c:v>56</c:v>
                </c:pt>
                <c:pt idx="2">
                  <c:v>29</c:v>
                </c:pt>
                <c:pt idx="3">
                  <c:v>29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982321577715163"/>
          <c:y val="9.1630679028495046E-2"/>
          <c:w val="0.3707051036028608"/>
          <c:h val="0.612524056466844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Обращений по секторам</a:t>
            </a: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Лист1!$H$9</c:f>
              <c:strCache>
                <c:ptCount val="1"/>
                <c:pt idx="0">
                  <c:v>Прозводство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Лист1!$I$9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</c:ser>
        <c:ser>
          <c:idx val="1"/>
          <c:order val="1"/>
          <c:tx>
            <c:strRef>
              <c:f>Лист1!$H$10</c:f>
              <c:strCache>
                <c:ptCount val="1"/>
                <c:pt idx="0">
                  <c:v>Торговля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Лист1!$I$10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8348032"/>
        <c:axId val="98353920"/>
      </c:barChart>
      <c:catAx>
        <c:axId val="98348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8353920"/>
        <c:crosses val="autoZero"/>
        <c:auto val="1"/>
        <c:lblAlgn val="ctr"/>
        <c:lblOffset val="100"/>
        <c:noMultiLvlLbl val="0"/>
      </c:catAx>
      <c:valAx>
        <c:axId val="98353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834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65419947506511E-4"/>
          <c:y val="0.14792263225233038"/>
          <c:w val="0.99253581830704796"/>
          <c:h val="0.7003621461414683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133760"/>
        <c:axId val="168135296"/>
      </c:lineChart>
      <c:catAx>
        <c:axId val="16813376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m/d/yyyy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1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pPr>
            <a:endParaRPr lang="ru-RU"/>
          </a:p>
        </c:txPr>
        <c:crossAx val="168135296"/>
        <c:crosses val="autoZero"/>
        <c:auto val="0"/>
        <c:lblAlgn val="ctr"/>
        <c:lblOffset val="100"/>
        <c:tickLblSkip val="1"/>
        <c:noMultiLvlLbl val="1"/>
      </c:catAx>
      <c:valAx>
        <c:axId val="168135296"/>
        <c:scaling>
          <c:orientation val="minMax"/>
          <c:min val="5.000000000000001E-2"/>
        </c:scaling>
        <c:delete val="1"/>
        <c:axPos val="l"/>
        <c:numFmt formatCode="0.0%" sourceLinked="1"/>
        <c:majorTickMark val="out"/>
        <c:minorTickMark val="none"/>
        <c:tickLblPos val="nextTo"/>
        <c:crossAx val="168133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Всего:</a:t>
            </a:r>
            <a:r>
              <a:rPr lang="ru-RU" sz="1600" baseline="0" dirty="0" smtClean="0"/>
              <a:t> </a:t>
            </a:r>
          </a:p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600" baseline="0" dirty="0" smtClean="0"/>
              <a:t>10 обращений</a:t>
            </a:r>
          </a:p>
        </c:rich>
      </c:tx>
      <c:layout>
        <c:manualLayout>
          <c:xMode val="edge"/>
          <c:yMode val="edge"/>
          <c:x val="0.15281440210372396"/>
          <c:y val="0.4060034548132645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0958885251994004E-2"/>
          <c:y val="0.14612874555156957"/>
          <c:w val="0.41897941076465756"/>
          <c:h val="0.61737280087158775"/>
        </c:manualLayout>
      </c:layout>
      <c:doughnutChart>
        <c:varyColors val="1"/>
        <c:ser>
          <c:idx val="1"/>
          <c:order val="0"/>
          <c:tx>
            <c:strRef>
              <c:f>Лист1!$B$6</c:f>
              <c:strCache>
                <c:ptCount val="1"/>
                <c:pt idx="0">
                  <c:v>Количество обращений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>
                  <a:lumMod val="50000"/>
                </a:schemeClr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lumMod val="67000"/>
                    </a:schemeClr>
                  </a:gs>
                  <a:gs pos="48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4">
                      <a:lumMod val="89000"/>
                    </a:schemeClr>
                  </a:gs>
                  <a:gs pos="23000">
                    <a:schemeClr val="accent4">
                      <a:lumMod val="89000"/>
                    </a:schemeClr>
                  </a:gs>
                  <a:gs pos="69000">
                    <a:schemeClr val="accent4">
                      <a:lumMod val="75000"/>
                    </a:schemeClr>
                  </a:gs>
                  <a:gs pos="97000">
                    <a:schemeClr val="accent4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chemeClr val="tx1">
                    <a:lumMod val="50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1757952820057031E-2"/>
                  <c:y val="-1.820586243105604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1.2821591251765676E-2"/>
                  <c:y val="-2.275732803882006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494410673946127E-3"/>
                  <c:y val="-9.1029312155280241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888474123971256E-3"/>
                  <c:y val="-0.1115109073902183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alpha val="47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Лист1!$A$7:$A$12</c:f>
              <c:strCache>
                <c:ptCount val="6"/>
                <c:pt idx="0">
                  <c:v>Отсрочки/рассрочки по уплате налогов</c:v>
                </c:pt>
                <c:pt idx="1">
                  <c:v>Проблемы с импортными/экспортными поставками</c:v>
                </c:pt>
                <c:pt idx="2">
                  <c:v>Проблемы с поставками на внутреннем рынке</c:v>
                </c:pt>
                <c:pt idx="3">
                  <c:v>Рост цен на товары, используемые при производстве</c:v>
                </c:pt>
                <c:pt idx="4">
                  <c:v>Санкции</c:v>
                </c:pt>
                <c:pt idx="5">
                  <c:v>Рост дебиторской, кредиторской задолженности</c:v>
                </c:pt>
              </c:strCache>
            </c:strRef>
          </c:cat>
          <c:val>
            <c:numRef>
              <c:f>Лист1!$B$7:$B$12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446802207162156"/>
          <c:y val="9.6182144636259057E-2"/>
          <c:w val="0.42729313145100278"/>
          <c:h val="0.63300565170178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128" b="1" i="0" u="none" strike="noStrike" kern="1200" baseline="0" dirty="0">
                <a:solidFill>
                  <a:srgbClr val="1C5686"/>
                </a:solidFill>
                <a:latin typeface="+mn-lt"/>
                <a:ea typeface="+mn-ea"/>
                <a:cs typeface="+mn-cs"/>
              </a:defRPr>
            </a:pPr>
            <a:r>
              <a:rPr lang="ru-RU" sz="2128" b="1" i="0" u="none" strike="noStrike" kern="1200" baseline="0" dirty="0" smtClean="0">
                <a:solidFill>
                  <a:srgbClr val="1C5686"/>
                </a:solidFill>
                <a:latin typeface="+mn-lt"/>
                <a:ea typeface="+mn-ea"/>
                <a:cs typeface="+mn-cs"/>
              </a:rPr>
              <a:t>Обращения по секторам</a:t>
            </a:r>
            <a:endParaRPr lang="ru-RU" sz="2128" b="1" i="0" u="none" strike="noStrike" kern="1200" baseline="0" dirty="0">
              <a:solidFill>
                <a:srgbClr val="1C5686"/>
              </a:solidFill>
              <a:latin typeface="+mn-lt"/>
              <a:ea typeface="+mn-ea"/>
              <a:cs typeface="+mn-cs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Производство</c:v>
                </c:pt>
                <c:pt idx="1">
                  <c:v>Торговля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"/>
        <c:axId val="168166528"/>
        <c:axId val="168168064"/>
      </c:barChart>
      <c:catAx>
        <c:axId val="168166528"/>
        <c:scaling>
          <c:orientation val="minMax"/>
        </c:scaling>
        <c:delete val="1"/>
        <c:axPos val="b"/>
        <c:majorTickMark val="out"/>
        <c:minorTickMark val="none"/>
        <c:tickLblPos val="nextTo"/>
        <c:crossAx val="168168064"/>
        <c:crosses val="autoZero"/>
        <c:auto val="1"/>
        <c:lblAlgn val="ctr"/>
        <c:lblOffset val="100"/>
        <c:noMultiLvlLbl val="0"/>
      </c:catAx>
      <c:valAx>
        <c:axId val="168168064"/>
        <c:scaling>
          <c:orientation val="minMax"/>
        </c:scaling>
        <c:delete val="1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68166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521352576196325"/>
          <c:w val="0.93205585629921262"/>
          <c:h val="6.0723975103101922E-2"/>
        </c:manualLayout>
      </c:layout>
      <c:overlay val="0"/>
      <c:txPr>
        <a:bodyPr/>
        <a:lstStyle/>
        <a:p>
          <a:pPr>
            <a:defRPr sz="1200"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85988764615041E-2"/>
          <c:y val="0"/>
          <c:w val="0.91302802247076986"/>
          <c:h val="0.8328448936577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ПРИБЫЛЬ-УБЫТОК</c:v>
                </c:pt>
              </c:strCache>
            </c:strRef>
          </c:tx>
          <c:spPr>
            <a:gradFill flip="none" rotWithShape="1">
              <a:gsLst>
                <a:gs pos="4000">
                  <a:srgbClr val="193A6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/>
              <a:lightRig rig="threePt" dir="t"/>
            </a:scene3d>
            <a:sp3d>
              <a:bevelT w="12700"/>
            </a:sp3d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0"/>
                  <c:y val="0.25550871814523857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522.70000000000005</c:v>
                </c:pt>
                <c:pt idx="1">
                  <c:v>993.1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25"/>
        <c:axId val="65564672"/>
        <c:axId val="65566208"/>
      </c:barChart>
      <c:catAx>
        <c:axId val="6556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rgbClr val="002060"/>
                </a:solidFill>
              </a:defRPr>
            </a:pPr>
            <a:endParaRPr lang="ru-RU"/>
          </a:p>
        </c:txPr>
        <c:crossAx val="65566208"/>
        <c:crosses val="autoZero"/>
        <c:auto val="1"/>
        <c:lblAlgn val="ctr"/>
        <c:lblOffset val="100"/>
        <c:noMultiLvlLbl val="0"/>
      </c:catAx>
      <c:valAx>
        <c:axId val="65566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5564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499795757581749"/>
          <c:w val="1"/>
          <c:h val="0.686827045276095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>
              <a:gsLst>
                <a:gs pos="93000">
                  <a:srgbClr val="134C91"/>
                </a:gs>
                <a:gs pos="32000">
                  <a:srgbClr val="5E9EEC"/>
                </a:gs>
                <a:gs pos="100000">
                  <a:srgbClr val="124C92"/>
                </a:gs>
                <a:gs pos="100000">
                  <a:srgbClr val="0C1305"/>
                </a:gs>
              </a:gsLst>
              <a:lin ang="8100000" scaled="1"/>
            </a:gradFill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93000">
                    <a:srgbClr val="134C91"/>
                  </a:gs>
                  <a:gs pos="32000">
                    <a:srgbClr val="5E9EEC"/>
                  </a:gs>
                  <a:gs pos="100000">
                    <a:srgbClr val="124C92"/>
                  </a:gs>
                  <a:gs pos="100000">
                    <a:srgbClr val="0C1305"/>
                  </a:gs>
                </a:gsLst>
                <a:lin ang="8100000" scaled="1"/>
                <a:tileRect/>
              </a:gradFill>
            </c:spPr>
          </c:dPt>
          <c:dLbls>
            <c:dLbl>
              <c:idx val="0"/>
              <c:layout>
                <c:manualLayout>
                  <c:x val="1.6441207149441851E-2"/>
                  <c:y val="-1.357163485569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732759770190288E-3"/>
                  <c:y val="-1.696454356962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93103908076118E-3"/>
                  <c:y val="-2.3750628155638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51896758634252E-2"/>
                  <c:y val="-1.357163485569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893103908076118E-3"/>
                  <c:y val="-1.357163485569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Прибыль</c:v>
                </c:pt>
                <c:pt idx="1">
                  <c:v>НДС</c:v>
                </c:pt>
                <c:pt idx="2">
                  <c:v>НДФЛ</c:v>
                </c:pt>
                <c:pt idx="3">
                  <c:v>Природные ресурсы</c:v>
                </c:pt>
                <c:pt idx="4">
                  <c:v>Имущество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35.4</c:v>
                </c:pt>
                <c:pt idx="1">
                  <c:v>44.6</c:v>
                </c:pt>
                <c:pt idx="2">
                  <c:v>76.2</c:v>
                </c:pt>
                <c:pt idx="3">
                  <c:v>12.8</c:v>
                </c:pt>
                <c:pt idx="4">
                  <c:v>25.9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93000">
                  <a:srgbClr val="FF0505"/>
                </a:gs>
                <a:gs pos="32000">
                  <a:srgbClr val="FF7171"/>
                </a:gs>
                <a:gs pos="100000">
                  <a:srgbClr val="FF4343"/>
                </a:gs>
                <a:gs pos="100000">
                  <a:srgbClr val="0C1305"/>
                </a:gs>
              </a:gsLst>
              <a:lin ang="8100000" scaled="1"/>
            </a:gradFill>
          </c:spPr>
          <c:invertIfNegative val="0"/>
          <c:dLbls>
            <c:dLbl>
              <c:idx val="0"/>
              <c:layout>
                <c:manualLayout>
                  <c:x val="4.4839655862114174E-3"/>
                  <c:y val="7.464399170634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1954038058E-2"/>
                  <c:y val="-2.7143269711397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839655862114174E-3"/>
                  <c:y val="-2.035745228354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732759770190288E-3"/>
                  <c:y val="-1.357163485569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838478968259529E-3"/>
                  <c:y val="6.4465265564567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Прибыль</c:v>
                </c:pt>
                <c:pt idx="1">
                  <c:v>НДС</c:v>
                </c:pt>
                <c:pt idx="2">
                  <c:v>НДФЛ</c:v>
                </c:pt>
                <c:pt idx="3">
                  <c:v>Природные ресурсы</c:v>
                </c:pt>
                <c:pt idx="4">
                  <c:v>Имущество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25.5</c:v>
                </c:pt>
                <c:pt idx="1">
                  <c:v>45.8</c:v>
                </c:pt>
                <c:pt idx="2">
                  <c:v>82.9</c:v>
                </c:pt>
                <c:pt idx="3">
                  <c:v>3.3</c:v>
                </c:pt>
                <c:pt idx="4">
                  <c:v>18.3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gradFill>
              <a:gsLst>
                <a:gs pos="65000">
                  <a:srgbClr val="72AF2F"/>
                </a:gs>
                <a:gs pos="24000">
                  <a:srgbClr val="ADDB7B"/>
                </a:gs>
                <a:gs pos="100000">
                  <a:srgbClr val="43651D"/>
                </a:gs>
                <a:gs pos="100000">
                  <a:srgbClr val="0C1305"/>
                </a:gs>
              </a:gsLst>
              <a:lin ang="8100000" scaled="1"/>
            </a:gradFill>
          </c:spPr>
          <c:invertIfNegative val="0"/>
          <c:dLbls>
            <c:dLbl>
              <c:idx val="0"/>
              <c:layout>
                <c:manualLayout>
                  <c:x val="1.6441207149441864E-2"/>
                  <c:y val="-6.7858174278493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914483126460894E-2"/>
                  <c:y val="-1.696454356962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46551954038058E-2"/>
                  <c:y val="-3.3929087139246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19540380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430517540249475E-2"/>
                  <c:y val="-3.3929087139246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Прибыль</c:v>
                </c:pt>
                <c:pt idx="1">
                  <c:v>НДС</c:v>
                </c:pt>
                <c:pt idx="2">
                  <c:v>НДФЛ</c:v>
                </c:pt>
                <c:pt idx="3">
                  <c:v>Природные ресурсы</c:v>
                </c:pt>
                <c:pt idx="4">
                  <c:v>Имущество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42.8</c:v>
                </c:pt>
                <c:pt idx="1">
                  <c:v>51.1</c:v>
                </c:pt>
                <c:pt idx="2">
                  <c:v>91.9</c:v>
                </c:pt>
                <c:pt idx="3">
                  <c:v>5.7</c:v>
                </c:pt>
                <c:pt idx="4">
                  <c:v>21.4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8"/>
        <c:shape val="box"/>
        <c:axId val="66427520"/>
        <c:axId val="66457984"/>
        <c:axId val="0"/>
      </c:bar3DChart>
      <c:catAx>
        <c:axId val="66427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457984"/>
        <c:crosses val="autoZero"/>
        <c:auto val="1"/>
        <c:lblAlgn val="ctr"/>
        <c:lblOffset val="100"/>
        <c:noMultiLvlLbl val="0"/>
      </c:catAx>
      <c:valAx>
        <c:axId val="66457984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5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</a:t>
                </a:r>
                <a:r>
                  <a:rPr lang="ru-RU" sz="11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105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рублей</a:t>
                </a:r>
                <a:endParaRPr lang="ru-RU" sz="11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2.8286996864637082E-2"/>
              <c:y val="0.155805039725083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6427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197373337681565"/>
          <c:y val="2.0357452283547784E-2"/>
          <c:w val="0.29024615088038136"/>
          <c:h val="8.731850943909876E-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25183596380444E-2"/>
          <c:y val="0.4301846347634885"/>
          <c:w val="0.23948818488766949"/>
          <c:h val="0.547822309757687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D7E5F5"/>
              </a:solidFill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193A61"/>
              </a:solidFill>
            </c:spPr>
          </c:dPt>
          <c:dPt>
            <c:idx val="3"/>
            <c:bubble3D val="0"/>
            <c:spPr>
              <a:solidFill>
                <a:srgbClr val="20497A"/>
              </a:solidFill>
            </c:spPr>
          </c:dPt>
          <c:dPt>
            <c:idx val="4"/>
            <c:bubble3D val="0"/>
            <c:spPr>
              <a:solidFill>
                <a:srgbClr val="2C65AA"/>
              </a:solidFill>
            </c:spPr>
          </c:dPt>
          <c:dPt>
            <c:idx val="5"/>
            <c:bubble3D val="0"/>
            <c:spPr>
              <a:solidFill>
                <a:srgbClr val="3376C7"/>
              </a:solidFill>
            </c:spPr>
          </c:dPt>
          <c:dPt>
            <c:idx val="6"/>
            <c:bubble3D val="0"/>
            <c:spPr>
              <a:solidFill>
                <a:srgbClr val="5991D5"/>
              </a:solidFill>
            </c:spPr>
          </c:dPt>
          <c:dPt>
            <c:idx val="7"/>
            <c:bubble3D val="0"/>
            <c:spPr>
              <a:solidFill>
                <a:srgbClr val="7EA9DE"/>
              </a:solidFill>
            </c:spPr>
          </c:dPt>
          <c:dPt>
            <c:idx val="8"/>
            <c:bubble3D val="0"/>
            <c:spPr>
              <a:solidFill>
                <a:srgbClr val="A9C6E9"/>
              </a:solidFill>
            </c:spPr>
          </c:dPt>
          <c:dPt>
            <c:idx val="9"/>
            <c:bubble3D val="0"/>
            <c:spPr>
              <a:solidFill>
                <a:srgbClr val="C2D7F0"/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Добыча полезных ископаемых</c:v>
                </c:pt>
                <c:pt idx="1">
                  <c:v>Обрабатывающие производства </c:v>
                </c:pt>
                <c:pt idx="2">
                  <c:v>Строительство</c:v>
                </c:pt>
                <c:pt idx="3">
                  <c:v>Торговля оптовая и розничная</c:v>
                </c:pt>
                <c:pt idx="4">
                  <c:v>Транспортировка и хранение</c:v>
                </c:pt>
                <c:pt idx="5">
                  <c:v>Деятельность профессиональная, научная и техническая </c:v>
                </c:pt>
                <c:pt idx="6">
                  <c:v>Государственное управление</c:v>
                </c:pt>
                <c:pt idx="7">
                  <c:v>Образование</c:v>
                </c:pt>
                <c:pt idx="8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7.2893160000000004</c:v>
                </c:pt>
                <c:pt idx="1">
                  <c:v>15.240155</c:v>
                </c:pt>
                <c:pt idx="2">
                  <c:v>4.2481559999999998</c:v>
                </c:pt>
                <c:pt idx="3">
                  <c:v>7.0293770000000002</c:v>
                </c:pt>
                <c:pt idx="4">
                  <c:v>8.3065309999999997</c:v>
                </c:pt>
                <c:pt idx="5">
                  <c:v>4.7200639999999998</c:v>
                </c:pt>
                <c:pt idx="6">
                  <c:v>10.641862</c:v>
                </c:pt>
                <c:pt idx="7">
                  <c:v>7.2297549999999999</c:v>
                </c:pt>
                <c:pt idx="8">
                  <c:v>7.1074299999999999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30281689715635463"/>
          <c:y val="0.54374026275372089"/>
          <c:w val="0.59327081571435381"/>
          <c:h val="0.4521901207694772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25183596380444E-2"/>
          <c:y val="0.50576507506886714"/>
          <c:w val="0.22272015127570863"/>
          <c:h val="0.47224158570061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D7E5F5"/>
              </a:solidFill>
            </c:spPr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193A61"/>
              </a:solidFill>
            </c:spPr>
          </c:dPt>
          <c:dPt>
            <c:idx val="3"/>
            <c:bubble3D val="0"/>
            <c:spPr>
              <a:solidFill>
                <a:srgbClr val="20497A"/>
              </a:solidFill>
            </c:spPr>
          </c:dPt>
          <c:dPt>
            <c:idx val="4"/>
            <c:bubble3D val="0"/>
            <c:spPr>
              <a:solidFill>
                <a:srgbClr val="2C65AA"/>
              </a:solidFill>
            </c:spPr>
          </c:dPt>
          <c:dPt>
            <c:idx val="5"/>
            <c:bubble3D val="0"/>
            <c:spPr>
              <a:solidFill>
                <a:srgbClr val="3376C7"/>
              </a:solidFill>
            </c:spPr>
          </c:dPt>
          <c:dPt>
            <c:idx val="6"/>
            <c:bubble3D val="0"/>
            <c:spPr>
              <a:solidFill>
                <a:srgbClr val="5991D5"/>
              </a:solidFill>
            </c:spPr>
          </c:dPt>
          <c:dPt>
            <c:idx val="7"/>
            <c:bubble3D val="0"/>
            <c:spPr>
              <a:solidFill>
                <a:srgbClr val="7EA9DE"/>
              </a:solidFill>
            </c:spPr>
          </c:dPt>
          <c:dPt>
            <c:idx val="8"/>
            <c:bubble3D val="0"/>
            <c:spPr>
              <a:solidFill>
                <a:srgbClr val="A9C6E9"/>
              </a:solidFill>
            </c:spPr>
          </c:dPt>
          <c:dPt>
            <c:idx val="9"/>
            <c:bubble3D val="0"/>
            <c:spPr>
              <a:solidFill>
                <a:srgbClr val="C2D7F0"/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Добыча полезных ископаемых</c:v>
                </c:pt>
                <c:pt idx="1">
                  <c:v>Обрабатывающие производства </c:v>
                </c:pt>
                <c:pt idx="2">
                  <c:v>Строительство</c:v>
                </c:pt>
                <c:pt idx="3">
                  <c:v>Торговля оптовая и розничная</c:v>
                </c:pt>
                <c:pt idx="4">
                  <c:v>Транспортировка и хранение</c:v>
                </c:pt>
                <c:pt idx="5">
                  <c:v>Деятельность профессиональная, научная и техническая </c:v>
                </c:pt>
                <c:pt idx="6">
                  <c:v>Государственное управление</c:v>
                </c:pt>
                <c:pt idx="7">
                  <c:v>Образование</c:v>
                </c:pt>
                <c:pt idx="8">
                  <c:v>Деятельность в области здравоохранения и социальных услуг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7.6688280000000004</c:v>
                </c:pt>
                <c:pt idx="1">
                  <c:v>17.29562</c:v>
                </c:pt>
                <c:pt idx="2">
                  <c:v>5.4348299999999998</c:v>
                </c:pt>
                <c:pt idx="3">
                  <c:v>8.0220870000000009</c:v>
                </c:pt>
                <c:pt idx="4">
                  <c:v>9.1003109999999996</c:v>
                </c:pt>
                <c:pt idx="5">
                  <c:v>5.2385659999999996</c:v>
                </c:pt>
                <c:pt idx="6">
                  <c:v>11.813535</c:v>
                </c:pt>
                <c:pt idx="7">
                  <c:v>7.9136850000000001</c:v>
                </c:pt>
                <c:pt idx="8">
                  <c:v>7.6365689999999997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1520081740495864"/>
          <c:w val="0.9970727678191974"/>
          <c:h val="0.3314801815714352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circle"/>
            <c:size val="4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2513378567251248E-2"/>
                  <c:y val="-0.263331642874910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673838968743855E-2"/>
                  <c:y val="-0.19591396622081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654141881345337E-2"/>
                  <c:y val="-0.143588029303013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500.9</c:v>
                </c:pt>
                <c:pt idx="1">
                  <c:v>535.5</c:v>
                </c:pt>
                <c:pt idx="2">
                  <c:v>584.79999999999995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620416"/>
        <c:axId val="66622208"/>
      </c:lineChart>
      <c:catAx>
        <c:axId val="6662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66622208"/>
        <c:crosses val="autoZero"/>
        <c:auto val="1"/>
        <c:lblAlgn val="ctr"/>
        <c:lblOffset val="100"/>
        <c:noMultiLvlLbl val="0"/>
      </c:catAx>
      <c:valAx>
        <c:axId val="66622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662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1520081740495864"/>
          <c:w val="0.9970727678191974"/>
          <c:h val="0.1779811001162034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circle"/>
            <c:size val="4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3.2513378567251248E-2"/>
                  <c:y val="-0.263331642874910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673838968743855E-2"/>
                  <c:y val="-0.19591396622081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654141881345337E-2"/>
                  <c:y val="-0.143588029303013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48.8</c:v>
                </c:pt>
                <c:pt idx="1">
                  <c:v>53.1</c:v>
                </c:pt>
                <c:pt idx="2" formatCode="0.0">
                  <c:v>58.262500000000003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85056"/>
        <c:axId val="67086592"/>
      </c:lineChart>
      <c:catAx>
        <c:axId val="6708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67086592"/>
        <c:crosses val="autoZero"/>
        <c:auto val="1"/>
        <c:lblAlgn val="ctr"/>
        <c:lblOffset val="100"/>
        <c:noMultiLvlLbl val="0"/>
      </c:catAx>
      <c:valAx>
        <c:axId val="67086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08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1520114808055283"/>
          <c:w val="0.9970727678191974"/>
          <c:h val="0.3314801815714352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circle"/>
            <c:size val="4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4.2590855148885588E-2"/>
                  <c:y val="-0.1776826243623941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1" dirty="0" smtClean="0"/>
                      <a:t> </a:t>
                    </a:r>
                    <a:r>
                      <a:rPr lang="en-US" sz="1200" b="1" i="1" dirty="0" smtClean="0"/>
                      <a:t>1</a:t>
                    </a:r>
                    <a:r>
                      <a:rPr lang="ru-RU" sz="1200" b="1" i="1" dirty="0" smtClean="0"/>
                      <a:t> </a:t>
                    </a:r>
                    <a:r>
                      <a:rPr lang="en-US" sz="1200" b="1" i="1" dirty="0" smtClean="0"/>
                      <a:t>212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09703435661558E-2"/>
                  <c:y val="-0.23012931505139844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1" dirty="0" smtClean="0"/>
                      <a:t> </a:t>
                    </a:r>
                    <a:r>
                      <a:rPr lang="en-US" sz="1200" b="1" i="1" dirty="0" smtClean="0"/>
                      <a:t>1</a:t>
                    </a:r>
                    <a:r>
                      <a:rPr lang="ru-RU" sz="1200" b="1" i="1" dirty="0" smtClean="0"/>
                      <a:t> </a:t>
                    </a:r>
                    <a:r>
                      <a:rPr lang="en-US" sz="1200" b="1" i="1" dirty="0" smtClean="0"/>
                      <a:t>242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680263064837723E-2"/>
                  <c:y val="-0.18803094825838051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1" dirty="0" smtClean="0"/>
                      <a:t> </a:t>
                    </a:r>
                    <a:r>
                      <a:rPr lang="en-US" sz="1200" b="1" i="1" dirty="0" smtClean="0"/>
                      <a:t>1</a:t>
                    </a:r>
                    <a:r>
                      <a:rPr lang="ru-RU" sz="1200" b="1" i="1" dirty="0" smtClean="0"/>
                      <a:t> </a:t>
                    </a:r>
                    <a:r>
                      <a:rPr lang="en-US" sz="1200" b="1" i="1" dirty="0" smtClean="0"/>
                      <a:t>304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1212</c:v>
                </c:pt>
                <c:pt idx="1">
                  <c:v>1242</c:v>
                </c:pt>
                <c:pt idx="2">
                  <c:v>1304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08064"/>
        <c:axId val="83209600"/>
      </c:lineChart>
      <c:catAx>
        <c:axId val="832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83209600"/>
        <c:crosses val="autoZero"/>
        <c:auto val="1"/>
        <c:lblAlgn val="ctr"/>
        <c:lblOffset val="100"/>
        <c:noMultiLvlLbl val="0"/>
      </c:catAx>
      <c:valAx>
        <c:axId val="83209600"/>
        <c:scaling>
          <c:orientation val="minMax"/>
          <c:min val="1200"/>
        </c:scaling>
        <c:delete val="1"/>
        <c:axPos val="l"/>
        <c:numFmt formatCode="General" sourceLinked="1"/>
        <c:majorTickMark val="out"/>
        <c:minorTickMark val="none"/>
        <c:tickLblPos val="nextTo"/>
        <c:crossAx val="83208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0.40464</cdr:x>
      <cdr:y>0.55862</cdr:y>
    </cdr:from>
    <cdr:to>
      <cdr:x>0.60636</cdr:x>
      <cdr:y>0.67488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9923" y="1166178"/>
          <a:ext cx="648016" cy="2427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63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rgbClr val="0D1F35"/>
              </a:solidFill>
            </a:rPr>
            <a:t>В 1.9 раз</a:t>
          </a:r>
          <a:endParaRPr lang="ru-RU" sz="1100" b="1" dirty="0">
            <a:solidFill>
              <a:srgbClr val="0D1F35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0.39843</cdr:x>
      <cdr:y>0.02095</cdr:y>
    </cdr:from>
    <cdr:to>
      <cdr:x>0.50963</cdr:x>
      <cdr:y>0.09131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76364" y="116917"/>
          <a:ext cx="914400" cy="392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0.252</cdr:x>
      <cdr:y>0.4951</cdr:y>
    </cdr:from>
    <cdr:to>
      <cdr:x>0.3858</cdr:x>
      <cdr:y>0.58104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52128" y="1659314"/>
          <a:ext cx="6117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38%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0.62999</cdr:x>
      <cdr:y>0.62727</cdr:y>
    </cdr:from>
    <cdr:to>
      <cdr:x>0.76379</cdr:x>
      <cdr:y>0.71321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0" y="2102298"/>
          <a:ext cx="6117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21%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0.39843</cdr:x>
      <cdr:y>0.02095</cdr:y>
    </cdr:from>
    <cdr:to>
      <cdr:x>0.50963</cdr:x>
      <cdr:y>0.09131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76364" y="116917"/>
          <a:ext cx="914400" cy="392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0.21138</cdr:x>
      <cdr:y>0.50188</cdr:y>
    </cdr:from>
    <cdr:to>
      <cdr:x>0.34146</cdr:x>
      <cdr:y>0.59406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36104" y="1764196"/>
          <a:ext cx="576064" cy="3240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0000"/>
              </a:solidFill>
            </a:rPr>
            <a:t>60%</a:t>
          </a:r>
          <a:endParaRPr lang="ru-RU" sz="14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0.66667</cdr:x>
      <cdr:y>0.65665</cdr:y>
    </cdr:from>
    <cdr:to>
      <cdr:x>0.78862</cdr:x>
      <cdr:y>0.7721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952328" y="2308250"/>
          <a:ext cx="540060" cy="4058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000000"/>
              </a:solidFill>
            </a:rPr>
            <a:t>3</a:t>
          </a:r>
          <a:r>
            <a:rPr lang="ru-RU" sz="1400" b="1" dirty="0" smtClean="0">
              <a:solidFill>
                <a:srgbClr val="000000"/>
              </a:solidFill>
            </a:rPr>
            <a:t>0%</a:t>
          </a:r>
          <a:endParaRPr lang="ru-RU" sz="1400" b="1" dirty="0">
            <a:solidFill>
              <a:srgbClr val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0.92699</cdr:x>
      <cdr:y>0.87335</cdr:y>
    </cdr:from>
    <cdr:to>
      <cdr:x>1</cdr:x>
      <cdr:y>1</cdr:y>
    </cdr:to>
    <cdr:sp macro="" textlink="">
      <cdr:nvSpPr>
        <cdr:cNvPr id="2" name="Номер слайда 3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8374881" y="4582004"/>
          <a:ext cx="620370" cy="474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24" tIns="45712" rIns="91424" bIns="45712" rtlCol="0" anchor="ctr">
          <a:norm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239" rtl="0" eaLnBrk="1" fontAlgn="auto" latinLnBrk="0" hangingPunct="1">
            <a:lnSpc>
              <a:spcPts val="2104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fld id="{4A4E3C7F-F23D-4A96-B294-8C150D396CBC}" type="slidenum">
            <a: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rPr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t>4</a:t>
          </a:fld>
          <a:endParaRPr kumimoji="0" lang="ru-RU" sz="2400" b="0" i="0" u="none" strike="noStrike" kern="120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+mn-ea"/>
            <a:cs typeface="+mn-cs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0.2975</cdr:x>
      <cdr:y>0.44423</cdr:y>
    </cdr:from>
    <cdr:to>
      <cdr:x>0.90974</cdr:x>
      <cdr:y>0.54368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70859" y="1286521"/>
          <a:ext cx="4055961" cy="288032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64000">
              <a:srgbClr val="345EAA"/>
            </a:gs>
            <a:gs pos="100000">
              <a:srgbClr val="4573C7"/>
            </a:gs>
          </a:gsLst>
          <a:lin ang="10800000" scaled="1"/>
        </a:gradFill>
        <a:ln xmlns:a="http://schemas.openxmlformats.org/drawingml/2006/main" w="19050">
          <a:noFill/>
        </a:ln>
        <a:effectLst xmlns:a="http://schemas.openxmlformats.org/drawingml/2006/main">
          <a:glow rad="76200">
            <a:schemeClr val="accent1"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905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/>
            <a:t>СТРУКТУРА ПОСТУПЛЕНИЯ НДФЛ, ЗАЧИСЛЯЕМОГО В КОНСОЛИДИРОВАННЫЙ БЮДЖЕТ КРАЯ, В РАЗРЕЗЕ ОКВЭД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0.29369</cdr:x>
      <cdr:y>0.5166</cdr:y>
    </cdr:from>
    <cdr:to>
      <cdr:x>0.32422</cdr:x>
      <cdr:y>0.72717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6200000">
          <a:off x="1829793" y="1962005"/>
          <a:ext cx="70083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800" b="0" i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93A61"/>
              </a:solidFill>
              <a:latin typeface="Arial" panose="020B0604020202020204" pitchFamily="34" charset="0"/>
              <a:cs typeface="Arial" panose="020B0604020202020204" pitchFamily="34" charset="0"/>
            </a:rPr>
            <a:t>Млрд. руб.</a:t>
          </a:r>
          <a:endParaRPr lang="ru-RU" sz="800" b="0" i="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193A61"/>
            </a:solidFill>
            <a:effectLst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0.55254</cdr:x>
      <cdr:y>0</cdr:y>
    </cdr:from>
    <cdr:to>
      <cdr:x>0.81241</cdr:x>
      <cdr:y>0.44587</cdr:y>
    </cdr:to>
    <cdr:sp macro="" textlink="">
      <cdr:nvSpPr>
        <cdr:cNvPr id="2" name="TextBox 73"/>
        <cdr:cNvSpPr txBox="1"/>
      </cdr:nvSpPr>
      <cdr:spPr>
        <a:xfrm xmlns:a="http://schemas.openxmlformats.org/drawingml/2006/main">
          <a:off x="3453258" y="-4366174"/>
          <a:ext cx="1624118" cy="28451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="horz" wrap="none" lIns="88784" tIns="44391" rIns="88784" bIns="44391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887796">
            <a:spcBef>
              <a:spcPct val="0"/>
            </a:spcBef>
          </a:pPr>
          <a:r>
            <a:rPr lang="ru-RU" sz="10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+9.2%</a:t>
          </a:r>
          <a:endParaRPr lang="ru-RU" sz="1000" i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0.55591</cdr:x>
      <cdr:y>0</cdr:y>
    </cdr:from>
    <cdr:to>
      <cdr:x>0.81578</cdr:x>
      <cdr:y>0.44587</cdr:y>
    </cdr:to>
    <cdr:sp macro="" textlink="">
      <cdr:nvSpPr>
        <cdr:cNvPr id="2" name="TextBox 73"/>
        <cdr:cNvSpPr txBox="1"/>
      </cdr:nvSpPr>
      <cdr:spPr>
        <a:xfrm xmlns:a="http://schemas.openxmlformats.org/drawingml/2006/main">
          <a:off x="2619128" y="-2599012"/>
          <a:ext cx="1224367" cy="25822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="horz" wrap="none" lIns="88784" tIns="44391" rIns="88784" bIns="44391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887796">
            <a:spcBef>
              <a:spcPct val="0"/>
            </a:spcBef>
          </a:pPr>
          <a:r>
            <a:rPr lang="ru-RU" sz="10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+9.8%</a:t>
          </a:r>
          <a:endParaRPr lang="ru-RU" sz="1000" i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0.54593</cdr:x>
      <cdr:y>0.13358</cdr:y>
    </cdr:from>
    <cdr:to>
      <cdr:x>0.8058</cdr:x>
      <cdr:y>0.57945</cdr:y>
    </cdr:to>
    <cdr:sp macro="" textlink="">
      <cdr:nvSpPr>
        <cdr:cNvPr id="2" name="TextBox 73"/>
        <cdr:cNvSpPr txBox="1"/>
      </cdr:nvSpPr>
      <cdr:spPr>
        <a:xfrm xmlns:a="http://schemas.openxmlformats.org/drawingml/2006/main">
          <a:off x="3411889" y="85634"/>
          <a:ext cx="1624149" cy="28583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="horz" wrap="none" lIns="88784" tIns="44391" rIns="88784" bIns="44391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887796">
            <a:spcBef>
              <a:spcPct val="0"/>
            </a:spcBef>
          </a:pPr>
          <a:r>
            <a:rPr lang="ru-RU" sz="10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+5%</a:t>
          </a:r>
          <a:endParaRPr lang="ru-RU" sz="1000" i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0.55254</cdr:x>
      <cdr:y>0</cdr:y>
    </cdr:from>
    <cdr:to>
      <cdr:x>0.81241</cdr:x>
      <cdr:y>0.44587</cdr:y>
    </cdr:to>
    <cdr:sp macro="" textlink="">
      <cdr:nvSpPr>
        <cdr:cNvPr id="2" name="TextBox 73"/>
        <cdr:cNvSpPr txBox="1"/>
      </cdr:nvSpPr>
      <cdr:spPr>
        <a:xfrm xmlns:a="http://schemas.openxmlformats.org/drawingml/2006/main">
          <a:off x="3453258" y="-4366174"/>
          <a:ext cx="1624118" cy="28451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="horz" wrap="none" lIns="88784" tIns="44391" rIns="88784" bIns="44391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887796">
            <a:spcBef>
              <a:spcPct val="0"/>
            </a:spcBef>
          </a:pPr>
          <a:r>
            <a:rPr lang="ru-RU" sz="100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+9.2%</a:t>
          </a:r>
          <a:endParaRPr lang="ru-RU" sz="1000" i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0.07473</cdr:x>
      <cdr:y>0.68102</cdr:y>
    </cdr:from>
    <cdr:to>
      <cdr:x>0.14008</cdr:x>
      <cdr:y>0.73625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436" y="2663874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5,4</a:t>
          </a:r>
        </a:p>
      </cdr:txBody>
    </cdr:sp>
  </cdr:relSizeAnchor>
  <cdr:relSizeAnchor xmlns:cdr="http://schemas.openxmlformats.org/drawingml/2006/chartDrawing">
    <cdr:from>
      <cdr:x>0.27077</cdr:x>
      <cdr:y>0.55216</cdr:y>
    </cdr:from>
    <cdr:to>
      <cdr:x>0.33611</cdr:x>
      <cdr:y>0.60738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8604" y="2159818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rPr>
            <a:t>11</a:t>
          </a: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,8</a:t>
          </a:r>
        </a:p>
      </cdr:txBody>
    </cdr:sp>
  </cdr:relSizeAnchor>
  <cdr:relSizeAnchor xmlns:cdr="http://schemas.openxmlformats.org/drawingml/2006/chartDrawing">
    <cdr:from>
      <cdr:x>0.45747</cdr:x>
      <cdr:y>0.57057</cdr:y>
    </cdr:from>
    <cdr:to>
      <cdr:x>0.53215</cdr:x>
      <cdr:y>0.62579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28764" y="2231826"/>
          <a:ext cx="576063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rPr>
            <a:t>11</a:t>
          </a: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0.65351</cdr:x>
      <cdr:y>0.4233</cdr:y>
    </cdr:from>
    <cdr:to>
      <cdr:x>0.71885</cdr:x>
      <cdr:y>0.47852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40933" y="1655762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rPr>
            <a:t>18,2</a:t>
          </a: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0.84021</cdr:x>
      <cdr:y>0.25762</cdr:y>
    </cdr:from>
    <cdr:to>
      <cdr:x>0.92423</cdr:x>
      <cdr:y>0.31284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81092" y="1007690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rPr>
            <a:t>26,96</a:t>
          </a: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0.07473</cdr:x>
      <cdr:y>0.11035</cdr:y>
    </cdr:from>
    <cdr:to>
      <cdr:x>0.14008</cdr:x>
      <cdr:y>0.16557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6436" y="43162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346</a:t>
          </a:r>
        </a:p>
      </cdr:txBody>
    </cdr:sp>
  </cdr:relSizeAnchor>
  <cdr:relSizeAnchor xmlns:cdr="http://schemas.openxmlformats.org/drawingml/2006/chartDrawing">
    <cdr:from>
      <cdr:x>0.27077</cdr:x>
      <cdr:y>0.34966</cdr:y>
    </cdr:from>
    <cdr:to>
      <cdr:x>0.33611</cdr:x>
      <cdr:y>0.40489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88604" y="136773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218</a:t>
          </a:r>
        </a:p>
      </cdr:txBody>
    </cdr:sp>
  </cdr:relSizeAnchor>
  <cdr:relSizeAnchor xmlns:cdr="http://schemas.openxmlformats.org/drawingml/2006/chartDrawing">
    <cdr:from>
      <cdr:x>0.65351</cdr:x>
      <cdr:y>0.66261</cdr:y>
    </cdr:from>
    <cdr:to>
      <cdr:x>0.71885</cdr:x>
      <cdr:y>0.71784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40932" y="259186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200" b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rPr>
            <a:t>61</a:t>
          </a: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0.97861</cdr:x>
      <cdr:y>0.97556</cdr:y>
    </cdr:from>
    <cdr:to>
      <cdr:x>1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548638" y="3816002"/>
          <a:ext cx="165023" cy="95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0.84954</cdr:x>
      <cdr:y>0.57057</cdr:y>
    </cdr:from>
    <cdr:to>
      <cdr:x>0.91489</cdr:x>
      <cdr:y>0.6442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553100" y="223182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rPr>
            <a:t>102</a:t>
          </a:r>
        </a:p>
      </cdr:txBody>
    </cdr:sp>
  </cdr:relSizeAnchor>
  <cdr:relSizeAnchor xmlns:cdr="http://schemas.openxmlformats.org/drawingml/2006/chartDrawing">
    <cdr:from>
      <cdr:x>0.45747</cdr:x>
      <cdr:y>0.47239</cdr:y>
    </cdr:from>
    <cdr:to>
      <cdr:x>0.53215</cdr:x>
      <cdr:y>0.52761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528764" y="1847788"/>
          <a:ext cx="576063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ctr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rPr>
            <a:t>111</a:t>
          </a:r>
          <a:endParaRPr kumimoji="0" lang="ru-RU" sz="12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86DB0-2778-4D0E-8840-9669C46995D8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EFCE-6D7D-46A6-8B05-81A44EF65B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63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687388"/>
            <a:ext cx="6099175" cy="3432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846883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44069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667581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2643" cy="514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E5CA6-C1B7-457E-95EF-4E9A3A866F8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597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7"/>
            <a:ext cx="7632700" cy="3206749"/>
          </a:xfrm>
        </p:spPr>
        <p:txBody>
          <a:bodyPr>
            <a:noAutofit/>
          </a:bodyPr>
          <a:lstStyle>
            <a:lvl1pPr marL="284291" indent="0">
              <a:buFontTx/>
              <a:buNone/>
              <a:defRPr b="1">
                <a:latin typeface="+mj-lt"/>
              </a:defRPr>
            </a:lvl1pPr>
            <a:lvl2pPr marL="284291" indent="0">
              <a:defRPr>
                <a:latin typeface="+mj-lt"/>
              </a:defRPr>
            </a:lvl2pPr>
            <a:lvl3pPr marL="491611" indent="-203597">
              <a:defRPr>
                <a:latin typeface="+mj-lt"/>
              </a:defRPr>
            </a:lvl3pPr>
            <a:lvl4pPr marL="0" indent="281808">
              <a:defRPr>
                <a:latin typeface="+mj-lt"/>
              </a:defRPr>
            </a:lvl4pPr>
            <a:lvl5pPr marL="112226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94" y="558801"/>
            <a:ext cx="7632699" cy="946150"/>
          </a:xfrm>
        </p:spPr>
        <p:txBody>
          <a:bodyPr>
            <a:noAutofit/>
          </a:bodyPr>
          <a:lstStyle>
            <a:lvl1pPr marL="0" marR="0" indent="0" defTabSz="81568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68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62944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CA2-0D30-40BE-BE75-39A688F25883}" type="datetime1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05.04.2022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>
              <a:solidFill>
                <a:srgbClr val="40BAD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2167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08339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60811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45010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323447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94730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2656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85350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60665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82D33-844F-4C56-A716-82DB1ABF64EA}" type="datetimeFigureOut">
              <a:rPr lang="ru-RU" smtClean="0"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9987-3F01-40B1-A130-FB1D097850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95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6" r:id="rId14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Блок-схема: процесс 37"/>
          <p:cNvSpPr/>
          <p:nvPr/>
        </p:nvSpPr>
        <p:spPr>
          <a:xfrm>
            <a:off x="2367503" y="1562777"/>
            <a:ext cx="1112774" cy="178726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44"/>
              <a:gd name="connsiteY0" fmla="*/ 14163 h 24163"/>
              <a:gd name="connsiteX1" fmla="*/ 10044 w 10044"/>
              <a:gd name="connsiteY1" fmla="*/ 0 h 24163"/>
              <a:gd name="connsiteX2" fmla="*/ 10000 w 10044"/>
              <a:gd name="connsiteY2" fmla="*/ 24163 h 24163"/>
              <a:gd name="connsiteX3" fmla="*/ 0 w 10044"/>
              <a:gd name="connsiteY3" fmla="*/ 24163 h 24163"/>
              <a:gd name="connsiteX4" fmla="*/ 0 w 10044"/>
              <a:gd name="connsiteY4" fmla="*/ 14163 h 24163"/>
              <a:gd name="connsiteX0" fmla="*/ 0 w 10068"/>
              <a:gd name="connsiteY0" fmla="*/ 14163 h 24163"/>
              <a:gd name="connsiteX1" fmla="*/ 10044 w 10068"/>
              <a:gd name="connsiteY1" fmla="*/ 0 h 24163"/>
              <a:gd name="connsiteX2" fmla="*/ 10066 w 10068"/>
              <a:gd name="connsiteY2" fmla="*/ 19077 h 24163"/>
              <a:gd name="connsiteX3" fmla="*/ 0 w 10068"/>
              <a:gd name="connsiteY3" fmla="*/ 24163 h 24163"/>
              <a:gd name="connsiteX4" fmla="*/ 0 w 10068"/>
              <a:gd name="connsiteY4" fmla="*/ 14163 h 24163"/>
              <a:gd name="connsiteX0" fmla="*/ 0 w 10044"/>
              <a:gd name="connsiteY0" fmla="*/ 14163 h 24163"/>
              <a:gd name="connsiteX1" fmla="*/ 10044 w 10044"/>
              <a:gd name="connsiteY1" fmla="*/ 0 h 24163"/>
              <a:gd name="connsiteX2" fmla="*/ 10037 w 10044"/>
              <a:gd name="connsiteY2" fmla="*/ 19499 h 24163"/>
              <a:gd name="connsiteX3" fmla="*/ 0 w 10044"/>
              <a:gd name="connsiteY3" fmla="*/ 24163 h 24163"/>
              <a:gd name="connsiteX4" fmla="*/ 0 w 10044"/>
              <a:gd name="connsiteY4" fmla="*/ 14163 h 24163"/>
              <a:gd name="connsiteX0" fmla="*/ 0 w 10044"/>
              <a:gd name="connsiteY0" fmla="*/ 14163 h 37651"/>
              <a:gd name="connsiteX1" fmla="*/ 10044 w 10044"/>
              <a:gd name="connsiteY1" fmla="*/ 0 h 37651"/>
              <a:gd name="connsiteX2" fmla="*/ 10037 w 10044"/>
              <a:gd name="connsiteY2" fmla="*/ 19499 h 37651"/>
              <a:gd name="connsiteX3" fmla="*/ 0 w 10044"/>
              <a:gd name="connsiteY3" fmla="*/ 37651 h 37651"/>
              <a:gd name="connsiteX4" fmla="*/ 0 w 10044"/>
              <a:gd name="connsiteY4" fmla="*/ 14163 h 37651"/>
              <a:gd name="connsiteX0" fmla="*/ 0 w 10085"/>
              <a:gd name="connsiteY0" fmla="*/ 14163 h 37651"/>
              <a:gd name="connsiteX1" fmla="*/ 10044 w 10085"/>
              <a:gd name="connsiteY1" fmla="*/ 0 h 37651"/>
              <a:gd name="connsiteX2" fmla="*/ 10083 w 10085"/>
              <a:gd name="connsiteY2" fmla="*/ 35984 h 37651"/>
              <a:gd name="connsiteX3" fmla="*/ 0 w 10085"/>
              <a:gd name="connsiteY3" fmla="*/ 37651 h 37651"/>
              <a:gd name="connsiteX4" fmla="*/ 0 w 10085"/>
              <a:gd name="connsiteY4" fmla="*/ 14163 h 37651"/>
              <a:gd name="connsiteX0" fmla="*/ 0 w 10090"/>
              <a:gd name="connsiteY0" fmla="*/ 3485 h 26973"/>
              <a:gd name="connsiteX1" fmla="*/ 10090 w 10090"/>
              <a:gd name="connsiteY1" fmla="*/ 0 h 26973"/>
              <a:gd name="connsiteX2" fmla="*/ 10083 w 10090"/>
              <a:gd name="connsiteY2" fmla="*/ 25306 h 26973"/>
              <a:gd name="connsiteX3" fmla="*/ 0 w 10090"/>
              <a:gd name="connsiteY3" fmla="*/ 26973 h 26973"/>
              <a:gd name="connsiteX4" fmla="*/ 0 w 10090"/>
              <a:gd name="connsiteY4" fmla="*/ 3485 h 26973"/>
              <a:gd name="connsiteX0" fmla="*/ 0 w 10090"/>
              <a:gd name="connsiteY0" fmla="*/ 240 h 23728"/>
              <a:gd name="connsiteX1" fmla="*/ 10090 w 10090"/>
              <a:gd name="connsiteY1" fmla="*/ 1429 h 23728"/>
              <a:gd name="connsiteX2" fmla="*/ 10083 w 10090"/>
              <a:gd name="connsiteY2" fmla="*/ 22061 h 23728"/>
              <a:gd name="connsiteX3" fmla="*/ 0 w 10090"/>
              <a:gd name="connsiteY3" fmla="*/ 23728 h 23728"/>
              <a:gd name="connsiteX4" fmla="*/ 0 w 10090"/>
              <a:gd name="connsiteY4" fmla="*/ 240 h 23728"/>
              <a:gd name="connsiteX0" fmla="*/ 0 w 10090"/>
              <a:gd name="connsiteY0" fmla="*/ 0 h 23488"/>
              <a:gd name="connsiteX1" fmla="*/ 10090 w 10090"/>
              <a:gd name="connsiteY1" fmla="*/ 1189 h 23488"/>
              <a:gd name="connsiteX2" fmla="*/ 10083 w 10090"/>
              <a:gd name="connsiteY2" fmla="*/ 21821 h 23488"/>
              <a:gd name="connsiteX3" fmla="*/ 0 w 10090"/>
              <a:gd name="connsiteY3" fmla="*/ 23488 h 23488"/>
              <a:gd name="connsiteX4" fmla="*/ 0 w 10090"/>
              <a:gd name="connsiteY4" fmla="*/ 0 h 23488"/>
              <a:gd name="connsiteX0" fmla="*/ 0 w 10085"/>
              <a:gd name="connsiteY0" fmla="*/ 0 h 23488"/>
              <a:gd name="connsiteX1" fmla="*/ 10040 w 10085"/>
              <a:gd name="connsiteY1" fmla="*/ 1189 h 23488"/>
              <a:gd name="connsiteX2" fmla="*/ 10083 w 10085"/>
              <a:gd name="connsiteY2" fmla="*/ 21821 h 23488"/>
              <a:gd name="connsiteX3" fmla="*/ 0 w 10085"/>
              <a:gd name="connsiteY3" fmla="*/ 23488 h 23488"/>
              <a:gd name="connsiteX4" fmla="*/ 0 w 10085"/>
              <a:gd name="connsiteY4" fmla="*/ 0 h 23488"/>
              <a:gd name="connsiteX0" fmla="*/ 0 w 10083"/>
              <a:gd name="connsiteY0" fmla="*/ 0 h 23488"/>
              <a:gd name="connsiteX1" fmla="*/ 10083 w 10083"/>
              <a:gd name="connsiteY1" fmla="*/ 21821 h 23488"/>
              <a:gd name="connsiteX2" fmla="*/ 0 w 10083"/>
              <a:gd name="connsiteY2" fmla="*/ 23488 h 23488"/>
              <a:gd name="connsiteX3" fmla="*/ 0 w 10083"/>
              <a:gd name="connsiteY3" fmla="*/ 0 h 23488"/>
              <a:gd name="connsiteX0" fmla="*/ 0 w 10083"/>
              <a:gd name="connsiteY0" fmla="*/ 0 h 23488"/>
              <a:gd name="connsiteX1" fmla="*/ 2101 w 10083"/>
              <a:gd name="connsiteY1" fmla="*/ 4637 h 23488"/>
              <a:gd name="connsiteX2" fmla="*/ 10083 w 10083"/>
              <a:gd name="connsiteY2" fmla="*/ 21821 h 23488"/>
              <a:gd name="connsiteX3" fmla="*/ 0 w 10083"/>
              <a:gd name="connsiteY3" fmla="*/ 23488 h 23488"/>
              <a:gd name="connsiteX4" fmla="*/ 0 w 10083"/>
              <a:gd name="connsiteY4" fmla="*/ 0 h 23488"/>
              <a:gd name="connsiteX0" fmla="*/ 0 w 10093"/>
              <a:gd name="connsiteY0" fmla="*/ 7609 h 31097"/>
              <a:gd name="connsiteX1" fmla="*/ 10093 w 10093"/>
              <a:gd name="connsiteY1" fmla="*/ 0 h 31097"/>
              <a:gd name="connsiteX2" fmla="*/ 10083 w 10093"/>
              <a:gd name="connsiteY2" fmla="*/ 29430 h 31097"/>
              <a:gd name="connsiteX3" fmla="*/ 0 w 10093"/>
              <a:gd name="connsiteY3" fmla="*/ 31097 h 31097"/>
              <a:gd name="connsiteX4" fmla="*/ 0 w 10093"/>
              <a:gd name="connsiteY4" fmla="*/ 7609 h 3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3" h="31097">
                <a:moveTo>
                  <a:pt x="0" y="7609"/>
                </a:moveTo>
                <a:lnTo>
                  <a:pt x="10093" y="0"/>
                </a:lnTo>
                <a:cubicBezTo>
                  <a:pt x="10090" y="9810"/>
                  <a:pt x="10086" y="19620"/>
                  <a:pt x="10083" y="29430"/>
                </a:cubicBezTo>
                <a:lnTo>
                  <a:pt x="0" y="31097"/>
                </a:lnTo>
                <a:lnTo>
                  <a:pt x="0" y="7609"/>
                </a:lnTo>
                <a:close/>
              </a:path>
            </a:pathLst>
          </a:custGeom>
          <a:gradFill>
            <a:gsLst>
              <a:gs pos="25000">
                <a:srgbClr val="D46562"/>
              </a:gs>
              <a:gs pos="47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3269" y="336782"/>
            <a:ext cx="9001000" cy="780758"/>
          </a:xfrm>
        </p:spPr>
        <p:txBody>
          <a:bodyPr>
            <a:noAutofit/>
          </a:bodyPr>
          <a:lstStyle/>
          <a:p>
            <a:pPr algn="ctr" defTabSz="914077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900" b="1" i="1" dirty="0" smtClean="0">
                <a:solidFill>
                  <a:srgbClr val="000068"/>
                </a:solidFill>
                <a:cs typeface="Arial" pitchFamily="34" charset="0"/>
              </a:rPr>
              <a:t>ДИНАМИКА ПОСТУПЛЕНИЯ НАЛОГОВ И СБОРОВ В 2019-2021 ГГ. </a:t>
            </a:r>
            <a:br>
              <a:rPr lang="ru-RU" sz="1900" b="1" i="1" dirty="0" smtClean="0">
                <a:solidFill>
                  <a:srgbClr val="000068"/>
                </a:solidFill>
                <a:cs typeface="Arial" pitchFamily="34" charset="0"/>
              </a:rPr>
            </a:br>
            <a:endParaRPr lang="ru-RU" sz="1900" b="1" i="1" dirty="0">
              <a:solidFill>
                <a:srgbClr val="000068"/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48335" y="3231451"/>
            <a:ext cx="1624149" cy="285831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5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5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5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  <a:endParaRPr lang="ru-RU" sz="15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35131" y="4419355"/>
            <a:ext cx="2844000" cy="144000"/>
          </a:xfrm>
          <a:prstGeom prst="rect">
            <a:avLst/>
          </a:prstGeom>
          <a:gradFill>
            <a:gsLst>
              <a:gs pos="66000">
                <a:srgbClr val="274F77"/>
              </a:gs>
              <a:gs pos="100000">
                <a:srgbClr val="9BB4E1"/>
              </a:gs>
            </a:gsLst>
            <a:lin ang="108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7000">
                    <a:schemeClr val="accent1">
                      <a:tint val="52000"/>
                      <a:satMod val="300000"/>
                    </a:schemeClr>
                  </a:gs>
                  <a:gs pos="69000">
                    <a:srgbClr val="1548A0"/>
                  </a:gs>
                  <a:gs pos="24000">
                    <a:schemeClr val="accent1">
                      <a:shade val="20000"/>
                      <a:satMod val="300000"/>
                    </a:schemeClr>
                  </a:gs>
                  <a:gs pos="87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484" y="4432669"/>
            <a:ext cx="3533891" cy="639977"/>
          </a:xfrm>
          <a:prstGeom prst="rect">
            <a:avLst/>
          </a:prstGeom>
        </p:spPr>
        <p:txBody>
          <a:bodyPr vert="horz" wrap="none" lIns="88784" tIns="44391" rIns="88784" bIns="44391" rtlCol="0" anchor="ctr">
            <a:noAutofit/>
          </a:bodyPr>
          <a:lstStyle/>
          <a:p>
            <a:pPr algn="just" defTabSz="887796">
              <a:spcBef>
                <a:spcPct val="0"/>
              </a:spcBef>
            </a:pPr>
            <a:r>
              <a:rPr lang="ru-RU" sz="1200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в консолидированный </a:t>
            </a:r>
          </a:p>
          <a:p>
            <a:pPr algn="just" defTabSz="887796">
              <a:spcBef>
                <a:spcPct val="0"/>
              </a:spcBef>
            </a:pPr>
            <a:r>
              <a:rPr lang="ru-RU" sz="1200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края</a:t>
            </a:r>
            <a:endParaRPr lang="ru-RU" sz="1200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2751" y="4459065"/>
            <a:ext cx="2844000" cy="144277"/>
          </a:xfrm>
          <a:prstGeom prst="rect">
            <a:avLst/>
          </a:prstGeom>
          <a:gradFill>
            <a:gsLst>
              <a:gs pos="0">
                <a:srgbClr val="D46562"/>
              </a:gs>
              <a:gs pos="47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 w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7000">
                    <a:schemeClr val="accent1">
                      <a:tint val="52000"/>
                      <a:satMod val="300000"/>
                    </a:schemeClr>
                  </a:gs>
                  <a:gs pos="69000">
                    <a:srgbClr val="1548A0"/>
                  </a:gs>
                  <a:gs pos="24000">
                    <a:schemeClr val="accent1">
                      <a:shade val="20000"/>
                      <a:satMod val="300000"/>
                    </a:schemeClr>
                  </a:gs>
                  <a:gs pos="87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 scaled="0"/>
              </a:gra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2751" y="4459295"/>
            <a:ext cx="2843999" cy="613351"/>
          </a:xfrm>
          <a:prstGeom prst="rect">
            <a:avLst/>
          </a:prstGeom>
        </p:spPr>
        <p:txBody>
          <a:bodyPr vert="horz" wrap="none" lIns="88784" tIns="44391" rIns="88784" bIns="44391" rtlCol="0" anchor="ctr">
            <a:noAutofit/>
          </a:bodyPr>
          <a:lstStyle/>
          <a:p>
            <a:pPr algn="just" defTabSz="887796">
              <a:spcBef>
                <a:spcPct val="0"/>
              </a:spcBef>
            </a:pPr>
            <a:r>
              <a:rPr lang="ru-RU" sz="1200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в Федеральный </a:t>
            </a:r>
          </a:p>
          <a:p>
            <a:pPr algn="just" defTabSz="887796">
              <a:spcBef>
                <a:spcPct val="0"/>
              </a:spcBef>
            </a:pPr>
            <a:r>
              <a:rPr lang="ru-RU" sz="1200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</a:t>
            </a:r>
            <a:endParaRPr lang="ru-RU" sz="1200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Номер слайда 3"/>
          <p:cNvSpPr txBox="1">
            <a:spLocks/>
          </p:cNvSpPr>
          <p:nvPr/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E3C7F-F23D-4A96-B294-8C150D396CBC}" type="slidenum"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239" rtl="0" eaLnBrk="1" fontAlgn="auto" latinLnBrk="0" hangingPunct="1">
                <a:lnSpc>
                  <a:spcPts val="210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19451" y="3954257"/>
            <a:ext cx="675177" cy="3688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34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A344E"/>
              </a:soli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277153" y="3930405"/>
            <a:ext cx="675177" cy="3688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34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A344E"/>
              </a:solidFill>
              <a:effectLst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91295" y="2816306"/>
            <a:ext cx="694382" cy="187866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en-US" sz="14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en-US" sz="14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400" b="1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0408" y="755450"/>
            <a:ext cx="4632071" cy="492443"/>
          </a:xfrm>
          <a:prstGeom prst="rect">
            <a:avLst/>
          </a:prstGeom>
          <a:solidFill>
            <a:schemeClr val="bg1">
              <a:alpha val="41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300" dirty="0" smtClean="0"/>
              <a:t>ОТ НАЛОГОПЛАТЕЛЬЩИКОВ, НАХОДЯЩИХСЯ НА АДМИНИСТРИРОВАНИИ НАЛОГОВЫХ ОРГАНОВ РЕГИОНА</a:t>
            </a:r>
            <a:endParaRPr lang="ru-RU" sz="13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028924" y="863172"/>
            <a:ext cx="2007477" cy="307777"/>
          </a:xfrm>
          <a:prstGeom prst="rect">
            <a:avLst/>
          </a:prstGeom>
          <a:solidFill>
            <a:schemeClr val="bg1">
              <a:alpha val="41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/>
              <a:t>НА ТЕРРИТОРИИ КРАЯ</a:t>
            </a:r>
            <a:endParaRPr lang="ru-RU" sz="14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77553" y="3916554"/>
            <a:ext cx="493798" cy="3384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34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A344E"/>
              </a:solidFill>
              <a:effectLst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952576" y="3916552"/>
            <a:ext cx="493797" cy="3384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34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A344E"/>
              </a:solidFill>
              <a:effectLst/>
            </a:endParaRPr>
          </a:p>
        </p:txBody>
      </p:sp>
      <p:sp>
        <p:nvSpPr>
          <p:cNvPr id="80" name="Блок-схема: процесс 37"/>
          <p:cNvSpPr/>
          <p:nvPr/>
        </p:nvSpPr>
        <p:spPr>
          <a:xfrm>
            <a:off x="825191" y="1935589"/>
            <a:ext cx="1112443" cy="132475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44"/>
              <a:gd name="connsiteY0" fmla="*/ 14163 h 24163"/>
              <a:gd name="connsiteX1" fmla="*/ 10044 w 10044"/>
              <a:gd name="connsiteY1" fmla="*/ 0 h 24163"/>
              <a:gd name="connsiteX2" fmla="*/ 10000 w 10044"/>
              <a:gd name="connsiteY2" fmla="*/ 24163 h 24163"/>
              <a:gd name="connsiteX3" fmla="*/ 0 w 10044"/>
              <a:gd name="connsiteY3" fmla="*/ 24163 h 24163"/>
              <a:gd name="connsiteX4" fmla="*/ 0 w 10044"/>
              <a:gd name="connsiteY4" fmla="*/ 14163 h 24163"/>
              <a:gd name="connsiteX0" fmla="*/ 0 w 10068"/>
              <a:gd name="connsiteY0" fmla="*/ 14163 h 24163"/>
              <a:gd name="connsiteX1" fmla="*/ 10044 w 10068"/>
              <a:gd name="connsiteY1" fmla="*/ 0 h 24163"/>
              <a:gd name="connsiteX2" fmla="*/ 10066 w 10068"/>
              <a:gd name="connsiteY2" fmla="*/ 19077 h 24163"/>
              <a:gd name="connsiteX3" fmla="*/ 0 w 10068"/>
              <a:gd name="connsiteY3" fmla="*/ 24163 h 24163"/>
              <a:gd name="connsiteX4" fmla="*/ 0 w 10068"/>
              <a:gd name="connsiteY4" fmla="*/ 14163 h 24163"/>
              <a:gd name="connsiteX0" fmla="*/ 0 w 10044"/>
              <a:gd name="connsiteY0" fmla="*/ 14163 h 24163"/>
              <a:gd name="connsiteX1" fmla="*/ 10044 w 10044"/>
              <a:gd name="connsiteY1" fmla="*/ 0 h 24163"/>
              <a:gd name="connsiteX2" fmla="*/ 10037 w 10044"/>
              <a:gd name="connsiteY2" fmla="*/ 19499 h 24163"/>
              <a:gd name="connsiteX3" fmla="*/ 0 w 10044"/>
              <a:gd name="connsiteY3" fmla="*/ 24163 h 24163"/>
              <a:gd name="connsiteX4" fmla="*/ 0 w 10044"/>
              <a:gd name="connsiteY4" fmla="*/ 14163 h 24163"/>
              <a:gd name="connsiteX0" fmla="*/ 0 w 10044"/>
              <a:gd name="connsiteY0" fmla="*/ 14163 h 37651"/>
              <a:gd name="connsiteX1" fmla="*/ 10044 w 10044"/>
              <a:gd name="connsiteY1" fmla="*/ 0 h 37651"/>
              <a:gd name="connsiteX2" fmla="*/ 10037 w 10044"/>
              <a:gd name="connsiteY2" fmla="*/ 19499 h 37651"/>
              <a:gd name="connsiteX3" fmla="*/ 0 w 10044"/>
              <a:gd name="connsiteY3" fmla="*/ 37651 h 37651"/>
              <a:gd name="connsiteX4" fmla="*/ 0 w 10044"/>
              <a:gd name="connsiteY4" fmla="*/ 14163 h 37651"/>
              <a:gd name="connsiteX0" fmla="*/ 0 w 10085"/>
              <a:gd name="connsiteY0" fmla="*/ 14163 h 37651"/>
              <a:gd name="connsiteX1" fmla="*/ 10044 w 10085"/>
              <a:gd name="connsiteY1" fmla="*/ 0 h 37651"/>
              <a:gd name="connsiteX2" fmla="*/ 10083 w 10085"/>
              <a:gd name="connsiteY2" fmla="*/ 35984 h 37651"/>
              <a:gd name="connsiteX3" fmla="*/ 0 w 10085"/>
              <a:gd name="connsiteY3" fmla="*/ 37651 h 37651"/>
              <a:gd name="connsiteX4" fmla="*/ 0 w 10085"/>
              <a:gd name="connsiteY4" fmla="*/ 14163 h 37651"/>
              <a:gd name="connsiteX0" fmla="*/ 0 w 10090"/>
              <a:gd name="connsiteY0" fmla="*/ 3485 h 26973"/>
              <a:gd name="connsiteX1" fmla="*/ 10090 w 10090"/>
              <a:gd name="connsiteY1" fmla="*/ 0 h 26973"/>
              <a:gd name="connsiteX2" fmla="*/ 10083 w 10090"/>
              <a:gd name="connsiteY2" fmla="*/ 25306 h 26973"/>
              <a:gd name="connsiteX3" fmla="*/ 0 w 10090"/>
              <a:gd name="connsiteY3" fmla="*/ 26973 h 26973"/>
              <a:gd name="connsiteX4" fmla="*/ 0 w 10090"/>
              <a:gd name="connsiteY4" fmla="*/ 3485 h 26973"/>
              <a:gd name="connsiteX0" fmla="*/ 0 w 10090"/>
              <a:gd name="connsiteY0" fmla="*/ 240 h 23728"/>
              <a:gd name="connsiteX1" fmla="*/ 10090 w 10090"/>
              <a:gd name="connsiteY1" fmla="*/ 1429 h 23728"/>
              <a:gd name="connsiteX2" fmla="*/ 10083 w 10090"/>
              <a:gd name="connsiteY2" fmla="*/ 22061 h 23728"/>
              <a:gd name="connsiteX3" fmla="*/ 0 w 10090"/>
              <a:gd name="connsiteY3" fmla="*/ 23728 h 23728"/>
              <a:gd name="connsiteX4" fmla="*/ 0 w 10090"/>
              <a:gd name="connsiteY4" fmla="*/ 240 h 23728"/>
              <a:gd name="connsiteX0" fmla="*/ 0 w 10090"/>
              <a:gd name="connsiteY0" fmla="*/ 0 h 23488"/>
              <a:gd name="connsiteX1" fmla="*/ 10090 w 10090"/>
              <a:gd name="connsiteY1" fmla="*/ 1189 h 23488"/>
              <a:gd name="connsiteX2" fmla="*/ 10083 w 10090"/>
              <a:gd name="connsiteY2" fmla="*/ 21821 h 23488"/>
              <a:gd name="connsiteX3" fmla="*/ 0 w 10090"/>
              <a:gd name="connsiteY3" fmla="*/ 23488 h 23488"/>
              <a:gd name="connsiteX4" fmla="*/ 0 w 10090"/>
              <a:gd name="connsiteY4" fmla="*/ 0 h 2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0" h="23488">
                <a:moveTo>
                  <a:pt x="0" y="0"/>
                </a:moveTo>
                <a:lnTo>
                  <a:pt x="10090" y="1189"/>
                </a:lnTo>
                <a:cubicBezTo>
                  <a:pt x="10075" y="9243"/>
                  <a:pt x="10098" y="13767"/>
                  <a:pt x="10083" y="21821"/>
                </a:cubicBezTo>
                <a:lnTo>
                  <a:pt x="0" y="2348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5000">
                <a:srgbClr val="D46562"/>
              </a:gs>
              <a:gs pos="47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1927064" y="2000096"/>
            <a:ext cx="457058" cy="1843994"/>
          </a:xfrm>
          <a:prstGeom prst="flowChartProcess">
            <a:avLst/>
          </a:prstGeom>
          <a:gradFill>
            <a:gsLst>
              <a:gs pos="0">
                <a:srgbClr val="DA7A78"/>
              </a:gs>
              <a:gs pos="33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380699" y="1935589"/>
            <a:ext cx="457058" cy="1906769"/>
          </a:xfrm>
          <a:prstGeom prst="flowChartProcess">
            <a:avLst/>
          </a:prstGeom>
          <a:gradFill>
            <a:gsLst>
              <a:gs pos="0">
                <a:srgbClr val="DA7A78"/>
              </a:gs>
              <a:gs pos="33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4" name="Блок-схема: процесс 34"/>
          <p:cNvSpPr/>
          <p:nvPr/>
        </p:nvSpPr>
        <p:spPr>
          <a:xfrm>
            <a:off x="821822" y="2918196"/>
            <a:ext cx="1115049" cy="93179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1440 h 11440"/>
              <a:gd name="connsiteX1" fmla="*/ 10000 w 10000"/>
              <a:gd name="connsiteY1" fmla="*/ 0 h 11440"/>
              <a:gd name="connsiteX2" fmla="*/ 10000 w 10000"/>
              <a:gd name="connsiteY2" fmla="*/ 11440 h 11440"/>
              <a:gd name="connsiteX3" fmla="*/ 0 w 10000"/>
              <a:gd name="connsiteY3" fmla="*/ 11440 h 11440"/>
              <a:gd name="connsiteX4" fmla="*/ 0 w 10000"/>
              <a:gd name="connsiteY4" fmla="*/ 1440 h 11440"/>
              <a:gd name="connsiteX0" fmla="*/ 0 w 10046"/>
              <a:gd name="connsiteY0" fmla="*/ 525 h 11440"/>
              <a:gd name="connsiteX1" fmla="*/ 10046 w 10046"/>
              <a:gd name="connsiteY1" fmla="*/ 0 h 11440"/>
              <a:gd name="connsiteX2" fmla="*/ 10046 w 10046"/>
              <a:gd name="connsiteY2" fmla="*/ 11440 h 11440"/>
              <a:gd name="connsiteX3" fmla="*/ 46 w 10046"/>
              <a:gd name="connsiteY3" fmla="*/ 11440 h 11440"/>
              <a:gd name="connsiteX4" fmla="*/ 0 w 10046"/>
              <a:gd name="connsiteY4" fmla="*/ 525 h 11440"/>
              <a:gd name="connsiteX0" fmla="*/ 0 w 10075"/>
              <a:gd name="connsiteY0" fmla="*/ 0 h 12203"/>
              <a:gd name="connsiteX1" fmla="*/ 10075 w 10075"/>
              <a:gd name="connsiteY1" fmla="*/ 763 h 12203"/>
              <a:gd name="connsiteX2" fmla="*/ 10075 w 10075"/>
              <a:gd name="connsiteY2" fmla="*/ 12203 h 12203"/>
              <a:gd name="connsiteX3" fmla="*/ 75 w 10075"/>
              <a:gd name="connsiteY3" fmla="*/ 12203 h 12203"/>
              <a:gd name="connsiteX4" fmla="*/ 0 w 10075"/>
              <a:gd name="connsiteY4" fmla="*/ 0 h 12203"/>
              <a:gd name="connsiteX0" fmla="*/ 0 w 10104"/>
              <a:gd name="connsiteY0" fmla="*/ 0 h 12401"/>
              <a:gd name="connsiteX1" fmla="*/ 10104 w 10104"/>
              <a:gd name="connsiteY1" fmla="*/ 961 h 12401"/>
              <a:gd name="connsiteX2" fmla="*/ 10104 w 10104"/>
              <a:gd name="connsiteY2" fmla="*/ 12401 h 12401"/>
              <a:gd name="connsiteX3" fmla="*/ 104 w 10104"/>
              <a:gd name="connsiteY3" fmla="*/ 12401 h 12401"/>
              <a:gd name="connsiteX4" fmla="*/ 0 w 10104"/>
              <a:gd name="connsiteY4" fmla="*/ 0 h 1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04" h="12401">
                <a:moveTo>
                  <a:pt x="0" y="0"/>
                </a:moveTo>
                <a:lnTo>
                  <a:pt x="10104" y="961"/>
                </a:lnTo>
                <a:lnTo>
                  <a:pt x="10104" y="12401"/>
                </a:lnTo>
                <a:lnTo>
                  <a:pt x="104" y="12401"/>
                </a:lnTo>
                <a:cubicBezTo>
                  <a:pt x="89" y="8763"/>
                  <a:pt x="15" y="3638"/>
                  <a:pt x="0" y="0"/>
                </a:cubicBezTo>
                <a:close/>
              </a:path>
            </a:pathLst>
          </a:custGeom>
          <a:gradFill>
            <a:gsLst>
              <a:gs pos="64000">
                <a:srgbClr val="5B84CD"/>
              </a:gs>
              <a:gs pos="100000">
                <a:srgbClr val="9BB4E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Блок-схема: процесс 94"/>
          <p:cNvSpPr/>
          <p:nvPr/>
        </p:nvSpPr>
        <p:spPr>
          <a:xfrm>
            <a:off x="1927065" y="2990404"/>
            <a:ext cx="457057" cy="859589"/>
          </a:xfrm>
          <a:prstGeom prst="flowChartProcess">
            <a:avLst/>
          </a:prstGeom>
          <a:gradFill>
            <a:gsLst>
              <a:gs pos="76000">
                <a:srgbClr val="274F77"/>
              </a:gs>
              <a:gs pos="99000">
                <a:srgbClr val="5B84CD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Блок-схема: процесс 95"/>
          <p:cNvSpPr/>
          <p:nvPr/>
        </p:nvSpPr>
        <p:spPr>
          <a:xfrm>
            <a:off x="380700" y="2918196"/>
            <a:ext cx="457058" cy="931798"/>
          </a:xfrm>
          <a:prstGeom prst="flowChartProcess">
            <a:avLst/>
          </a:prstGeom>
          <a:gradFill>
            <a:gsLst>
              <a:gs pos="76000">
                <a:srgbClr val="274F77"/>
              </a:gs>
              <a:gs pos="99000">
                <a:srgbClr val="5B84CD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363507" y="1735547"/>
            <a:ext cx="507844" cy="172369"/>
          </a:xfrm>
          <a:prstGeom prst="rect">
            <a:avLst/>
          </a:prstGeom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711</a:t>
            </a:r>
            <a:r>
              <a:rPr lang="en-US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5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901672" y="1758904"/>
            <a:ext cx="507843" cy="172369"/>
          </a:xfrm>
          <a:prstGeom prst="rect">
            <a:avLst/>
          </a:prstGeom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652</a:t>
            </a:r>
            <a:r>
              <a:rPr lang="en-US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5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01671" y="3264041"/>
            <a:ext cx="507844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278</a:t>
            </a:r>
            <a:r>
              <a:rPr lang="en-US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b="1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63507" y="3194992"/>
            <a:ext cx="507844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285</a:t>
            </a:r>
            <a:r>
              <a:rPr lang="en-US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b="1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1822" y="3176583"/>
            <a:ext cx="1210841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0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-2%</a:t>
            </a:r>
            <a:endParaRPr lang="ru-RU" sz="10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80700" y="2121779"/>
            <a:ext cx="507844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426</a:t>
            </a:r>
            <a:endParaRPr lang="ru-RU" sz="1200" b="1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01672" y="2325286"/>
            <a:ext cx="507843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373</a:t>
            </a:r>
            <a:r>
              <a:rPr lang="en-US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b="1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55870" y="1707126"/>
            <a:ext cx="1145445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300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-8%</a:t>
            </a:r>
            <a:endParaRPr lang="ru-RU" sz="1300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53291" y="2179219"/>
            <a:ext cx="1145445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000" i="1" dirty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</a:t>
            </a:r>
            <a:endParaRPr lang="ru-RU" sz="10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5400000">
            <a:off x="4052377" y="2424042"/>
            <a:ext cx="563294" cy="147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68"/>
                </a:solidFill>
              </a:rPr>
              <a:t>Млрд. руб.</a:t>
            </a:r>
            <a:endParaRPr lang="ru-RU" sz="1200" dirty="0">
              <a:solidFill>
                <a:srgbClr val="000068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307616" y="3907412"/>
            <a:ext cx="6976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A344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A344E"/>
              </a:solidFill>
              <a:effectLst/>
            </a:endParaRPr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3472529" y="1563638"/>
            <a:ext cx="457058" cy="2286356"/>
          </a:xfrm>
          <a:prstGeom prst="flowChartProcess">
            <a:avLst/>
          </a:prstGeom>
          <a:gradFill>
            <a:gsLst>
              <a:gs pos="0">
                <a:srgbClr val="DA7A78"/>
              </a:gs>
              <a:gs pos="33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3470312" y="2688784"/>
            <a:ext cx="457058" cy="1165106"/>
          </a:xfrm>
          <a:prstGeom prst="flowChartProcess">
            <a:avLst/>
          </a:prstGeom>
          <a:gradFill>
            <a:gsLst>
              <a:gs pos="76000">
                <a:srgbClr val="274F77"/>
              </a:gs>
              <a:gs pos="99000">
                <a:srgbClr val="5B84CD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3489829" y="1331813"/>
            <a:ext cx="507843" cy="172369"/>
          </a:xfrm>
          <a:prstGeom prst="rect">
            <a:avLst/>
          </a:prstGeom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803</a:t>
            </a:r>
            <a:r>
              <a:rPr lang="en-US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5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63181" y="3087972"/>
            <a:ext cx="507844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392</a:t>
            </a:r>
            <a:r>
              <a:rPr lang="en-US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200" b="1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52084" y="2057731"/>
            <a:ext cx="507843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410</a:t>
            </a:r>
            <a:r>
              <a:rPr lang="en-US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2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b="1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80578" y="1477453"/>
            <a:ext cx="1145445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300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+23%</a:t>
            </a:r>
            <a:endParaRPr lang="ru-RU" sz="1300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11306" y="2152917"/>
            <a:ext cx="1145445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0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+10%</a:t>
            </a:r>
            <a:endParaRPr lang="ru-RU" sz="10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Блок-схема: процесс 34"/>
          <p:cNvSpPr/>
          <p:nvPr/>
        </p:nvSpPr>
        <p:spPr>
          <a:xfrm>
            <a:off x="2367503" y="2694398"/>
            <a:ext cx="1112443" cy="115949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1440 h 11440"/>
              <a:gd name="connsiteX1" fmla="*/ 10000 w 10000"/>
              <a:gd name="connsiteY1" fmla="*/ 0 h 11440"/>
              <a:gd name="connsiteX2" fmla="*/ 10000 w 10000"/>
              <a:gd name="connsiteY2" fmla="*/ 11440 h 11440"/>
              <a:gd name="connsiteX3" fmla="*/ 0 w 10000"/>
              <a:gd name="connsiteY3" fmla="*/ 11440 h 11440"/>
              <a:gd name="connsiteX4" fmla="*/ 0 w 10000"/>
              <a:gd name="connsiteY4" fmla="*/ 1440 h 11440"/>
              <a:gd name="connsiteX0" fmla="*/ 0 w 10046"/>
              <a:gd name="connsiteY0" fmla="*/ 525 h 11440"/>
              <a:gd name="connsiteX1" fmla="*/ 10046 w 10046"/>
              <a:gd name="connsiteY1" fmla="*/ 0 h 11440"/>
              <a:gd name="connsiteX2" fmla="*/ 10046 w 10046"/>
              <a:gd name="connsiteY2" fmla="*/ 11440 h 11440"/>
              <a:gd name="connsiteX3" fmla="*/ 46 w 10046"/>
              <a:gd name="connsiteY3" fmla="*/ 11440 h 11440"/>
              <a:gd name="connsiteX4" fmla="*/ 0 w 10046"/>
              <a:gd name="connsiteY4" fmla="*/ 525 h 11440"/>
              <a:gd name="connsiteX0" fmla="*/ 0 w 10075"/>
              <a:gd name="connsiteY0" fmla="*/ 0 h 12203"/>
              <a:gd name="connsiteX1" fmla="*/ 10075 w 10075"/>
              <a:gd name="connsiteY1" fmla="*/ 763 h 12203"/>
              <a:gd name="connsiteX2" fmla="*/ 10075 w 10075"/>
              <a:gd name="connsiteY2" fmla="*/ 12203 h 12203"/>
              <a:gd name="connsiteX3" fmla="*/ 75 w 10075"/>
              <a:gd name="connsiteY3" fmla="*/ 12203 h 12203"/>
              <a:gd name="connsiteX4" fmla="*/ 0 w 10075"/>
              <a:gd name="connsiteY4" fmla="*/ 0 h 12203"/>
              <a:gd name="connsiteX0" fmla="*/ 0 w 10104"/>
              <a:gd name="connsiteY0" fmla="*/ 0 h 12401"/>
              <a:gd name="connsiteX1" fmla="*/ 10104 w 10104"/>
              <a:gd name="connsiteY1" fmla="*/ 961 h 12401"/>
              <a:gd name="connsiteX2" fmla="*/ 10104 w 10104"/>
              <a:gd name="connsiteY2" fmla="*/ 12401 h 12401"/>
              <a:gd name="connsiteX3" fmla="*/ 104 w 10104"/>
              <a:gd name="connsiteY3" fmla="*/ 12401 h 12401"/>
              <a:gd name="connsiteX4" fmla="*/ 0 w 10104"/>
              <a:gd name="connsiteY4" fmla="*/ 0 h 12401"/>
              <a:gd name="connsiteX0" fmla="*/ 49 w 10002"/>
              <a:gd name="connsiteY0" fmla="*/ 2905 h 11440"/>
              <a:gd name="connsiteX1" fmla="*/ 10002 w 10002"/>
              <a:gd name="connsiteY1" fmla="*/ 0 h 11440"/>
              <a:gd name="connsiteX2" fmla="*/ 10002 w 10002"/>
              <a:gd name="connsiteY2" fmla="*/ 11440 h 11440"/>
              <a:gd name="connsiteX3" fmla="*/ 2 w 10002"/>
              <a:gd name="connsiteY3" fmla="*/ 11440 h 11440"/>
              <a:gd name="connsiteX4" fmla="*/ 49 w 10002"/>
              <a:gd name="connsiteY4" fmla="*/ 2905 h 1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2" h="11440">
                <a:moveTo>
                  <a:pt x="49" y="2905"/>
                </a:moveTo>
                <a:lnTo>
                  <a:pt x="10002" y="0"/>
                </a:lnTo>
                <a:lnTo>
                  <a:pt x="10002" y="11440"/>
                </a:lnTo>
                <a:lnTo>
                  <a:pt x="2" y="11440"/>
                </a:lnTo>
                <a:cubicBezTo>
                  <a:pt x="-13" y="7802"/>
                  <a:pt x="64" y="6543"/>
                  <a:pt x="49" y="2905"/>
                </a:cubicBezTo>
                <a:close/>
              </a:path>
            </a:pathLst>
          </a:custGeom>
          <a:gradFill>
            <a:gsLst>
              <a:gs pos="64000">
                <a:srgbClr val="5B84CD"/>
              </a:gs>
              <a:gs pos="100000">
                <a:srgbClr val="9BB4E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2446373" y="3087971"/>
            <a:ext cx="1145445" cy="1723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0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+41%</a:t>
            </a:r>
            <a:endParaRPr lang="ru-RU" sz="10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97781" y="1946452"/>
            <a:ext cx="1336190" cy="178637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0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+17%</a:t>
            </a:r>
            <a:endParaRPr lang="ru-RU" sz="10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679439" y="2743456"/>
            <a:ext cx="1412476" cy="178637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0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+23%</a:t>
            </a:r>
            <a:endParaRPr lang="ru-RU" sz="10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568958" y="1232712"/>
            <a:ext cx="3872699" cy="3053174"/>
            <a:chOff x="4519451" y="1232712"/>
            <a:chExt cx="3922207" cy="3053174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4519451" y="1232712"/>
              <a:ext cx="3922207" cy="3053174"/>
              <a:chOff x="4519451" y="1232712"/>
              <a:chExt cx="3922207" cy="3053174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4519451" y="1232712"/>
                <a:ext cx="3922207" cy="3053174"/>
                <a:chOff x="4519451" y="1232712"/>
                <a:chExt cx="3922207" cy="3053174"/>
              </a:xfrm>
            </p:grpSpPr>
            <p:sp>
              <p:nvSpPr>
                <p:cNvPr id="100" name="Прямоугольник 99"/>
                <p:cNvSpPr/>
                <p:nvPr/>
              </p:nvSpPr>
              <p:spPr>
                <a:xfrm>
                  <a:off x="7744031" y="3916554"/>
                  <a:ext cx="697627" cy="369332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b="1" i="1" cap="none" spc="0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solidFill>
                        <a:srgbClr val="1A344E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2021</a:t>
                  </a:r>
                  <a:endParaRPr lang="ru-RU" b="1" cap="none" spc="0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solidFill>
                      <a:srgbClr val="1A344E"/>
                    </a:solidFill>
                    <a:effectLst/>
                  </a:endParaRPr>
                </a:p>
              </p:txBody>
            </p:sp>
            <p:grpSp>
              <p:nvGrpSpPr>
                <p:cNvPr id="12" name="Группа 11"/>
                <p:cNvGrpSpPr/>
                <p:nvPr/>
              </p:nvGrpSpPr>
              <p:grpSpPr>
                <a:xfrm>
                  <a:off x="4519451" y="1232712"/>
                  <a:ext cx="3859980" cy="2663423"/>
                  <a:chOff x="4534138" y="1242494"/>
                  <a:chExt cx="4207876" cy="2663423"/>
                </a:xfrm>
              </p:grpSpPr>
              <p:grpSp>
                <p:nvGrpSpPr>
                  <p:cNvPr id="11" name="Группа 10"/>
                  <p:cNvGrpSpPr/>
                  <p:nvPr/>
                </p:nvGrpSpPr>
                <p:grpSpPr>
                  <a:xfrm>
                    <a:off x="4534138" y="1477453"/>
                    <a:ext cx="4154182" cy="2428464"/>
                    <a:chOff x="4534138" y="1351991"/>
                    <a:chExt cx="4466654" cy="2553926"/>
                  </a:xfrm>
                </p:grpSpPr>
                <p:sp>
                  <p:nvSpPr>
                    <p:cNvPr id="23" name="Блок-схема: процесс 22"/>
                    <p:cNvSpPr/>
                    <p:nvPr/>
                  </p:nvSpPr>
                  <p:spPr>
                    <a:xfrm>
                      <a:off x="6677614" y="1892991"/>
                      <a:ext cx="624943" cy="2006489"/>
                    </a:xfrm>
                    <a:prstGeom prst="flowChartProcess">
                      <a:avLst/>
                    </a:prstGeom>
                    <a:gradFill>
                      <a:gsLst>
                        <a:gs pos="0">
                          <a:srgbClr val="DA7A78"/>
                        </a:gs>
                        <a:gs pos="33000">
                          <a:schemeClr val="accent2">
                            <a:shade val="93000"/>
                            <a:satMod val="130000"/>
                          </a:schemeClr>
                        </a:gs>
                        <a:gs pos="100000">
                          <a:schemeClr val="accent2">
                            <a:shade val="94000"/>
                            <a:satMod val="135000"/>
                          </a:schemeClr>
                        </a:gs>
                      </a:gsLst>
                      <a:lin ang="0" scaled="1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sp>
                  <p:nvSpPr>
                    <p:cNvPr id="21" name="Блок-схема: процесс 20"/>
                    <p:cNvSpPr/>
                    <p:nvPr/>
                  </p:nvSpPr>
                  <p:spPr>
                    <a:xfrm>
                      <a:off x="4563245" y="2010685"/>
                      <a:ext cx="624943" cy="1886909"/>
                    </a:xfrm>
                    <a:prstGeom prst="flowChartProcess">
                      <a:avLst/>
                    </a:prstGeom>
                    <a:gradFill>
                      <a:gsLst>
                        <a:gs pos="0">
                          <a:srgbClr val="DA7A78"/>
                        </a:gs>
                        <a:gs pos="33000">
                          <a:schemeClr val="accent2">
                            <a:shade val="93000"/>
                            <a:satMod val="130000"/>
                          </a:schemeClr>
                        </a:gs>
                        <a:gs pos="100000">
                          <a:schemeClr val="accent2">
                            <a:shade val="94000"/>
                            <a:satMod val="135000"/>
                          </a:schemeClr>
                        </a:gs>
                      </a:gsLst>
                      <a:lin ang="0" scaled="1"/>
                    </a:gra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grpSp>
                  <p:nvGrpSpPr>
                    <p:cNvPr id="10" name="Группа 9"/>
                    <p:cNvGrpSpPr/>
                    <p:nvPr/>
                  </p:nvGrpSpPr>
                  <p:grpSpPr>
                    <a:xfrm>
                      <a:off x="4534138" y="1351991"/>
                      <a:ext cx="4466654" cy="2553926"/>
                      <a:chOff x="4534138" y="1351991"/>
                      <a:chExt cx="4466654" cy="2553926"/>
                    </a:xfrm>
                  </p:grpSpPr>
                  <p:sp>
                    <p:nvSpPr>
                      <p:cNvPr id="99" name="Блок-схема: процесс 37"/>
                      <p:cNvSpPr/>
                      <p:nvPr/>
                    </p:nvSpPr>
                    <p:spPr>
                      <a:xfrm>
                        <a:off x="7275980" y="1351991"/>
                        <a:ext cx="1111671" cy="1902668"/>
                      </a:xfrm>
                      <a:custGeom>
                        <a:avLst/>
                        <a:gdLst>
                          <a:gd name="connsiteX0" fmla="*/ 0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10000 w 10000"/>
                          <a:gd name="connsiteY2" fmla="*/ 10000 h 10000"/>
                          <a:gd name="connsiteX3" fmla="*/ 0 w 10000"/>
                          <a:gd name="connsiteY3" fmla="*/ 10000 h 10000"/>
                          <a:gd name="connsiteX4" fmla="*/ 0 w 10000"/>
                          <a:gd name="connsiteY4" fmla="*/ 0 h 10000"/>
                          <a:gd name="connsiteX0" fmla="*/ 0 w 10044"/>
                          <a:gd name="connsiteY0" fmla="*/ 14163 h 24163"/>
                          <a:gd name="connsiteX1" fmla="*/ 10044 w 10044"/>
                          <a:gd name="connsiteY1" fmla="*/ 0 h 24163"/>
                          <a:gd name="connsiteX2" fmla="*/ 10000 w 10044"/>
                          <a:gd name="connsiteY2" fmla="*/ 24163 h 24163"/>
                          <a:gd name="connsiteX3" fmla="*/ 0 w 10044"/>
                          <a:gd name="connsiteY3" fmla="*/ 24163 h 24163"/>
                          <a:gd name="connsiteX4" fmla="*/ 0 w 10044"/>
                          <a:gd name="connsiteY4" fmla="*/ 14163 h 24163"/>
                          <a:gd name="connsiteX0" fmla="*/ 0 w 10068"/>
                          <a:gd name="connsiteY0" fmla="*/ 14163 h 24163"/>
                          <a:gd name="connsiteX1" fmla="*/ 10044 w 10068"/>
                          <a:gd name="connsiteY1" fmla="*/ 0 h 24163"/>
                          <a:gd name="connsiteX2" fmla="*/ 10066 w 10068"/>
                          <a:gd name="connsiteY2" fmla="*/ 19077 h 24163"/>
                          <a:gd name="connsiteX3" fmla="*/ 0 w 10068"/>
                          <a:gd name="connsiteY3" fmla="*/ 24163 h 24163"/>
                          <a:gd name="connsiteX4" fmla="*/ 0 w 10068"/>
                          <a:gd name="connsiteY4" fmla="*/ 14163 h 24163"/>
                          <a:gd name="connsiteX0" fmla="*/ 0 w 10044"/>
                          <a:gd name="connsiteY0" fmla="*/ 14163 h 24163"/>
                          <a:gd name="connsiteX1" fmla="*/ 10044 w 10044"/>
                          <a:gd name="connsiteY1" fmla="*/ 0 h 24163"/>
                          <a:gd name="connsiteX2" fmla="*/ 10037 w 10044"/>
                          <a:gd name="connsiteY2" fmla="*/ 19499 h 24163"/>
                          <a:gd name="connsiteX3" fmla="*/ 0 w 10044"/>
                          <a:gd name="connsiteY3" fmla="*/ 24163 h 24163"/>
                          <a:gd name="connsiteX4" fmla="*/ 0 w 10044"/>
                          <a:gd name="connsiteY4" fmla="*/ 14163 h 24163"/>
                          <a:gd name="connsiteX0" fmla="*/ 0 w 10044"/>
                          <a:gd name="connsiteY0" fmla="*/ 14163 h 37651"/>
                          <a:gd name="connsiteX1" fmla="*/ 10044 w 10044"/>
                          <a:gd name="connsiteY1" fmla="*/ 0 h 37651"/>
                          <a:gd name="connsiteX2" fmla="*/ 10037 w 10044"/>
                          <a:gd name="connsiteY2" fmla="*/ 19499 h 37651"/>
                          <a:gd name="connsiteX3" fmla="*/ 0 w 10044"/>
                          <a:gd name="connsiteY3" fmla="*/ 37651 h 37651"/>
                          <a:gd name="connsiteX4" fmla="*/ 0 w 10044"/>
                          <a:gd name="connsiteY4" fmla="*/ 14163 h 37651"/>
                          <a:gd name="connsiteX0" fmla="*/ 0 w 10085"/>
                          <a:gd name="connsiteY0" fmla="*/ 14163 h 37651"/>
                          <a:gd name="connsiteX1" fmla="*/ 10044 w 10085"/>
                          <a:gd name="connsiteY1" fmla="*/ 0 h 37651"/>
                          <a:gd name="connsiteX2" fmla="*/ 10083 w 10085"/>
                          <a:gd name="connsiteY2" fmla="*/ 35984 h 37651"/>
                          <a:gd name="connsiteX3" fmla="*/ 0 w 10085"/>
                          <a:gd name="connsiteY3" fmla="*/ 37651 h 37651"/>
                          <a:gd name="connsiteX4" fmla="*/ 0 w 10085"/>
                          <a:gd name="connsiteY4" fmla="*/ 14163 h 37651"/>
                          <a:gd name="connsiteX0" fmla="*/ 0 w 10090"/>
                          <a:gd name="connsiteY0" fmla="*/ 3485 h 26973"/>
                          <a:gd name="connsiteX1" fmla="*/ 10090 w 10090"/>
                          <a:gd name="connsiteY1" fmla="*/ 0 h 26973"/>
                          <a:gd name="connsiteX2" fmla="*/ 10083 w 10090"/>
                          <a:gd name="connsiteY2" fmla="*/ 25306 h 26973"/>
                          <a:gd name="connsiteX3" fmla="*/ 0 w 10090"/>
                          <a:gd name="connsiteY3" fmla="*/ 26973 h 26973"/>
                          <a:gd name="connsiteX4" fmla="*/ 0 w 10090"/>
                          <a:gd name="connsiteY4" fmla="*/ 3485 h 26973"/>
                          <a:gd name="connsiteX0" fmla="*/ 0 w 10090"/>
                          <a:gd name="connsiteY0" fmla="*/ 240 h 23728"/>
                          <a:gd name="connsiteX1" fmla="*/ 10090 w 10090"/>
                          <a:gd name="connsiteY1" fmla="*/ 1429 h 23728"/>
                          <a:gd name="connsiteX2" fmla="*/ 10083 w 10090"/>
                          <a:gd name="connsiteY2" fmla="*/ 22061 h 23728"/>
                          <a:gd name="connsiteX3" fmla="*/ 0 w 10090"/>
                          <a:gd name="connsiteY3" fmla="*/ 23728 h 23728"/>
                          <a:gd name="connsiteX4" fmla="*/ 0 w 10090"/>
                          <a:gd name="connsiteY4" fmla="*/ 240 h 23728"/>
                          <a:gd name="connsiteX0" fmla="*/ 0 w 10090"/>
                          <a:gd name="connsiteY0" fmla="*/ 0 h 23488"/>
                          <a:gd name="connsiteX1" fmla="*/ 10090 w 10090"/>
                          <a:gd name="connsiteY1" fmla="*/ 1189 h 23488"/>
                          <a:gd name="connsiteX2" fmla="*/ 10083 w 10090"/>
                          <a:gd name="connsiteY2" fmla="*/ 21821 h 23488"/>
                          <a:gd name="connsiteX3" fmla="*/ 0 w 10090"/>
                          <a:gd name="connsiteY3" fmla="*/ 23488 h 23488"/>
                          <a:gd name="connsiteX4" fmla="*/ 0 w 10090"/>
                          <a:gd name="connsiteY4" fmla="*/ 0 h 23488"/>
                          <a:gd name="connsiteX0" fmla="*/ 0 w 10085"/>
                          <a:gd name="connsiteY0" fmla="*/ 0 h 23488"/>
                          <a:gd name="connsiteX1" fmla="*/ 10040 w 10085"/>
                          <a:gd name="connsiteY1" fmla="*/ 1189 h 23488"/>
                          <a:gd name="connsiteX2" fmla="*/ 10083 w 10085"/>
                          <a:gd name="connsiteY2" fmla="*/ 21821 h 23488"/>
                          <a:gd name="connsiteX3" fmla="*/ 0 w 10085"/>
                          <a:gd name="connsiteY3" fmla="*/ 23488 h 23488"/>
                          <a:gd name="connsiteX4" fmla="*/ 0 w 10085"/>
                          <a:gd name="connsiteY4" fmla="*/ 0 h 23488"/>
                          <a:gd name="connsiteX0" fmla="*/ 0 w 10083"/>
                          <a:gd name="connsiteY0" fmla="*/ 0 h 23488"/>
                          <a:gd name="connsiteX1" fmla="*/ 10083 w 10083"/>
                          <a:gd name="connsiteY1" fmla="*/ 21821 h 23488"/>
                          <a:gd name="connsiteX2" fmla="*/ 0 w 10083"/>
                          <a:gd name="connsiteY2" fmla="*/ 23488 h 23488"/>
                          <a:gd name="connsiteX3" fmla="*/ 0 w 10083"/>
                          <a:gd name="connsiteY3" fmla="*/ 0 h 23488"/>
                          <a:gd name="connsiteX0" fmla="*/ 0 w 10083"/>
                          <a:gd name="connsiteY0" fmla="*/ 0 h 23488"/>
                          <a:gd name="connsiteX1" fmla="*/ 2101 w 10083"/>
                          <a:gd name="connsiteY1" fmla="*/ 4637 h 23488"/>
                          <a:gd name="connsiteX2" fmla="*/ 10083 w 10083"/>
                          <a:gd name="connsiteY2" fmla="*/ 21821 h 23488"/>
                          <a:gd name="connsiteX3" fmla="*/ 0 w 10083"/>
                          <a:gd name="connsiteY3" fmla="*/ 23488 h 23488"/>
                          <a:gd name="connsiteX4" fmla="*/ 0 w 10083"/>
                          <a:gd name="connsiteY4" fmla="*/ 0 h 23488"/>
                          <a:gd name="connsiteX0" fmla="*/ 0 w 10093"/>
                          <a:gd name="connsiteY0" fmla="*/ 7609 h 31097"/>
                          <a:gd name="connsiteX1" fmla="*/ 10093 w 10093"/>
                          <a:gd name="connsiteY1" fmla="*/ 0 h 31097"/>
                          <a:gd name="connsiteX2" fmla="*/ 10083 w 10093"/>
                          <a:gd name="connsiteY2" fmla="*/ 29430 h 31097"/>
                          <a:gd name="connsiteX3" fmla="*/ 0 w 10093"/>
                          <a:gd name="connsiteY3" fmla="*/ 31097 h 31097"/>
                          <a:gd name="connsiteX4" fmla="*/ 0 w 10093"/>
                          <a:gd name="connsiteY4" fmla="*/ 7609 h 31097"/>
                          <a:gd name="connsiteX0" fmla="*/ 0 w 10083"/>
                          <a:gd name="connsiteY0" fmla="*/ 9617 h 33105"/>
                          <a:gd name="connsiteX1" fmla="*/ 10066 w 10083"/>
                          <a:gd name="connsiteY1" fmla="*/ 0 h 33105"/>
                          <a:gd name="connsiteX2" fmla="*/ 10083 w 10083"/>
                          <a:gd name="connsiteY2" fmla="*/ 31438 h 33105"/>
                          <a:gd name="connsiteX3" fmla="*/ 0 w 10083"/>
                          <a:gd name="connsiteY3" fmla="*/ 33105 h 33105"/>
                          <a:gd name="connsiteX4" fmla="*/ 0 w 10083"/>
                          <a:gd name="connsiteY4" fmla="*/ 9617 h 3310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83" h="33105">
                            <a:moveTo>
                              <a:pt x="0" y="9617"/>
                            </a:moveTo>
                            <a:lnTo>
                              <a:pt x="10066" y="0"/>
                            </a:lnTo>
                            <a:cubicBezTo>
                              <a:pt x="10063" y="9810"/>
                              <a:pt x="10086" y="21628"/>
                              <a:pt x="10083" y="31438"/>
                            </a:cubicBezTo>
                            <a:lnTo>
                              <a:pt x="0" y="33105"/>
                            </a:lnTo>
                            <a:lnTo>
                              <a:pt x="0" y="9617"/>
                            </a:lnTo>
                            <a:close/>
                          </a:path>
                        </a:pathLst>
                      </a:custGeom>
                      <a:gradFill>
                        <a:gsLst>
                          <a:gs pos="25000">
                            <a:srgbClr val="D46562"/>
                          </a:gs>
                          <a:gs pos="47000">
                            <a:schemeClr val="accent2">
                              <a:shade val="93000"/>
                              <a:satMod val="130000"/>
                            </a:schemeClr>
                          </a:gs>
                          <a:gs pos="100000">
                            <a:schemeClr val="accent2">
                              <a:shade val="94000"/>
                              <a:satMod val="135000"/>
                            </a:schemeClr>
                          </a:gs>
                        </a:gsLst>
                        <a:lin ang="0" scaled="1"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98" name="Блок-схема: процесс 97"/>
                      <p:cNvSpPr/>
                      <p:nvPr/>
                    </p:nvSpPr>
                    <p:spPr>
                      <a:xfrm>
                        <a:off x="8375849" y="1351991"/>
                        <a:ext cx="624943" cy="2547490"/>
                      </a:xfrm>
                      <a:prstGeom prst="flowChartProcess">
                        <a:avLst/>
                      </a:prstGeom>
                      <a:gradFill>
                        <a:gsLst>
                          <a:gs pos="0">
                            <a:srgbClr val="DA7A78"/>
                          </a:gs>
                          <a:gs pos="33000">
                            <a:schemeClr val="accent2">
                              <a:shade val="93000"/>
                              <a:satMod val="130000"/>
                            </a:schemeClr>
                          </a:gs>
                          <a:gs pos="100000">
                            <a:schemeClr val="accent2">
                              <a:shade val="94000"/>
                              <a:satMod val="135000"/>
                            </a:schemeClr>
                          </a:gs>
                        </a:gsLst>
                        <a:lin ang="0" scaled="1"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38" name="Блок-схема: процесс 37"/>
                      <p:cNvSpPr/>
                      <p:nvPr/>
                    </p:nvSpPr>
                    <p:spPr>
                      <a:xfrm>
                        <a:off x="5171006" y="1892991"/>
                        <a:ext cx="1521061" cy="936077"/>
                      </a:xfrm>
                      <a:custGeom>
                        <a:avLst/>
                        <a:gdLst>
                          <a:gd name="connsiteX0" fmla="*/ 0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10000 w 10000"/>
                          <a:gd name="connsiteY2" fmla="*/ 10000 h 10000"/>
                          <a:gd name="connsiteX3" fmla="*/ 0 w 10000"/>
                          <a:gd name="connsiteY3" fmla="*/ 10000 h 10000"/>
                          <a:gd name="connsiteX4" fmla="*/ 0 w 10000"/>
                          <a:gd name="connsiteY4" fmla="*/ 0 h 10000"/>
                          <a:gd name="connsiteX0" fmla="*/ 0 w 10044"/>
                          <a:gd name="connsiteY0" fmla="*/ 14163 h 24163"/>
                          <a:gd name="connsiteX1" fmla="*/ 10044 w 10044"/>
                          <a:gd name="connsiteY1" fmla="*/ 0 h 24163"/>
                          <a:gd name="connsiteX2" fmla="*/ 10000 w 10044"/>
                          <a:gd name="connsiteY2" fmla="*/ 24163 h 24163"/>
                          <a:gd name="connsiteX3" fmla="*/ 0 w 10044"/>
                          <a:gd name="connsiteY3" fmla="*/ 24163 h 24163"/>
                          <a:gd name="connsiteX4" fmla="*/ 0 w 10044"/>
                          <a:gd name="connsiteY4" fmla="*/ 14163 h 24163"/>
                          <a:gd name="connsiteX0" fmla="*/ 0 w 10068"/>
                          <a:gd name="connsiteY0" fmla="*/ 14163 h 24163"/>
                          <a:gd name="connsiteX1" fmla="*/ 10044 w 10068"/>
                          <a:gd name="connsiteY1" fmla="*/ 0 h 24163"/>
                          <a:gd name="connsiteX2" fmla="*/ 10066 w 10068"/>
                          <a:gd name="connsiteY2" fmla="*/ 19077 h 24163"/>
                          <a:gd name="connsiteX3" fmla="*/ 0 w 10068"/>
                          <a:gd name="connsiteY3" fmla="*/ 24163 h 24163"/>
                          <a:gd name="connsiteX4" fmla="*/ 0 w 10068"/>
                          <a:gd name="connsiteY4" fmla="*/ 14163 h 24163"/>
                          <a:gd name="connsiteX0" fmla="*/ 0 w 10044"/>
                          <a:gd name="connsiteY0" fmla="*/ 14163 h 24163"/>
                          <a:gd name="connsiteX1" fmla="*/ 10044 w 10044"/>
                          <a:gd name="connsiteY1" fmla="*/ 0 h 24163"/>
                          <a:gd name="connsiteX2" fmla="*/ 10037 w 10044"/>
                          <a:gd name="connsiteY2" fmla="*/ 19499 h 24163"/>
                          <a:gd name="connsiteX3" fmla="*/ 0 w 10044"/>
                          <a:gd name="connsiteY3" fmla="*/ 24163 h 24163"/>
                          <a:gd name="connsiteX4" fmla="*/ 0 w 10044"/>
                          <a:gd name="connsiteY4" fmla="*/ 14163 h 24163"/>
                          <a:gd name="connsiteX0" fmla="*/ 0 w 10044"/>
                          <a:gd name="connsiteY0" fmla="*/ 14163 h 37651"/>
                          <a:gd name="connsiteX1" fmla="*/ 10044 w 10044"/>
                          <a:gd name="connsiteY1" fmla="*/ 0 h 37651"/>
                          <a:gd name="connsiteX2" fmla="*/ 10037 w 10044"/>
                          <a:gd name="connsiteY2" fmla="*/ 19499 h 37651"/>
                          <a:gd name="connsiteX3" fmla="*/ 0 w 10044"/>
                          <a:gd name="connsiteY3" fmla="*/ 37651 h 37651"/>
                          <a:gd name="connsiteX4" fmla="*/ 0 w 10044"/>
                          <a:gd name="connsiteY4" fmla="*/ 14163 h 37651"/>
                          <a:gd name="connsiteX0" fmla="*/ 0 w 10085"/>
                          <a:gd name="connsiteY0" fmla="*/ 14163 h 37651"/>
                          <a:gd name="connsiteX1" fmla="*/ 10044 w 10085"/>
                          <a:gd name="connsiteY1" fmla="*/ 0 h 37651"/>
                          <a:gd name="connsiteX2" fmla="*/ 10083 w 10085"/>
                          <a:gd name="connsiteY2" fmla="*/ 35984 h 37651"/>
                          <a:gd name="connsiteX3" fmla="*/ 0 w 10085"/>
                          <a:gd name="connsiteY3" fmla="*/ 37651 h 37651"/>
                          <a:gd name="connsiteX4" fmla="*/ 0 w 10085"/>
                          <a:gd name="connsiteY4" fmla="*/ 14163 h 37651"/>
                          <a:gd name="connsiteX0" fmla="*/ 0 w 10090"/>
                          <a:gd name="connsiteY0" fmla="*/ 3485 h 26973"/>
                          <a:gd name="connsiteX1" fmla="*/ 10090 w 10090"/>
                          <a:gd name="connsiteY1" fmla="*/ 0 h 26973"/>
                          <a:gd name="connsiteX2" fmla="*/ 10083 w 10090"/>
                          <a:gd name="connsiteY2" fmla="*/ 25306 h 26973"/>
                          <a:gd name="connsiteX3" fmla="*/ 0 w 10090"/>
                          <a:gd name="connsiteY3" fmla="*/ 26973 h 26973"/>
                          <a:gd name="connsiteX4" fmla="*/ 0 w 10090"/>
                          <a:gd name="connsiteY4" fmla="*/ 3485 h 2697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90" h="26973">
                            <a:moveTo>
                              <a:pt x="0" y="3485"/>
                            </a:moveTo>
                            <a:lnTo>
                              <a:pt x="10090" y="0"/>
                            </a:lnTo>
                            <a:cubicBezTo>
                              <a:pt x="10075" y="8054"/>
                              <a:pt x="10098" y="17252"/>
                              <a:pt x="10083" y="25306"/>
                            </a:cubicBezTo>
                            <a:lnTo>
                              <a:pt x="0" y="26973"/>
                            </a:lnTo>
                            <a:lnTo>
                              <a:pt x="0" y="3485"/>
                            </a:lnTo>
                            <a:close/>
                          </a:path>
                        </a:pathLst>
                      </a:custGeom>
                      <a:gradFill>
                        <a:gsLst>
                          <a:gs pos="25000">
                            <a:srgbClr val="D46562"/>
                          </a:gs>
                          <a:gs pos="47000">
                            <a:schemeClr val="accent2">
                              <a:shade val="93000"/>
                              <a:satMod val="130000"/>
                            </a:schemeClr>
                          </a:gs>
                          <a:gs pos="100000">
                            <a:schemeClr val="accent2">
                              <a:shade val="94000"/>
                              <a:satMod val="135000"/>
                            </a:schemeClr>
                          </a:gs>
                        </a:gsLst>
                        <a:lin ang="0" scaled="1"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35" name="Блок-схема: процесс 34"/>
                      <p:cNvSpPr/>
                      <p:nvPr/>
                    </p:nvSpPr>
                    <p:spPr>
                      <a:xfrm>
                        <a:off x="5175150" y="2449671"/>
                        <a:ext cx="1515872" cy="1456246"/>
                      </a:xfrm>
                      <a:custGeom>
                        <a:avLst/>
                        <a:gdLst>
                          <a:gd name="connsiteX0" fmla="*/ 0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10000 w 10000"/>
                          <a:gd name="connsiteY2" fmla="*/ 10000 h 10000"/>
                          <a:gd name="connsiteX3" fmla="*/ 0 w 10000"/>
                          <a:gd name="connsiteY3" fmla="*/ 10000 h 10000"/>
                          <a:gd name="connsiteX4" fmla="*/ 0 w 10000"/>
                          <a:gd name="connsiteY4" fmla="*/ 0 h 10000"/>
                          <a:gd name="connsiteX0" fmla="*/ 0 w 10000"/>
                          <a:gd name="connsiteY0" fmla="*/ 1440 h 11440"/>
                          <a:gd name="connsiteX1" fmla="*/ 10000 w 10000"/>
                          <a:gd name="connsiteY1" fmla="*/ 0 h 11440"/>
                          <a:gd name="connsiteX2" fmla="*/ 10000 w 10000"/>
                          <a:gd name="connsiteY2" fmla="*/ 11440 h 11440"/>
                          <a:gd name="connsiteX3" fmla="*/ 0 w 10000"/>
                          <a:gd name="connsiteY3" fmla="*/ 11440 h 11440"/>
                          <a:gd name="connsiteX4" fmla="*/ 0 w 10000"/>
                          <a:gd name="connsiteY4" fmla="*/ 1440 h 11440"/>
                          <a:gd name="connsiteX0" fmla="*/ 0 w 10046"/>
                          <a:gd name="connsiteY0" fmla="*/ 525 h 11440"/>
                          <a:gd name="connsiteX1" fmla="*/ 10046 w 10046"/>
                          <a:gd name="connsiteY1" fmla="*/ 0 h 11440"/>
                          <a:gd name="connsiteX2" fmla="*/ 10046 w 10046"/>
                          <a:gd name="connsiteY2" fmla="*/ 11440 h 11440"/>
                          <a:gd name="connsiteX3" fmla="*/ 46 w 10046"/>
                          <a:gd name="connsiteY3" fmla="*/ 11440 h 11440"/>
                          <a:gd name="connsiteX4" fmla="*/ 0 w 10046"/>
                          <a:gd name="connsiteY4" fmla="*/ 525 h 1144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46" h="11440">
                            <a:moveTo>
                              <a:pt x="0" y="525"/>
                            </a:moveTo>
                            <a:lnTo>
                              <a:pt x="10046" y="0"/>
                            </a:lnTo>
                            <a:lnTo>
                              <a:pt x="10046" y="11440"/>
                            </a:lnTo>
                            <a:lnTo>
                              <a:pt x="46" y="11440"/>
                            </a:lnTo>
                            <a:cubicBezTo>
                              <a:pt x="31" y="7802"/>
                              <a:pt x="15" y="4163"/>
                              <a:pt x="0" y="525"/>
                            </a:cubicBezTo>
                            <a:close/>
                          </a:path>
                        </a:pathLst>
                      </a:custGeom>
                      <a:gradFill>
                        <a:gsLst>
                          <a:gs pos="64000">
                            <a:srgbClr val="5B84CD"/>
                          </a:gs>
                          <a:gs pos="100000">
                            <a:srgbClr val="9BB4E1"/>
                          </a:gs>
                        </a:gsLst>
                        <a:lin ang="10800000" scaled="1"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40" name="Блок-схема: процесс 39"/>
                      <p:cNvSpPr/>
                      <p:nvPr/>
                    </p:nvSpPr>
                    <p:spPr>
                      <a:xfrm>
                        <a:off x="4563245" y="2514634"/>
                        <a:ext cx="624943" cy="1391283"/>
                      </a:xfrm>
                      <a:prstGeom prst="flowChartProcess">
                        <a:avLst/>
                      </a:prstGeom>
                      <a:gradFill>
                        <a:gsLst>
                          <a:gs pos="76000">
                            <a:srgbClr val="274F77"/>
                          </a:gs>
                          <a:gs pos="99000">
                            <a:srgbClr val="5B84CD"/>
                          </a:gs>
                        </a:gsLst>
                        <a:lin ang="10800000" scaled="1"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29" name="TextBox 28"/>
                      <p:cNvSpPr txBox="1"/>
                      <p:nvPr/>
                    </p:nvSpPr>
                    <p:spPr>
                      <a:xfrm>
                        <a:off x="4534138" y="1721254"/>
                        <a:ext cx="694382" cy="187866"/>
                      </a:xfrm>
                      <a:prstGeom prst="rect">
                        <a:avLst/>
                      </a:prstGeom>
                    </p:spPr>
                    <p:txBody>
                      <a:bodyPr vert="horz" wrap="none" lIns="88784" tIns="44391" rIns="88784" bIns="44391" rtlCol="0" anchor="ctr">
                        <a:noAutofit/>
                      </a:bodyPr>
                      <a:lstStyle/>
                      <a:p>
                        <a:pPr algn="ctr" defTabSz="887796">
                          <a:spcBef>
                            <a:spcPct val="0"/>
                          </a:spcBef>
                        </a:pPr>
                        <a:r>
                          <a:rPr lang="en-US" sz="1500" b="1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</a:t>
                        </a:r>
                        <a:r>
                          <a:rPr lang="ru-RU" sz="1500" b="1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87</a:t>
                        </a:r>
                        <a:r>
                          <a:rPr lang="en-US" sz="1500" b="1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.</a:t>
                        </a:r>
                        <a:r>
                          <a:rPr lang="ru-RU" sz="1500" b="1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8</a:t>
                        </a:r>
                        <a:endParaRPr lang="ru-RU" sz="1500" b="1" i="1" dirty="0">
                          <a:solidFill>
                            <a:srgbClr val="1A34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0" name="TextBox 29"/>
                      <p:cNvSpPr txBox="1"/>
                      <p:nvPr/>
                    </p:nvSpPr>
                    <p:spPr>
                      <a:xfrm>
                        <a:off x="6642894" y="1626833"/>
                        <a:ext cx="694382" cy="187866"/>
                      </a:xfrm>
                      <a:prstGeom prst="rect">
                        <a:avLst/>
                      </a:prstGeom>
                    </p:spPr>
                    <p:txBody>
                      <a:bodyPr vert="horz" wrap="none" lIns="88784" tIns="44391" rIns="88784" bIns="44391" rtlCol="0" anchor="ctr">
                        <a:noAutofit/>
                      </a:bodyPr>
                      <a:lstStyle/>
                      <a:p>
                        <a:pPr algn="ctr" defTabSz="887796">
                          <a:spcBef>
                            <a:spcPct val="0"/>
                          </a:spcBef>
                        </a:pPr>
                        <a:r>
                          <a:rPr lang="en-US" sz="1500" b="1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</a:t>
                        </a:r>
                        <a:r>
                          <a:rPr lang="ru-RU" sz="1500" b="1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93</a:t>
                        </a:r>
                        <a:r>
                          <a:rPr lang="en-US" sz="1500" b="1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.</a:t>
                        </a:r>
                        <a:r>
                          <a:rPr lang="ru-RU" sz="1500" b="1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8</a:t>
                        </a:r>
                        <a:endParaRPr lang="ru-RU" sz="1500" b="1" i="1" dirty="0">
                          <a:solidFill>
                            <a:srgbClr val="1A34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4534138" y="3016183"/>
                        <a:ext cx="694382" cy="1878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vert="horz" wrap="none" lIns="88784" tIns="44391" rIns="88784" bIns="44391" rtlCol="0" anchor="ctr">
                        <a:noAutofit/>
                      </a:bodyPr>
                      <a:lstStyle/>
                      <a:p>
                        <a:pPr algn="ctr" defTabSz="887796">
                          <a:spcBef>
                            <a:spcPct val="0"/>
                          </a:spcBef>
                        </a:pPr>
                        <a:r>
                          <a:rPr lang="en-US" sz="1200" b="1" i="1" dirty="0" smtClean="0">
                            <a:solidFill>
                              <a:srgbClr val="EAF1FA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1</a:t>
                        </a:r>
                        <a:r>
                          <a:rPr lang="ru-RU" sz="1200" b="1" i="1" dirty="0" smtClean="0">
                            <a:solidFill>
                              <a:srgbClr val="EAF1FA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40</a:t>
                        </a:r>
                        <a:r>
                          <a:rPr lang="en-US" sz="1200" b="1" i="1" dirty="0" smtClean="0">
                            <a:solidFill>
                              <a:srgbClr val="EAF1FA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.</a:t>
                        </a:r>
                        <a:r>
                          <a:rPr lang="ru-RU" sz="1200" b="1" i="1" dirty="0" smtClean="0">
                            <a:solidFill>
                              <a:srgbClr val="EAF1FA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8</a:t>
                        </a:r>
                        <a:endParaRPr lang="ru-RU" sz="1200" b="1" i="1" dirty="0">
                          <a:solidFill>
                            <a:srgbClr val="EAF1F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8" name="TextBox 47"/>
                      <p:cNvSpPr txBox="1"/>
                      <p:nvPr/>
                    </p:nvSpPr>
                    <p:spPr>
                      <a:xfrm>
                        <a:off x="5194482" y="2911520"/>
                        <a:ext cx="1655601" cy="1878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vert="horz" wrap="none" lIns="88784" tIns="44391" rIns="88784" bIns="44391" rtlCol="0" anchor="ctr">
                        <a:noAutofit/>
                      </a:bodyPr>
                      <a:lstStyle/>
                      <a:p>
                        <a:pPr algn="ctr" defTabSz="887796">
                          <a:spcBef>
                            <a:spcPct val="0"/>
                          </a:spcBef>
                        </a:pPr>
                        <a:r>
                          <a:rPr lang="ru-RU" sz="1000" i="1" dirty="0" smtClean="0">
                            <a:solidFill>
                              <a:srgbClr val="EAF1FA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+1%</a:t>
                        </a:r>
                        <a:endParaRPr lang="ru-RU" sz="1000" i="1" dirty="0">
                          <a:solidFill>
                            <a:srgbClr val="EAF1F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0" name="TextBox 49"/>
                      <p:cNvSpPr txBox="1"/>
                      <p:nvPr/>
                    </p:nvSpPr>
                    <p:spPr>
                      <a:xfrm>
                        <a:off x="4534138" y="2092131"/>
                        <a:ext cx="694382" cy="1878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vert="horz" wrap="none" lIns="88784" tIns="44391" rIns="88784" bIns="44391" rtlCol="0" anchor="ctr">
                        <a:noAutofit/>
                      </a:bodyPr>
                      <a:lstStyle/>
                      <a:p>
                        <a:pPr algn="ctr" defTabSz="887796">
                          <a:spcBef>
                            <a:spcPct val="0"/>
                          </a:spcBef>
                        </a:pPr>
                        <a:r>
                          <a:rPr lang="ru-RU" sz="1200" b="1" i="1" dirty="0" smtClean="0">
                            <a:solidFill>
                              <a:srgbClr val="EAF1FA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47</a:t>
                        </a:r>
                        <a:endParaRPr lang="ru-RU" sz="1200" b="1" i="1" dirty="0">
                          <a:solidFill>
                            <a:srgbClr val="EAF1F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" name="TextBox 50"/>
                      <p:cNvSpPr txBox="1"/>
                      <p:nvPr/>
                    </p:nvSpPr>
                    <p:spPr>
                      <a:xfrm>
                        <a:off x="6678658" y="1978734"/>
                        <a:ext cx="694382" cy="1878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vert="horz" wrap="none" lIns="88784" tIns="44391" rIns="88784" bIns="44391" rtlCol="0" anchor="ctr">
                        <a:noAutofit/>
                      </a:bodyPr>
                      <a:lstStyle/>
                      <a:p>
                        <a:pPr algn="ctr" defTabSz="887796">
                          <a:spcBef>
                            <a:spcPct val="0"/>
                          </a:spcBef>
                        </a:pPr>
                        <a:r>
                          <a:rPr lang="ru-RU" sz="1200" b="1" i="1" dirty="0" smtClean="0">
                            <a:solidFill>
                              <a:srgbClr val="EAF1FA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51</a:t>
                        </a:r>
                        <a:endParaRPr lang="ru-RU" sz="1200" b="1" i="1" dirty="0">
                          <a:solidFill>
                            <a:srgbClr val="EAF1F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3" name="TextBox 52"/>
                      <p:cNvSpPr txBox="1"/>
                      <p:nvPr/>
                    </p:nvSpPr>
                    <p:spPr>
                      <a:xfrm>
                        <a:off x="5253960" y="1667641"/>
                        <a:ext cx="1566184" cy="1878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vert="horz" wrap="none" lIns="88784" tIns="44391" rIns="88784" bIns="44391" rtlCol="0" anchor="ctr">
                        <a:noAutofit/>
                      </a:bodyPr>
                      <a:lstStyle/>
                      <a:p>
                        <a:pPr algn="ctr" defTabSz="887796">
                          <a:spcBef>
                            <a:spcPct val="0"/>
                          </a:spcBef>
                        </a:pPr>
                        <a:r>
                          <a:rPr lang="ru-RU" sz="1300" i="1" dirty="0" smtClean="0">
                            <a:solidFill>
                              <a:srgbClr val="1A344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+3%</a:t>
                        </a:r>
                        <a:endParaRPr lang="ru-RU" sz="1300" i="1" dirty="0">
                          <a:solidFill>
                            <a:srgbClr val="1A34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5" name="TextBox 54"/>
                      <p:cNvSpPr txBox="1"/>
                      <p:nvPr/>
                    </p:nvSpPr>
                    <p:spPr>
                      <a:xfrm>
                        <a:off x="5209426" y="2084935"/>
                        <a:ext cx="1566184" cy="187866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  <p:txBody>
                      <a:bodyPr vert="horz" wrap="none" lIns="88784" tIns="44391" rIns="88784" bIns="44391" rtlCol="0" anchor="ctr">
                        <a:noAutofit/>
                      </a:bodyPr>
                      <a:lstStyle/>
                      <a:p>
                        <a:pPr algn="ctr" defTabSz="887796">
                          <a:spcBef>
                            <a:spcPct val="0"/>
                          </a:spcBef>
                        </a:pPr>
                        <a:r>
                          <a:rPr lang="ru-RU" sz="1000" i="1" dirty="0" smtClean="0">
                            <a:solidFill>
                              <a:srgbClr val="EAF1FA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+9%</a:t>
                        </a:r>
                        <a:endParaRPr lang="ru-RU" sz="1000" i="1" dirty="0">
                          <a:solidFill>
                            <a:srgbClr val="EAF1F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" name="Блок-схема: процесс 34"/>
                      <p:cNvSpPr/>
                      <p:nvPr/>
                    </p:nvSpPr>
                    <p:spPr>
                      <a:xfrm>
                        <a:off x="7275981" y="2207963"/>
                        <a:ext cx="1112443" cy="1697954"/>
                      </a:xfrm>
                      <a:custGeom>
                        <a:avLst/>
                        <a:gdLst>
                          <a:gd name="connsiteX0" fmla="*/ 0 w 10000"/>
                          <a:gd name="connsiteY0" fmla="*/ 0 h 10000"/>
                          <a:gd name="connsiteX1" fmla="*/ 10000 w 10000"/>
                          <a:gd name="connsiteY1" fmla="*/ 0 h 10000"/>
                          <a:gd name="connsiteX2" fmla="*/ 10000 w 10000"/>
                          <a:gd name="connsiteY2" fmla="*/ 10000 h 10000"/>
                          <a:gd name="connsiteX3" fmla="*/ 0 w 10000"/>
                          <a:gd name="connsiteY3" fmla="*/ 10000 h 10000"/>
                          <a:gd name="connsiteX4" fmla="*/ 0 w 10000"/>
                          <a:gd name="connsiteY4" fmla="*/ 0 h 10000"/>
                          <a:gd name="connsiteX0" fmla="*/ 0 w 10000"/>
                          <a:gd name="connsiteY0" fmla="*/ 1440 h 11440"/>
                          <a:gd name="connsiteX1" fmla="*/ 10000 w 10000"/>
                          <a:gd name="connsiteY1" fmla="*/ 0 h 11440"/>
                          <a:gd name="connsiteX2" fmla="*/ 10000 w 10000"/>
                          <a:gd name="connsiteY2" fmla="*/ 11440 h 11440"/>
                          <a:gd name="connsiteX3" fmla="*/ 0 w 10000"/>
                          <a:gd name="connsiteY3" fmla="*/ 11440 h 11440"/>
                          <a:gd name="connsiteX4" fmla="*/ 0 w 10000"/>
                          <a:gd name="connsiteY4" fmla="*/ 1440 h 11440"/>
                          <a:gd name="connsiteX0" fmla="*/ 0 w 10046"/>
                          <a:gd name="connsiteY0" fmla="*/ 525 h 11440"/>
                          <a:gd name="connsiteX1" fmla="*/ 10046 w 10046"/>
                          <a:gd name="connsiteY1" fmla="*/ 0 h 11440"/>
                          <a:gd name="connsiteX2" fmla="*/ 10046 w 10046"/>
                          <a:gd name="connsiteY2" fmla="*/ 11440 h 11440"/>
                          <a:gd name="connsiteX3" fmla="*/ 46 w 10046"/>
                          <a:gd name="connsiteY3" fmla="*/ 11440 h 11440"/>
                          <a:gd name="connsiteX4" fmla="*/ 0 w 10046"/>
                          <a:gd name="connsiteY4" fmla="*/ 525 h 11440"/>
                          <a:gd name="connsiteX0" fmla="*/ 0 w 10075"/>
                          <a:gd name="connsiteY0" fmla="*/ 0 h 12203"/>
                          <a:gd name="connsiteX1" fmla="*/ 10075 w 10075"/>
                          <a:gd name="connsiteY1" fmla="*/ 763 h 12203"/>
                          <a:gd name="connsiteX2" fmla="*/ 10075 w 10075"/>
                          <a:gd name="connsiteY2" fmla="*/ 12203 h 12203"/>
                          <a:gd name="connsiteX3" fmla="*/ 75 w 10075"/>
                          <a:gd name="connsiteY3" fmla="*/ 12203 h 12203"/>
                          <a:gd name="connsiteX4" fmla="*/ 0 w 10075"/>
                          <a:gd name="connsiteY4" fmla="*/ 0 h 12203"/>
                          <a:gd name="connsiteX0" fmla="*/ 0 w 10104"/>
                          <a:gd name="connsiteY0" fmla="*/ 0 h 12401"/>
                          <a:gd name="connsiteX1" fmla="*/ 10104 w 10104"/>
                          <a:gd name="connsiteY1" fmla="*/ 961 h 12401"/>
                          <a:gd name="connsiteX2" fmla="*/ 10104 w 10104"/>
                          <a:gd name="connsiteY2" fmla="*/ 12401 h 12401"/>
                          <a:gd name="connsiteX3" fmla="*/ 104 w 10104"/>
                          <a:gd name="connsiteY3" fmla="*/ 12401 h 12401"/>
                          <a:gd name="connsiteX4" fmla="*/ 0 w 10104"/>
                          <a:gd name="connsiteY4" fmla="*/ 0 h 12401"/>
                          <a:gd name="connsiteX0" fmla="*/ 49 w 10002"/>
                          <a:gd name="connsiteY0" fmla="*/ 2905 h 11440"/>
                          <a:gd name="connsiteX1" fmla="*/ 10002 w 10002"/>
                          <a:gd name="connsiteY1" fmla="*/ 0 h 11440"/>
                          <a:gd name="connsiteX2" fmla="*/ 10002 w 10002"/>
                          <a:gd name="connsiteY2" fmla="*/ 11440 h 11440"/>
                          <a:gd name="connsiteX3" fmla="*/ 2 w 10002"/>
                          <a:gd name="connsiteY3" fmla="*/ 11440 h 11440"/>
                          <a:gd name="connsiteX4" fmla="*/ 49 w 10002"/>
                          <a:gd name="connsiteY4" fmla="*/ 2905 h 11440"/>
                          <a:gd name="connsiteX0" fmla="*/ 49 w 10002"/>
                          <a:gd name="connsiteY0" fmla="*/ 1521 h 10056"/>
                          <a:gd name="connsiteX1" fmla="*/ 10002 w 10002"/>
                          <a:gd name="connsiteY1" fmla="*/ 0 h 10056"/>
                          <a:gd name="connsiteX2" fmla="*/ 10002 w 10002"/>
                          <a:gd name="connsiteY2" fmla="*/ 10056 h 10056"/>
                          <a:gd name="connsiteX3" fmla="*/ 2 w 10002"/>
                          <a:gd name="connsiteY3" fmla="*/ 10056 h 10056"/>
                          <a:gd name="connsiteX4" fmla="*/ 49 w 10002"/>
                          <a:gd name="connsiteY4" fmla="*/ 1521 h 1005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02" h="10056">
                            <a:moveTo>
                              <a:pt x="49" y="1521"/>
                            </a:moveTo>
                            <a:lnTo>
                              <a:pt x="10002" y="0"/>
                            </a:lnTo>
                            <a:lnTo>
                              <a:pt x="10002" y="10056"/>
                            </a:lnTo>
                            <a:lnTo>
                              <a:pt x="2" y="10056"/>
                            </a:lnTo>
                            <a:cubicBezTo>
                              <a:pt x="-13" y="6418"/>
                              <a:pt x="64" y="5159"/>
                              <a:pt x="49" y="1521"/>
                            </a:cubicBezTo>
                            <a:close/>
                          </a:path>
                        </a:pathLst>
                      </a:custGeom>
                      <a:gradFill>
                        <a:gsLst>
                          <a:gs pos="64000">
                            <a:srgbClr val="5B84CD"/>
                          </a:gs>
                          <a:gs pos="100000">
                            <a:srgbClr val="9BB4E1"/>
                          </a:gs>
                        </a:gsLst>
                        <a:lin ang="10800000" scaled="1"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39" name="Блок-схема: процесс 38"/>
                      <p:cNvSpPr/>
                      <p:nvPr/>
                    </p:nvSpPr>
                    <p:spPr>
                      <a:xfrm>
                        <a:off x="6677613" y="2449671"/>
                        <a:ext cx="624943" cy="1456245"/>
                      </a:xfrm>
                      <a:prstGeom prst="flowChartProcess">
                        <a:avLst/>
                      </a:prstGeom>
                      <a:gradFill>
                        <a:gsLst>
                          <a:gs pos="76000">
                            <a:srgbClr val="274F77"/>
                          </a:gs>
                          <a:gs pos="99000">
                            <a:srgbClr val="5B84CD"/>
                          </a:gs>
                        </a:gsLst>
                        <a:lin ang="10800000" scaled="1"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sp>
                    <p:nvSpPr>
                      <p:cNvPr id="97" name="Блок-схема: процесс 96"/>
                      <p:cNvSpPr/>
                      <p:nvPr/>
                    </p:nvSpPr>
                    <p:spPr>
                      <a:xfrm>
                        <a:off x="8375849" y="2207963"/>
                        <a:ext cx="624943" cy="1697953"/>
                      </a:xfrm>
                      <a:prstGeom prst="flowChartProcess">
                        <a:avLst/>
                      </a:prstGeom>
                      <a:gradFill>
                        <a:gsLst>
                          <a:gs pos="76000">
                            <a:srgbClr val="274F77"/>
                          </a:gs>
                          <a:gs pos="99000">
                            <a:srgbClr val="5B84CD"/>
                          </a:gs>
                        </a:gsLst>
                        <a:lin ang="10800000" scaled="1"/>
                      </a:gra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</p:grpSp>
              </p:grpSp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8042515" y="1242494"/>
                    <a:ext cx="645805" cy="178637"/>
                  </a:xfrm>
                  <a:prstGeom prst="rect">
                    <a:avLst/>
                  </a:prstGeom>
                </p:spPr>
                <p:txBody>
                  <a:bodyPr vert="horz" wrap="none" lIns="88784" tIns="44391" rIns="88784" bIns="44391" rtlCol="0" anchor="ctr">
                    <a:noAutofit/>
                  </a:bodyPr>
                  <a:lstStyle/>
                  <a:p>
                    <a:pPr algn="ctr" defTabSz="887796">
                      <a:spcBef>
                        <a:spcPct val="0"/>
                      </a:spcBef>
                    </a:pPr>
                    <a:r>
                      <a:rPr lang="ru-RU" sz="1500" b="1" i="1" dirty="0" smtClean="0">
                        <a:solidFill>
                          <a:srgbClr val="1A34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235</a:t>
                    </a:r>
                    <a:r>
                      <a:rPr lang="en-US" sz="1500" b="1" i="1" dirty="0" smtClean="0">
                        <a:solidFill>
                          <a:srgbClr val="1A34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</a:t>
                    </a:r>
                    <a:r>
                      <a:rPr lang="ru-RU" sz="1500" b="1" i="1" dirty="0" smtClean="0">
                        <a:solidFill>
                          <a:srgbClr val="1A34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</a:t>
                    </a:r>
                    <a:endParaRPr lang="ru-RU" sz="1500" b="1" i="1" dirty="0">
                      <a:solidFill>
                        <a:srgbClr val="1A344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8074805" y="1751810"/>
                    <a:ext cx="645805" cy="178637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wrap="none" lIns="88784" tIns="44391" rIns="88784" bIns="44391" rtlCol="0" anchor="ctr">
                    <a:noAutofit/>
                  </a:bodyPr>
                  <a:lstStyle/>
                  <a:p>
                    <a:pPr algn="ctr" defTabSz="887796">
                      <a:spcBef>
                        <a:spcPct val="0"/>
                      </a:spcBef>
                    </a:pPr>
                    <a:r>
                      <a:rPr lang="ru-RU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59</a:t>
                    </a:r>
                    <a:r>
                      <a:rPr lang="en-US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</a:t>
                    </a:r>
                    <a:r>
                      <a:rPr lang="ru-RU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92</a:t>
                    </a:r>
                    <a:endParaRPr lang="ru-RU" sz="1200" b="1" i="1" dirty="0">
                      <a:solidFill>
                        <a:srgbClr val="EAF1FA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" name="TextBox 102"/>
                  <p:cNvSpPr txBox="1"/>
                  <p:nvPr/>
                </p:nvSpPr>
                <p:spPr>
                  <a:xfrm>
                    <a:off x="6480936" y="2871051"/>
                    <a:ext cx="645805" cy="178637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wrap="none" lIns="88784" tIns="44391" rIns="88784" bIns="44391" rtlCol="0" anchor="ctr">
                    <a:noAutofit/>
                  </a:bodyPr>
                  <a:lstStyle/>
                  <a:p>
                    <a:pPr algn="ctr" defTabSz="887796">
                      <a:spcBef>
                        <a:spcPct val="0"/>
                      </a:spcBef>
                    </a:pPr>
                    <a:r>
                      <a:rPr lang="en-US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  <a:r>
                      <a:rPr lang="ru-RU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42</a:t>
                    </a:r>
                    <a:r>
                      <a:rPr lang="en-US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</a:t>
                    </a:r>
                    <a:r>
                      <a:rPr lang="ru-RU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</a:t>
                    </a:r>
                    <a:endParaRPr lang="ru-RU" sz="1200" b="1" i="1" dirty="0">
                      <a:solidFill>
                        <a:srgbClr val="EAF1FA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8096209" y="2515761"/>
                    <a:ext cx="645805" cy="178637"/>
                  </a:xfrm>
                  <a:prstGeom prst="rect">
                    <a:avLst/>
                  </a:prstGeom>
                  <a:ln>
                    <a:noFill/>
                  </a:ln>
                </p:spPr>
                <p:txBody>
                  <a:bodyPr vert="horz" wrap="none" lIns="88784" tIns="44391" rIns="88784" bIns="44391" rtlCol="0" anchor="ctr">
                    <a:noAutofit/>
                  </a:bodyPr>
                  <a:lstStyle/>
                  <a:p>
                    <a:pPr algn="ctr" defTabSz="887796">
                      <a:spcBef>
                        <a:spcPct val="0"/>
                      </a:spcBef>
                    </a:pPr>
                    <a:r>
                      <a:rPr lang="en-US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  <a:r>
                      <a:rPr lang="ru-RU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75</a:t>
                    </a:r>
                    <a:r>
                      <a:rPr lang="en-US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.</a:t>
                    </a:r>
                    <a:r>
                      <a:rPr lang="ru-RU" sz="1200" b="1" i="1" dirty="0" smtClean="0">
                        <a:solidFill>
                          <a:srgbClr val="EAF1F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75</a:t>
                    </a:r>
                    <a:endParaRPr lang="ru-RU" sz="1200" b="1" i="1" dirty="0">
                      <a:solidFill>
                        <a:srgbClr val="EAF1FA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107" name="TextBox 106"/>
              <p:cNvSpPr txBox="1"/>
              <p:nvPr/>
            </p:nvSpPr>
            <p:spPr>
              <a:xfrm>
                <a:off x="6679439" y="1427772"/>
                <a:ext cx="1145445" cy="172369"/>
              </a:xfrm>
              <a:prstGeom prst="rect">
                <a:avLst/>
              </a:prstGeom>
              <a:ln>
                <a:noFill/>
              </a:ln>
            </p:spPr>
            <p:txBody>
              <a:bodyPr vert="horz" wrap="none" lIns="88784" tIns="44391" rIns="88784" bIns="44391" rtlCol="0" anchor="ctr">
                <a:noAutofit/>
              </a:bodyPr>
              <a:lstStyle/>
              <a:p>
                <a:pPr algn="ctr" defTabSz="887796">
                  <a:spcBef>
                    <a:spcPct val="0"/>
                  </a:spcBef>
                </a:pPr>
                <a:r>
                  <a:rPr lang="ru-RU" sz="1300" i="1" dirty="0" smtClean="0">
                    <a:solidFill>
                      <a:srgbClr val="1A344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+22%</a:t>
                </a:r>
                <a:endParaRPr lang="ru-RU" sz="1300" i="1" dirty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6717095" y="2682408"/>
              <a:ext cx="1412476" cy="178637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0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+23%</a:t>
              </a:r>
              <a:endParaRPr lang="ru-RU" sz="1000" i="1" dirty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700621" y="1908112"/>
              <a:ext cx="1412476" cy="178637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0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+17%</a:t>
              </a:r>
              <a:endParaRPr lang="ru-RU" sz="1000" i="1" dirty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86104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11986" y="411510"/>
            <a:ext cx="8735121" cy="680986"/>
          </a:xfrm>
        </p:spPr>
        <p:txBody>
          <a:bodyPr>
            <a:normAutofit/>
          </a:bodyPr>
          <a:lstStyle/>
          <a:p>
            <a:pPr defTabSz="914239">
              <a:defRPr/>
            </a:pPr>
            <a:r>
              <a:rPr lang="ru-RU" sz="1900" b="1" i="1" dirty="0">
                <a:solidFill>
                  <a:srgbClr val="000099"/>
                </a:solidFill>
                <a:cs typeface="Arial" panose="020B0604020202020204" pitchFamily="34" charset="0"/>
              </a:rPr>
              <a:t>РЕЗУЛЬТАТЫ КОНТРОЛЬНО-АНАЛИТИЧЕСКОЙ РАБОТЫ НАЛОГОВЫХ ОРГАНОВ КРАСНОЯРСКОГО КРАЯ ПО ИТОГАМ 2021 ГОДА </a:t>
            </a:r>
          </a:p>
        </p:txBody>
      </p:sp>
      <p:sp>
        <p:nvSpPr>
          <p:cNvPr id="5" name="Номер слайда 2"/>
          <p:cNvSpPr txBox="1">
            <a:spLocks noGrp="1"/>
          </p:cNvSpPr>
          <p:nvPr/>
        </p:nvSpPr>
        <p:spPr>
          <a:xfrm>
            <a:off x="8366271" y="4515966"/>
            <a:ext cx="620370" cy="474071"/>
          </a:xfrm>
          <a:prstGeom prst="rect">
            <a:avLst/>
          </a:prstGeom>
          <a:noFill/>
        </p:spPr>
        <p:txBody>
          <a:bodyPr lIns="81569" tIns="40785" rIns="81569" bIns="40785" anchor="ctr">
            <a:normAutofit/>
          </a:bodyPr>
          <a:lstStyle/>
          <a:p>
            <a:pPr algn="ctr">
              <a:lnSpc>
                <a:spcPts val="1877"/>
              </a:lnSpc>
              <a:defRPr/>
            </a:pPr>
            <a:fld id="{E36EB33C-2638-4F89-AFF0-458F86E19FC4}" type="slidenum">
              <a:rPr lang="ru-RU" sz="2100">
                <a:solidFill>
                  <a:schemeClr val="bg1"/>
                </a:solidFill>
                <a:cs typeface="Arial" charset="0"/>
              </a:rPr>
              <a:pPr algn="ctr">
                <a:lnSpc>
                  <a:spcPts val="1877"/>
                </a:lnSpc>
                <a:defRPr/>
              </a:pPr>
              <a:t>10</a:t>
            </a:fld>
            <a:endParaRPr lang="ru-RU" sz="2100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40424497"/>
              </p:ext>
            </p:extLst>
          </p:nvPr>
        </p:nvGraphicFramePr>
        <p:xfrm>
          <a:off x="683568" y="539750"/>
          <a:ext cx="7848872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449239" y="1221367"/>
            <a:ext cx="5033694" cy="841696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lIns="71558" tIns="35778" rIns="71558" bIns="35778">
            <a:sp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ДОНАЧИСЛЕНО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</a:rPr>
              <a:t>4 </a:t>
            </a:r>
            <a:r>
              <a:rPr lang="ru-RU" sz="2500" b="1" i="1" dirty="0">
                <a:solidFill>
                  <a:schemeClr val="tx2">
                    <a:lumMod val="75000"/>
                  </a:schemeClr>
                </a:solidFill>
              </a:rPr>
              <a:t>884,6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млн. руб. с ростом в </a:t>
            </a:r>
            <a:r>
              <a:rPr lang="ru-RU" sz="2500" b="1" i="1" dirty="0">
                <a:solidFill>
                  <a:schemeClr val="accent3">
                    <a:lumMod val="50000"/>
                  </a:schemeClr>
                </a:solidFill>
              </a:rPr>
              <a:t>1,4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раза к уровню 2020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1542022"/>
            <a:ext cx="1434263" cy="3686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6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+135.9%</a:t>
            </a:r>
            <a:endParaRPr lang="ru-RU" sz="16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3620180"/>
            <a:ext cx="1434263" cy="3686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6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-1.9%</a:t>
            </a:r>
            <a:endParaRPr lang="ru-RU" sz="16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2211710"/>
            <a:ext cx="1434263" cy="3686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6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-5.2%</a:t>
            </a:r>
            <a:endParaRPr lang="ru-RU" sz="16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4E67F5A-2A87-48F5-9C2B-0A76CC7B65AB}"/>
              </a:ext>
            </a:extLst>
          </p:cNvPr>
          <p:cNvSpPr/>
          <p:nvPr/>
        </p:nvSpPr>
        <p:spPr>
          <a:xfrm>
            <a:off x="395536" y="1926363"/>
            <a:ext cx="1113858" cy="245949"/>
          </a:xfrm>
          <a:prstGeom prst="rect">
            <a:avLst/>
          </a:prstGeom>
        </p:spPr>
        <p:txBody>
          <a:bodyPr wrap="square" lIns="91164" tIns="45583" rIns="91164" bIns="45583">
            <a:spAutoFit/>
          </a:bodyPr>
          <a:lstStyle/>
          <a:p>
            <a:pPr defTabSz="1100330"/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Млн. </a:t>
            </a:r>
            <a:r>
              <a:rPr lang="ru-RU" sz="10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37939208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098402"/>
              </p:ext>
            </p:extLst>
          </p:nvPr>
        </p:nvGraphicFramePr>
        <p:xfrm>
          <a:off x="611188" y="915988"/>
          <a:ext cx="7713662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2"/>
          <p:cNvSpPr txBox="1">
            <a:spLocks noGrp="1"/>
          </p:cNvSpPr>
          <p:nvPr/>
        </p:nvSpPr>
        <p:spPr>
          <a:xfrm>
            <a:off x="8366271" y="4515966"/>
            <a:ext cx="620370" cy="474071"/>
          </a:xfrm>
          <a:prstGeom prst="rect">
            <a:avLst/>
          </a:prstGeom>
          <a:noFill/>
        </p:spPr>
        <p:txBody>
          <a:bodyPr lIns="81569" tIns="40785" rIns="81569" bIns="40785" anchor="ctr">
            <a:normAutofit/>
          </a:bodyPr>
          <a:lstStyle/>
          <a:p>
            <a:pPr algn="ctr">
              <a:lnSpc>
                <a:spcPts val="1877"/>
              </a:lnSpc>
              <a:defRPr/>
            </a:pPr>
            <a:fld id="{E36EB33C-2638-4F89-AFF0-458F86E19FC4}" type="slidenum">
              <a:rPr lang="ru-RU" sz="2100">
                <a:solidFill>
                  <a:schemeClr val="bg1"/>
                </a:solidFill>
                <a:cs typeface="Arial" charset="0"/>
              </a:rPr>
              <a:pPr algn="ctr">
                <a:lnSpc>
                  <a:spcPts val="1877"/>
                </a:lnSpc>
                <a:defRPr/>
              </a:pPr>
              <a:t>11</a:t>
            </a:fld>
            <a:endParaRPr lang="ru-RU" sz="21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973153" y="267494"/>
            <a:ext cx="7278465" cy="829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000099"/>
                </a:solidFill>
                <a:cs typeface="Arial" pitchFamily="34" charset="0"/>
              </a:rPr>
              <a:t>ДИНАМИКА КОЛИЧЕСТВА И ЭФФЕКТИВНОСТИ ВЫЕЗДНЫХ НАЛОГОВЫХ ПРОВЕРОК ОРГАНИЗАЦИЙ И ИП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594666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376523" y="2513062"/>
            <a:ext cx="2303795" cy="456975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lIns="71558" tIns="35778" rIns="71558" bIns="35778">
            <a:spAutoFit/>
          </a:bodyPr>
          <a:lstStyle/>
          <a:p>
            <a:pPr algn="r">
              <a:defRPr/>
            </a:pPr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</a:rPr>
              <a:t>52%</a:t>
            </a:r>
            <a:endParaRPr lang="ru-RU" sz="25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661" y="1903687"/>
            <a:ext cx="2303795" cy="456975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lIns="71558" tIns="35778" rIns="71558" bIns="35778">
            <a:spAutoFit/>
          </a:bodyPr>
          <a:lstStyle/>
          <a:p>
            <a:pPr algn="r">
              <a:defRPr/>
            </a:pPr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</a:rPr>
              <a:t>67%</a:t>
            </a:r>
            <a:endParaRPr lang="ru-RU" sz="25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11986" y="411510"/>
            <a:ext cx="8735121" cy="680986"/>
          </a:xfrm>
        </p:spPr>
        <p:txBody>
          <a:bodyPr>
            <a:normAutofit/>
          </a:bodyPr>
          <a:lstStyle/>
          <a:p>
            <a:pPr defTabSz="914239">
              <a:defRPr/>
            </a:pPr>
            <a:r>
              <a:rPr lang="ru-RU" sz="1900" b="1" i="1" dirty="0">
                <a:solidFill>
                  <a:srgbClr val="000099"/>
                </a:solidFill>
                <a:cs typeface="Arial" panose="020B0604020202020204" pitchFamily="34" charset="0"/>
              </a:rPr>
              <a:t>РЕЗУЛЬТАТЫ КОНТРОЛЬНО-АНАЛИТИЧЕСКОЙ РАБОТЫ НАЛОГОВЫХ ОРГАНОВ КРАСНОЯРСКОГО КРАЯ ПО ИТОГАМ 2021 ГОДА </a:t>
            </a:r>
          </a:p>
        </p:txBody>
      </p:sp>
      <p:sp>
        <p:nvSpPr>
          <p:cNvPr id="5" name="Номер слайда 2"/>
          <p:cNvSpPr txBox="1">
            <a:spLocks noGrp="1"/>
          </p:cNvSpPr>
          <p:nvPr/>
        </p:nvSpPr>
        <p:spPr>
          <a:xfrm>
            <a:off x="8366271" y="4515966"/>
            <a:ext cx="620370" cy="474071"/>
          </a:xfrm>
          <a:prstGeom prst="rect">
            <a:avLst/>
          </a:prstGeom>
          <a:noFill/>
        </p:spPr>
        <p:txBody>
          <a:bodyPr lIns="81569" tIns="40785" rIns="81569" bIns="40785" anchor="ctr">
            <a:normAutofit/>
          </a:bodyPr>
          <a:lstStyle/>
          <a:p>
            <a:pPr algn="ctr">
              <a:lnSpc>
                <a:spcPts val="1877"/>
              </a:lnSpc>
              <a:defRPr/>
            </a:pPr>
            <a:fld id="{E36EB33C-2638-4F89-AFF0-458F86E19FC4}" type="slidenum">
              <a:rPr lang="ru-RU" sz="2100">
                <a:solidFill>
                  <a:schemeClr val="bg1"/>
                </a:solidFill>
                <a:cs typeface="Arial" charset="0"/>
              </a:rPr>
              <a:pPr algn="ctr">
                <a:lnSpc>
                  <a:spcPts val="1877"/>
                </a:lnSpc>
                <a:defRPr/>
              </a:pPr>
              <a:t>12</a:t>
            </a:fld>
            <a:endParaRPr lang="ru-RU" sz="2100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65058874"/>
              </p:ext>
            </p:extLst>
          </p:nvPr>
        </p:nvGraphicFramePr>
        <p:xfrm>
          <a:off x="683568" y="539750"/>
          <a:ext cx="6482285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060211"/>
            <a:ext cx="3738519" cy="841696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lIns="71558" tIns="35778" rIns="71558" bIns="35778">
            <a:sp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ПОСТУПИЛО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</a:rPr>
              <a:t>2 437,9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млн. руб. </a:t>
            </a:r>
          </a:p>
          <a:p>
            <a:pPr algn="ctr">
              <a:defRPr/>
            </a:pP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или </a:t>
            </a:r>
            <a:r>
              <a:rPr lang="ru-RU" sz="2500" b="1" i="1" dirty="0" smtClean="0">
                <a:solidFill>
                  <a:schemeClr val="accent3">
                    <a:lumMod val="50000"/>
                  </a:schemeClr>
                </a:solidFill>
              </a:rPr>
              <a:t>111,9%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к уровню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2020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556" y="2283718"/>
            <a:ext cx="1434263" cy="3686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6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+126.1%</a:t>
            </a:r>
            <a:endParaRPr lang="ru-RU" sz="16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3461518"/>
            <a:ext cx="1434263" cy="3686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6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+71.6%</a:t>
            </a:r>
            <a:endParaRPr lang="ru-RU" sz="16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1500671"/>
            <a:ext cx="1434263" cy="368669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6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-28.8%</a:t>
            </a:r>
            <a:endParaRPr lang="ru-RU" sz="16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4E67F5A-2A87-48F5-9C2B-0A76CC7B65AB}"/>
              </a:ext>
            </a:extLst>
          </p:cNvPr>
          <p:cNvSpPr/>
          <p:nvPr/>
        </p:nvSpPr>
        <p:spPr>
          <a:xfrm>
            <a:off x="342663" y="4630026"/>
            <a:ext cx="1113858" cy="245949"/>
          </a:xfrm>
          <a:prstGeom prst="rect">
            <a:avLst/>
          </a:prstGeom>
        </p:spPr>
        <p:txBody>
          <a:bodyPr wrap="square" lIns="91164" tIns="45583" rIns="91164" bIns="45583">
            <a:spAutoFit/>
          </a:bodyPr>
          <a:lstStyle/>
          <a:p>
            <a:pPr defTabSz="1100330"/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Млн. </a:t>
            </a:r>
            <a:r>
              <a:rPr lang="ru-RU" sz="10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рублей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72660" y="1337372"/>
            <a:ext cx="2303795" cy="380031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wrap="square" lIns="71558" tIns="35778" rIns="71558" bIns="35778">
            <a:spAutoFit/>
          </a:bodyPr>
          <a:lstStyle/>
          <a:p>
            <a:pPr algn="ctr">
              <a:defRPr/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% ВЗЫСКАНИЯ</a:t>
            </a: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189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049941"/>
              </p:ext>
            </p:extLst>
          </p:nvPr>
        </p:nvGraphicFramePr>
        <p:xfrm>
          <a:off x="611560" y="1222038"/>
          <a:ext cx="7632848" cy="2717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/>
          <a:lstStyle/>
          <a:p>
            <a:r>
              <a:rPr lang="ru-RU" sz="1600" b="1" i="1" dirty="0">
                <a:solidFill>
                  <a:srgbClr val="000099"/>
                </a:solidFill>
                <a:cs typeface="Arial" pitchFamily="34" charset="0"/>
              </a:rPr>
              <a:t>ДИНАМИКА </a:t>
            </a: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СОВОКУПНОЙ ЗАДОЛЖЕННОСТИ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03608119"/>
              </p:ext>
            </p:extLst>
          </p:nvPr>
        </p:nvGraphicFramePr>
        <p:xfrm>
          <a:off x="755576" y="2067694"/>
          <a:ext cx="7272808" cy="276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 flipV="1">
            <a:off x="4714499" y="2188886"/>
            <a:ext cx="2565205" cy="82404"/>
          </a:xfrm>
          <a:prstGeom prst="straightConnector1">
            <a:avLst/>
          </a:prstGeom>
          <a:ln w="28575">
            <a:solidFill>
              <a:srgbClr val="1A270B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rot="933640">
            <a:off x="2665087" y="1441057"/>
            <a:ext cx="88036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DEBCF"/>
                    </a:gs>
                    <a:gs pos="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-</a:t>
            </a:r>
            <a:r>
              <a:rPr lang="en-US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DEBCF"/>
                    </a:gs>
                    <a:gs pos="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39,3</a:t>
            </a:r>
            <a:r>
              <a:rPr lang="ru-RU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DEBCF"/>
                    </a:gs>
                    <a:gs pos="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%</a:t>
            </a:r>
            <a:r>
              <a:rPr lang="ru-RU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00193" y="1779662"/>
            <a:ext cx="80823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  <a:solidFill>
                  <a:srgbClr val="A61202"/>
                </a:solidFill>
              </a:rPr>
              <a:t>+</a:t>
            </a:r>
            <a:r>
              <a:rPr lang="ru-RU" b="1" dirty="0" smtClean="0">
                <a:ln w="10541" cmpd="sng">
                  <a:noFill/>
                  <a:prstDash val="solid"/>
                </a:ln>
                <a:solidFill>
                  <a:srgbClr val="A61202"/>
                </a:solidFill>
              </a:rPr>
              <a:t>0,8%</a:t>
            </a:r>
            <a:r>
              <a:rPr lang="ru-RU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A61202"/>
                </a:solidFill>
                <a:effectLst/>
              </a:rPr>
              <a:t> 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A61202"/>
              </a:solidFill>
              <a:effectLst/>
            </a:endParaRPr>
          </a:p>
        </p:txBody>
      </p:sp>
      <p:sp>
        <p:nvSpPr>
          <p:cNvPr id="29" name="Выгнутая вверх стрелка 28"/>
          <p:cNvSpPr/>
          <p:nvPr/>
        </p:nvSpPr>
        <p:spPr>
          <a:xfrm rot="847633">
            <a:off x="1501578" y="1348984"/>
            <a:ext cx="3207388" cy="677121"/>
          </a:xfrm>
          <a:prstGeom prst="curvedDownArrow">
            <a:avLst/>
          </a:prstGeom>
          <a:gradFill>
            <a:gsLst>
              <a:gs pos="100000">
                <a:srgbClr val="334F15">
                  <a:alpha val="18000"/>
                  <a:lumMod val="58000"/>
                </a:srgbClr>
              </a:gs>
              <a:gs pos="32000">
                <a:srgbClr val="92D050">
                  <a:alpha val="40000"/>
                  <a:lumMod val="77000"/>
                </a:srgbClr>
              </a:gs>
              <a:gs pos="100000">
                <a:srgbClr val="92D050"/>
              </a:gs>
              <a:gs pos="100000">
                <a:srgbClr val="0C1305"/>
              </a:gs>
            </a:gsLst>
            <a:lin ang="8100000" scaled="1"/>
          </a:gradFill>
          <a:ln w="3175">
            <a:solidFill>
              <a:srgbClr val="72A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1428294">
            <a:off x="4868747" y="1839296"/>
            <a:ext cx="80823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noFill/>
                  <a:prstDash val="solid"/>
                </a:ln>
                <a:solidFill>
                  <a:srgbClr val="A61202"/>
                </a:solidFill>
              </a:rPr>
              <a:t>+4,</a:t>
            </a:r>
            <a:r>
              <a:rPr lang="ru-RU" b="1" dirty="0" smtClean="0">
                <a:ln w="10541" cmpd="sng">
                  <a:noFill/>
                  <a:prstDash val="solid"/>
                </a:ln>
                <a:solidFill>
                  <a:srgbClr val="A61202"/>
                </a:solidFill>
              </a:rPr>
              <a:t>9%</a:t>
            </a:r>
            <a:r>
              <a:rPr lang="ru-RU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A61202"/>
                </a:solidFill>
                <a:effectLst/>
              </a:rPr>
              <a:t> 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A61202"/>
              </a:solidFill>
              <a:effectLst/>
            </a:endParaRPr>
          </a:p>
        </p:txBody>
      </p:sp>
      <p:sp>
        <p:nvSpPr>
          <p:cNvPr id="10" name="Номер слайда 2"/>
          <p:cNvSpPr txBox="1">
            <a:spLocks noGrp="1"/>
          </p:cNvSpPr>
          <p:nvPr/>
        </p:nvSpPr>
        <p:spPr>
          <a:xfrm>
            <a:off x="8366271" y="4445008"/>
            <a:ext cx="620370" cy="474071"/>
          </a:xfrm>
          <a:prstGeom prst="rect">
            <a:avLst/>
          </a:prstGeom>
          <a:noFill/>
        </p:spPr>
        <p:txBody>
          <a:bodyPr lIns="81569" tIns="40785" rIns="81569" bIns="40785" anchor="ctr">
            <a:normAutofit/>
          </a:bodyPr>
          <a:lstStyle/>
          <a:p>
            <a:pPr algn="ctr">
              <a:lnSpc>
                <a:spcPts val="1877"/>
              </a:lnSpc>
              <a:defRPr/>
            </a:pPr>
            <a:fld id="{E36EB33C-2638-4F89-AFF0-458F86E19FC4}" type="slidenum">
              <a:rPr lang="ru-RU" sz="2100">
                <a:solidFill>
                  <a:schemeClr val="bg1"/>
                </a:solidFill>
                <a:cs typeface="Arial" charset="0"/>
              </a:rPr>
              <a:pPr algn="ctr">
                <a:lnSpc>
                  <a:spcPts val="1877"/>
                </a:lnSpc>
                <a:defRPr/>
              </a:pPr>
              <a:t>13</a:t>
            </a:fld>
            <a:endParaRPr lang="ru-RU" sz="21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821927" y="267494"/>
            <a:ext cx="7926537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ПРИЧИНЫ ПРИРОСТА И УМЕНЬШЕНИЯ СОВОКУПНОЙ ЗАДОЛЖЕННОСТИ В 2021 ГОДУ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25094588"/>
              </p:ext>
            </p:extLst>
          </p:nvPr>
        </p:nvGraphicFramePr>
        <p:xfrm>
          <a:off x="395537" y="1059582"/>
          <a:ext cx="44644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820413219"/>
              </p:ext>
            </p:extLst>
          </p:nvPr>
        </p:nvGraphicFramePr>
        <p:xfrm>
          <a:off x="4526620" y="1059582"/>
          <a:ext cx="4365860" cy="3847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3"/>
          <p:cNvSpPr txBox="1">
            <a:spLocks/>
          </p:cNvSpPr>
          <p:nvPr/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E3C7F-F23D-4A96-B294-8C150D396CBC}" type="slidenum"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239" rtl="0" eaLnBrk="1" fontAlgn="auto" latinLnBrk="0" hangingPunct="1">
                <a:lnSpc>
                  <a:spcPts val="210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3067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20083"/>
              </p:ext>
            </p:extLst>
          </p:nvPr>
        </p:nvGraphicFramePr>
        <p:xfrm>
          <a:off x="395536" y="1204913"/>
          <a:ext cx="8496943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/>
          <a:lstStyle/>
          <a:p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ПОКАЗАТЕЛЬ </a:t>
            </a:r>
            <a:r>
              <a:rPr lang="en-US" sz="1600" b="1" i="1" dirty="0" smtClean="0">
                <a:solidFill>
                  <a:srgbClr val="000099"/>
                </a:solidFill>
                <a:cs typeface="Arial" pitchFamily="34" charset="0"/>
              </a:rPr>
              <a:t>DTI – </a:t>
            </a: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ПОКАЗАТЕЛЬ СООТНОШЕНИЯ ДОЛГА К ПОСТУПЛЕНИЯМ (</a:t>
            </a:r>
            <a:r>
              <a:rPr lang="en-US" sz="1600" b="1" i="1" dirty="0" smtClean="0">
                <a:solidFill>
                  <a:srgbClr val="000099"/>
                </a:solidFill>
                <a:cs typeface="Arial" pitchFamily="34" charset="0"/>
              </a:rPr>
              <a:t>DEBT-TO-INCOME)</a:t>
            </a:r>
            <a:endParaRPr lang="ru-RU" dirty="0"/>
          </a:p>
        </p:txBody>
      </p:sp>
      <p:sp>
        <p:nvSpPr>
          <p:cNvPr id="6" name="Номер слайда 2"/>
          <p:cNvSpPr txBox="1">
            <a:spLocks noGrp="1"/>
          </p:cNvSpPr>
          <p:nvPr/>
        </p:nvSpPr>
        <p:spPr>
          <a:xfrm>
            <a:off x="8366271" y="4443958"/>
            <a:ext cx="620370" cy="474071"/>
          </a:xfrm>
          <a:prstGeom prst="rect">
            <a:avLst/>
          </a:prstGeom>
          <a:noFill/>
        </p:spPr>
        <p:txBody>
          <a:bodyPr lIns="81569" tIns="40785" rIns="81569" bIns="40785" anchor="ctr">
            <a:normAutofit/>
          </a:bodyPr>
          <a:lstStyle/>
          <a:p>
            <a:pPr algn="ctr">
              <a:lnSpc>
                <a:spcPts val="1877"/>
              </a:lnSpc>
              <a:defRPr/>
            </a:pPr>
            <a:fld id="{E36EB33C-2638-4F89-AFF0-458F86E19FC4}" type="slidenum">
              <a:rPr lang="ru-RU" sz="2100">
                <a:solidFill>
                  <a:schemeClr val="bg1"/>
                </a:solidFill>
                <a:cs typeface="Arial" charset="0"/>
              </a:rPr>
              <a:pPr algn="ctr">
                <a:lnSpc>
                  <a:spcPts val="1877"/>
                </a:lnSpc>
                <a:defRPr/>
              </a:pPr>
              <a:t>15</a:t>
            </a:fld>
            <a:endParaRPr lang="ru-RU" sz="21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447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304">
            <a:extLst>
              <a:ext uri="{FF2B5EF4-FFF2-40B4-BE49-F238E27FC236}">
                <a16:creationId xmlns="" xmlns:a16="http://schemas.microsoft.com/office/drawing/2014/main" id="{1C40F519-A3EF-4B3C-BEAA-20D231CB3D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3911355"/>
              </p:ext>
            </p:extLst>
          </p:nvPr>
        </p:nvGraphicFramePr>
        <p:xfrm>
          <a:off x="-72516" y="3435846"/>
          <a:ext cx="9289032" cy="167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5A2DDEB-87E9-41E2-8BD9-45EF11209C1B}"/>
              </a:ext>
            </a:extLst>
          </p:cNvPr>
          <p:cNvCxnSpPr>
            <a:cxnSpLocks/>
          </p:cNvCxnSpPr>
          <p:nvPr/>
        </p:nvCxnSpPr>
        <p:spPr>
          <a:xfrm flipH="1">
            <a:off x="0" y="2815999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7F96A09C-1550-471C-82CD-38FE36CAAC27}"/>
              </a:ext>
            </a:extLst>
          </p:cNvPr>
          <p:cNvSpPr/>
          <p:nvPr/>
        </p:nvSpPr>
        <p:spPr>
          <a:xfrm>
            <a:off x="7083030" y="-9191"/>
            <a:ext cx="1512416" cy="58090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34290" rIns="0" bIns="34290" rtlCol="0" anchor="ctr">
            <a:no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Roboto Condensed" panose="02000000000000000000" pitchFamily="2" charset="0"/>
              </a:rPr>
              <a:t>НА 10.03.2022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D7B2F863-5373-47FF-A75F-31D4B1DC684B}"/>
              </a:ext>
            </a:extLst>
          </p:cNvPr>
          <p:cNvSpPr txBox="1">
            <a:spLocks/>
          </p:cNvSpPr>
          <p:nvPr/>
        </p:nvSpPr>
        <p:spPr>
          <a:xfrm>
            <a:off x="2274631" y="1"/>
            <a:ext cx="3938123" cy="5809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CAD82A"/>
              </a:buClr>
              <a:tabLst>
                <a:tab pos="257175" algn="l"/>
              </a:tabLst>
            </a:pPr>
            <a:r>
              <a:rPr lang="ru-RU" sz="12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ОБРАЩЕНИЯ ОРГАНИЗАЦИЙ И ФИЗИЧЕСКИХ ЛИЦ В ФЕДЕРАЛЬНЫЙ СИТУАЦИОННЫЙ ЦЕНТР</a:t>
            </a: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484913"/>
              </p:ext>
            </p:extLst>
          </p:nvPr>
        </p:nvGraphicFramePr>
        <p:xfrm>
          <a:off x="170511" y="920369"/>
          <a:ext cx="6167349" cy="4185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545407"/>
              </p:ext>
            </p:extLst>
          </p:nvPr>
        </p:nvGraphicFramePr>
        <p:xfrm>
          <a:off x="5544108" y="733198"/>
          <a:ext cx="3429000" cy="251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2586" y="762946"/>
            <a:ext cx="2523319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1C5686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1C5686"/>
                </a:solidFill>
              </a:rPr>
              <a:t>Проблематика обращений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1081" y="3369574"/>
            <a:ext cx="4077072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/>
            <a:r>
              <a:rPr lang="ru-RU" sz="900" u="sng" dirty="0"/>
              <a:t>Предлагаемые решения: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900" dirty="0"/>
              <a:t>Упрощение порядка предоставления отсрочки.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900" dirty="0"/>
              <a:t>Введение моратория на применение штрафных санкций.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900" dirty="0"/>
              <a:t>Отмена ограничения на 50-%е списание убытков по налогу на прибыль.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900" dirty="0"/>
              <a:t>Снижение совокупного тарифа страховых взносов для крупных организаций.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900" dirty="0"/>
              <a:t>Предоставление субсидии на процентную ставку по </a:t>
            </a:r>
            <a:br>
              <a:rPr lang="ru-RU" sz="900" dirty="0"/>
            </a:br>
            <a:r>
              <a:rPr lang="ru-RU" sz="900" dirty="0"/>
              <a:t>действующим кредитам. </a:t>
            </a:r>
          </a:p>
        </p:txBody>
      </p:sp>
    </p:spTree>
    <p:extLst>
      <p:ext uri="{BB962C8B-B14F-4D97-AF65-F5344CB8AC3E}">
        <p14:creationId xmlns:p14="http://schemas.microsoft.com/office/powerpoint/2010/main" val="1720811590"/>
      </p:ext>
    </p:extLst>
  </p:cSld>
  <p:clrMapOvr>
    <a:masterClrMapping/>
  </p:clrMapOvr>
  <p:transition spd="med"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304">
            <a:extLst>
              <a:ext uri="{FF2B5EF4-FFF2-40B4-BE49-F238E27FC236}">
                <a16:creationId xmlns="" xmlns:a16="http://schemas.microsoft.com/office/drawing/2014/main" id="{1C40F519-A3EF-4B3C-BEAA-20D231CB3D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124196"/>
              </p:ext>
            </p:extLst>
          </p:nvPr>
        </p:nvGraphicFramePr>
        <p:xfrm>
          <a:off x="-72516" y="3435846"/>
          <a:ext cx="9289032" cy="167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35A2DDEB-87E9-41E2-8BD9-45EF11209C1B}"/>
              </a:ext>
            </a:extLst>
          </p:cNvPr>
          <p:cNvCxnSpPr>
            <a:cxnSpLocks/>
          </p:cNvCxnSpPr>
          <p:nvPr/>
        </p:nvCxnSpPr>
        <p:spPr>
          <a:xfrm flipH="1">
            <a:off x="0" y="2815999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7F96A09C-1550-471C-82CD-38FE36CAAC27}"/>
              </a:ext>
            </a:extLst>
          </p:cNvPr>
          <p:cNvSpPr/>
          <p:nvPr/>
        </p:nvSpPr>
        <p:spPr>
          <a:xfrm>
            <a:off x="7083030" y="-9191"/>
            <a:ext cx="1512416" cy="58090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34290" rIns="0" bIns="34290" rtlCol="0" anchor="ctr">
            <a:no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Roboto Condensed" panose="02000000000000000000" pitchFamily="2" charset="0"/>
              </a:rPr>
              <a:t>НА 16.03.2022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D7B2F863-5373-47FF-A75F-31D4B1DC684B}"/>
              </a:ext>
            </a:extLst>
          </p:cNvPr>
          <p:cNvSpPr txBox="1">
            <a:spLocks/>
          </p:cNvSpPr>
          <p:nvPr/>
        </p:nvSpPr>
        <p:spPr>
          <a:xfrm>
            <a:off x="2274631" y="1"/>
            <a:ext cx="3938123" cy="5809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CAD82A"/>
              </a:buClr>
              <a:tabLst>
                <a:tab pos="257175" algn="l"/>
              </a:tabLst>
            </a:pPr>
            <a:r>
              <a:rPr lang="ru-RU" sz="1200" b="1" dirty="0">
                <a:solidFill>
                  <a:srgbClr val="57565A">
                    <a:lumMod val="50000"/>
                  </a:srgbClr>
                </a:solidFill>
                <a:latin typeface="Roboto Condensed" panose="02000000000000000000" pitchFamily="2" charset="0"/>
              </a:rPr>
              <a:t>ОБРАЩЕНИЯ ОРГАНИЗАЦИЙ И ФИЗИЧЕСКИХ ЛИЦ В РЕГИОНАЛЬНЫЙ СИТУАЦИОННЫЙ ЦЕНТР УФНС ПО КРАСНОЯРСКОМУ КРАЮ</a:t>
            </a: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833506"/>
              </p:ext>
            </p:extLst>
          </p:nvPr>
        </p:nvGraphicFramePr>
        <p:xfrm>
          <a:off x="172675" y="920369"/>
          <a:ext cx="5670630" cy="4185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2586" y="762946"/>
            <a:ext cx="2523319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1C5686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1C5686"/>
                </a:solidFill>
              </a:rPr>
              <a:t>Проблематика обращений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1081" y="3369574"/>
            <a:ext cx="3537393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/>
            <a:r>
              <a:rPr lang="ru-RU" sz="900" u="sng" dirty="0"/>
              <a:t>Предлагаемое решение:</a:t>
            </a:r>
          </a:p>
          <a:p>
            <a:pPr lvl="0" algn="ctr"/>
            <a:endParaRPr lang="ru-RU" sz="900" u="sng" dirty="0"/>
          </a:p>
          <a:p>
            <a:pPr indent="135731" algn="just"/>
            <a:r>
              <a:rPr lang="ru-RU" sz="900" dirty="0"/>
              <a:t>По поручению Губернатора: уменьшить налоговую нагрузку на субъекты малого и среднего предпринимательства, применяющих упрощенную и патентную системы налогообложения и осуществляющих деятельность в отдельных отраслях экономики, требующих поддержки в условиях санкциях, на период 2022 года.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75556" y="438513"/>
            <a:ext cx="1296144" cy="108012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ru-RU" sz="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16.03.2022</a:t>
            </a:r>
            <a:endParaRPr lang="ru-RU" sz="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49979082"/>
              </p:ext>
            </p:extLst>
          </p:nvPr>
        </p:nvGraphicFramePr>
        <p:xfrm>
          <a:off x="5678933" y="751262"/>
          <a:ext cx="3321369" cy="2341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9403314"/>
      </p:ext>
    </p:extLst>
  </p:cSld>
  <p:clrMapOvr>
    <a:masterClrMapping/>
  </p:clrMapOvr>
  <p:transition spd="med"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i="1" dirty="0">
                <a:solidFill>
                  <a:srgbClr val="000099"/>
                </a:solidFill>
                <a:cs typeface="Arial" pitchFamily="34" charset="0"/>
              </a:rPr>
              <a:t>ДИНАМИКА ПОСТУПЛЕНИЯ </a:t>
            </a: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НАЛОГОВ И СБОРОВ В </a:t>
            </a:r>
            <a:r>
              <a:rPr lang="ru-RU" sz="1600" b="1" i="1" dirty="0">
                <a:solidFill>
                  <a:srgbClr val="000099"/>
                </a:solidFill>
                <a:cs typeface="Arial" pitchFamily="34" charset="0"/>
              </a:rPr>
              <a:t>2019-2021 ГГ. </a:t>
            </a: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ОТ НАЛОГОПЛАТЕЛЬЩИКОВ КРАСНОЯРСКОГО КРАЯ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626244"/>
              </p:ext>
            </p:extLst>
          </p:nvPr>
        </p:nvGraphicFramePr>
        <p:xfrm>
          <a:off x="467544" y="1059583"/>
          <a:ext cx="8424936" cy="376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1165" y="3867894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-13%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4826" y="3195376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+73%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3740936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+27%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3246260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613978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+11%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3867894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+9%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8933" y="3250137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-15%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3316686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+27%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61845" y="3373218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+34%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57789" y="3808853"/>
            <a:ext cx="5040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-32%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Номер слайда 3"/>
          <p:cNvSpPr txBox="1">
            <a:spLocks/>
          </p:cNvSpPr>
          <p:nvPr/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E3C7F-F23D-4A96-B294-8C150D396CBC}" type="slidenum"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239" rtl="0" eaLnBrk="1" fontAlgn="auto" latinLnBrk="0" hangingPunct="1">
                <a:lnSpc>
                  <a:spcPts val="210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158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300000" y="1530000"/>
            <a:ext cx="720080" cy="1152000"/>
          </a:xfrm>
          <a:custGeom>
            <a:avLst/>
            <a:gdLst>
              <a:gd name="connsiteX0" fmla="*/ 0 w 720080"/>
              <a:gd name="connsiteY0" fmla="*/ 0 h 1152000"/>
              <a:gd name="connsiteX1" fmla="*/ 720080 w 720080"/>
              <a:gd name="connsiteY1" fmla="*/ 0 h 1152000"/>
              <a:gd name="connsiteX2" fmla="*/ 720080 w 720080"/>
              <a:gd name="connsiteY2" fmla="*/ 1152000 h 1152000"/>
              <a:gd name="connsiteX3" fmla="*/ 0 w 720080"/>
              <a:gd name="connsiteY3" fmla="*/ 1152000 h 1152000"/>
              <a:gd name="connsiteX4" fmla="*/ 0 w 720080"/>
              <a:gd name="connsiteY4" fmla="*/ 0 h 1152000"/>
              <a:gd name="connsiteX0" fmla="*/ 0 w 720080"/>
              <a:gd name="connsiteY0" fmla="*/ 553101 h 1152000"/>
              <a:gd name="connsiteX1" fmla="*/ 720080 w 720080"/>
              <a:gd name="connsiteY1" fmla="*/ 0 h 1152000"/>
              <a:gd name="connsiteX2" fmla="*/ 720080 w 720080"/>
              <a:gd name="connsiteY2" fmla="*/ 1152000 h 1152000"/>
              <a:gd name="connsiteX3" fmla="*/ 0 w 720080"/>
              <a:gd name="connsiteY3" fmla="*/ 1152000 h 1152000"/>
              <a:gd name="connsiteX4" fmla="*/ 0 w 720080"/>
              <a:gd name="connsiteY4" fmla="*/ 553101 h 11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080" h="1152000">
                <a:moveTo>
                  <a:pt x="0" y="553101"/>
                </a:moveTo>
                <a:lnTo>
                  <a:pt x="720080" y="0"/>
                </a:lnTo>
                <a:lnTo>
                  <a:pt x="720080" y="1152000"/>
                </a:lnTo>
                <a:lnTo>
                  <a:pt x="0" y="1152000"/>
                </a:lnTo>
                <a:lnTo>
                  <a:pt x="0" y="553101"/>
                </a:lnTo>
                <a:close/>
              </a:path>
            </a:pathLst>
          </a:cu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38681762"/>
              </p:ext>
            </p:extLst>
          </p:nvPr>
        </p:nvGraphicFramePr>
        <p:xfrm>
          <a:off x="311459" y="2469219"/>
          <a:ext cx="4312164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 txBox="1">
            <a:spLocks/>
          </p:cNvSpPr>
          <p:nvPr/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E3C7F-F23D-4A96-B294-8C150D396CBC}" type="slidenum"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239" rtl="0" eaLnBrk="1" fontAlgn="auto" latinLnBrk="0" hangingPunct="1">
                <a:lnSpc>
                  <a:spcPts val="210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39552" y="267494"/>
            <a:ext cx="8236431" cy="680986"/>
          </a:xfrm>
        </p:spPr>
        <p:txBody>
          <a:bodyPr>
            <a:normAutofit/>
          </a:bodyPr>
          <a:lstStyle/>
          <a:p>
            <a:pPr defTabSz="914239">
              <a:defRPr/>
            </a:pPr>
            <a:r>
              <a:rPr lang="ru-RU" sz="20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ОБОРОТЫ ОРГАНИЗАЦИЙ КРАЯ В 2021 ГОДУ </a:t>
            </a:r>
            <a:endParaRPr lang="ru-RU" sz="2000" b="1" i="1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7143" y="2434634"/>
            <a:ext cx="4176464" cy="465566"/>
          </a:xfrm>
          <a:prstGeom prst="rect">
            <a:avLst/>
          </a:prstGeom>
          <a:noFill/>
          <a:ln w="19050">
            <a:noFill/>
          </a:ln>
          <a:scene3d>
            <a:camera prst="orthographicFront"/>
            <a:lightRig rig="threePt" dir="t"/>
          </a:scene3d>
          <a:sp3d>
            <a:bevelT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ln>
                  <a:solidFill>
                    <a:srgbClr val="0D1F35"/>
                  </a:solidFill>
                </a:ln>
                <a:solidFill>
                  <a:schemeClr val="tx1"/>
                </a:solidFill>
                <a:effectLst>
                  <a:outerShdw blurRad="50800" dist="38100" dir="16200000" rotWithShape="0">
                    <a:schemeClr val="bg1">
                      <a:alpha val="40000"/>
                    </a:schemeClr>
                  </a:outerShdw>
                </a:effectLst>
              </a:rPr>
              <a:t>СТРУКТУРА ПО ОТРАСЛЯМ</a:t>
            </a:r>
            <a:endParaRPr lang="ru-RU" sz="1600" i="1" dirty="0">
              <a:ln>
                <a:solidFill>
                  <a:srgbClr val="0D1F35"/>
                </a:solidFill>
              </a:ln>
              <a:solidFill>
                <a:schemeClr val="tx1"/>
              </a:solidFill>
              <a:effectLst>
                <a:outerShdw blurRad="50800" dist="38100" dir="16200000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3524" y="1076712"/>
            <a:ext cx="3696781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5 126,6 </a:t>
            </a:r>
            <a:r>
              <a:rPr lang="ru-RU" sz="2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млрд. рублей </a:t>
            </a:r>
            <a:endParaRPr lang="ru-RU" sz="2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50000">
                    <a:schemeClr val="accent1">
                      <a:shade val="20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06052" y="1563638"/>
            <a:ext cx="18261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DEBCF"/>
                    </a:gs>
                    <a:gs pos="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+</a:t>
            </a:r>
            <a:r>
              <a:rPr lang="ru-RU" sz="40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DEBCF"/>
                    </a:gs>
                    <a:gs pos="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17,4%</a:t>
            </a:r>
            <a:r>
              <a:rPr lang="ru-RU" sz="3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3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154698332"/>
              </p:ext>
            </p:extLst>
          </p:nvPr>
        </p:nvGraphicFramePr>
        <p:xfrm>
          <a:off x="5065529" y="939822"/>
          <a:ext cx="3212529" cy="20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583562" y="915937"/>
            <a:ext cx="4176464" cy="359670"/>
          </a:xfrm>
          <a:prstGeom prst="rect">
            <a:avLst/>
          </a:prstGeom>
          <a:gradFill>
            <a:gsLst>
              <a:gs pos="64000">
                <a:srgbClr val="345EAA"/>
              </a:gs>
              <a:gs pos="100000">
                <a:srgbClr val="4573C7"/>
              </a:gs>
            </a:gsLst>
            <a:lin ang="10800000" scaled="1"/>
          </a:gradFill>
          <a:ln w="19050">
            <a:noFill/>
          </a:ln>
          <a:effectLst>
            <a:glow rad="76200"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ФИНАНСОВЫЙ РЕЗУЛЬТАТ КРУПНЫХ И СРЕДНИХ ОРГАНИЗАЦИЙ КРАЯ В ЯНВАРЕ-НОЯБРЕ</a:t>
            </a:r>
            <a:endParaRPr lang="ru-RU" sz="1000" dirty="0"/>
          </a:p>
        </p:txBody>
      </p:sp>
      <p:sp>
        <p:nvSpPr>
          <p:cNvPr id="21" name="Блок-схема: узел 20"/>
          <p:cNvSpPr/>
          <p:nvPr/>
        </p:nvSpPr>
        <p:spPr>
          <a:xfrm>
            <a:off x="5148064" y="3540087"/>
            <a:ext cx="1224000" cy="1224000"/>
          </a:xfrm>
          <a:prstGeom prst="flowChartConnector">
            <a:avLst/>
          </a:prstGeom>
          <a:gradFill>
            <a:gsLst>
              <a:gs pos="76000">
                <a:srgbClr val="274F77"/>
              </a:gs>
              <a:gs pos="99000">
                <a:srgbClr val="5B84CD"/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извлечение 21"/>
          <p:cNvSpPr/>
          <p:nvPr/>
        </p:nvSpPr>
        <p:spPr>
          <a:xfrm rot="16200000">
            <a:off x="5810521" y="3395254"/>
            <a:ext cx="1404401" cy="1513666"/>
          </a:xfrm>
          <a:prstGeom prst="flowChartExtract">
            <a:avLst/>
          </a:prstGeom>
          <a:pattFill prst="dkUpDiag">
            <a:fgClr>
              <a:srgbClr val="6691C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384187" y="4039760"/>
            <a:ext cx="635893" cy="224653"/>
          </a:xfrm>
          <a:prstGeom prst="rect">
            <a:avLst/>
          </a:prstGeom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2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500" b="1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ru-RU" sz="2500" b="1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2280" y="4062768"/>
            <a:ext cx="1319323" cy="178637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-3,9%</a:t>
            </a:r>
            <a:endParaRPr lang="ru-RU" i="1" dirty="0">
              <a:solidFill>
                <a:srgbClr val="1A3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380312" y="3582560"/>
            <a:ext cx="0" cy="1077422"/>
          </a:xfrm>
          <a:prstGeom prst="straightConnector1">
            <a:avLst/>
          </a:prstGeom>
          <a:ln w="25400">
            <a:solidFill>
              <a:srgbClr val="0D1F3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613901" y="3040256"/>
            <a:ext cx="4176464" cy="323581"/>
          </a:xfrm>
          <a:prstGeom prst="rect">
            <a:avLst/>
          </a:prstGeom>
          <a:gradFill>
            <a:gsLst>
              <a:gs pos="64000">
                <a:srgbClr val="345EAA"/>
              </a:gs>
              <a:gs pos="100000">
                <a:srgbClr val="4573C7"/>
              </a:gs>
            </a:gsLst>
            <a:lin ang="10800000" scaled="1"/>
          </a:gradFill>
          <a:ln w="19050">
            <a:noFill/>
          </a:ln>
          <a:effectLst>
            <a:glow rad="762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УДЕЛЬНЫЙ ВЕС ОРГАНИЗАЦИЙ, ПОЛУЧИВШИХ УБЫТОК</a:t>
            </a:r>
            <a:endParaRPr lang="ru-RU" sz="1000" dirty="0"/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7785690" y="1772695"/>
            <a:ext cx="700833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" b="0" i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93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руб.</a:t>
            </a:r>
            <a:endParaRPr lang="ru-RU" sz="800" b="0" i="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93A6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731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805934"/>
              </p:ext>
            </p:extLst>
          </p:nvPr>
        </p:nvGraphicFramePr>
        <p:xfrm>
          <a:off x="395536" y="1204913"/>
          <a:ext cx="8496943" cy="374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>
            <a:normAutofit fontScale="90000"/>
          </a:bodyPr>
          <a:lstStyle/>
          <a:p>
            <a:r>
              <a:rPr lang="ru-RU" sz="1600" b="1" i="1" dirty="0">
                <a:solidFill>
                  <a:srgbClr val="000099"/>
                </a:solidFill>
                <a:cs typeface="Arial" pitchFamily="34" charset="0"/>
              </a:rPr>
              <a:t>ДИНАМИКА ПОСТУПЛЕНИЯ </a:t>
            </a: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НАЛОГОВ И СБОРОВ В </a:t>
            </a:r>
            <a:r>
              <a:rPr lang="ru-RU" sz="1600" b="1" i="1" dirty="0">
                <a:solidFill>
                  <a:srgbClr val="000099"/>
                </a:solidFill>
                <a:cs typeface="Arial" pitchFamily="34" charset="0"/>
              </a:rPr>
              <a:t>2019-2021 ГГ. </a:t>
            </a: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ОТ </a:t>
            </a:r>
            <a:r>
              <a:rPr lang="ru-RU" sz="1800" b="1" i="1" u="sng" dirty="0" smtClean="0">
                <a:solidFill>
                  <a:srgbClr val="000099"/>
                </a:solidFill>
                <a:cs typeface="Arial" pitchFamily="34" charset="0"/>
              </a:rPr>
              <a:t>НАЛОГОПЛАТЕЛЬЩИКОВ</a:t>
            </a: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, НАХОДЯЩИХСЯ </a:t>
            </a:r>
            <a:r>
              <a:rPr lang="ru-RU" sz="1800" b="1" i="1" dirty="0" smtClean="0">
                <a:solidFill>
                  <a:srgbClr val="000099"/>
                </a:solidFill>
                <a:cs typeface="Arial" pitchFamily="34" charset="0"/>
              </a:rPr>
              <a:t>НА </a:t>
            </a:r>
            <a:r>
              <a:rPr lang="ru-RU" sz="1800" b="1" i="1" u="sng" dirty="0" smtClean="0">
                <a:solidFill>
                  <a:srgbClr val="000099"/>
                </a:solidFill>
                <a:cs typeface="Arial" pitchFamily="34" charset="0"/>
              </a:rPr>
              <a:t>АДМИНИСТРИРОВАНИИ В НАЛОГОВЫХ ОРГАНАХ КРАЯ</a:t>
            </a:r>
            <a:endParaRPr lang="ru-RU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787774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-28%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2558" y="2627217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+68%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2373301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+12%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6778" y="2533858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1517967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+11%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4903" y="1779662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+9%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3530188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+73%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0484" y="3291830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-74%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68344" y="2848971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+17%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2280" y="3041690"/>
            <a:ext cx="504056" cy="2539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29%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858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 rot="16200000">
            <a:off x="3027784" y="1631616"/>
            <a:ext cx="2856960" cy="292388"/>
          </a:xfrm>
          <a:prstGeom prst="rect">
            <a:avLst/>
          </a:prstGeom>
          <a:solidFill>
            <a:srgbClr val="D7E5F5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193A61"/>
                </a:solidFill>
              </a:rPr>
              <a:t>2020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53407240"/>
              </p:ext>
            </p:extLst>
          </p:nvPr>
        </p:nvGraphicFramePr>
        <p:xfrm>
          <a:off x="251520" y="1995686"/>
          <a:ext cx="6624736" cy="28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96596450"/>
              </p:ext>
            </p:extLst>
          </p:nvPr>
        </p:nvGraphicFramePr>
        <p:xfrm>
          <a:off x="6084168" y="1563638"/>
          <a:ext cx="7056784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-237575" y="393734"/>
            <a:ext cx="5143440" cy="528954"/>
          </a:xfrm>
        </p:spPr>
        <p:txBody>
          <a:bodyPr>
            <a:normAutofit fontScale="90000"/>
          </a:bodyPr>
          <a:lstStyle/>
          <a:p>
            <a:pPr defTabSz="914239">
              <a:defRPr/>
            </a:pPr>
            <a:r>
              <a:rPr lang="ru-RU" sz="19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НАЛОГ НА ДОХОДЫ </a:t>
            </a:r>
            <a:br>
              <a:rPr lang="ru-RU" sz="19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</a:br>
            <a:r>
              <a:rPr lang="ru-RU" sz="19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ФИЗИЧЕСКИХ ЛИЦ</a:t>
            </a:r>
            <a:endParaRPr lang="ru-RU" sz="1900" b="1" i="1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4480" y="3847536"/>
            <a:ext cx="601447" cy="338554"/>
          </a:xfrm>
          <a:prstGeom prst="rect">
            <a:avLst/>
          </a:prstGeom>
          <a:gradFill>
            <a:gsLst>
              <a:gs pos="64000">
                <a:srgbClr val="5B84CD"/>
              </a:gs>
              <a:gs pos="100000">
                <a:srgbClr val="9BB4E1"/>
              </a:gs>
            </a:gsLst>
            <a:lin ang="10800000" scaled="1"/>
          </a:gradFill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6647" y="3825413"/>
            <a:ext cx="601447" cy="338554"/>
          </a:xfrm>
          <a:prstGeom prst="rect">
            <a:avLst/>
          </a:prstGeom>
          <a:gradFill>
            <a:gsLst>
              <a:gs pos="64000">
                <a:srgbClr val="5B84CD"/>
              </a:gs>
              <a:gs pos="100000">
                <a:srgbClr val="9BB4E1"/>
              </a:gs>
            </a:gsLst>
            <a:lin ang="10800000" scaled="1"/>
          </a:gradFill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2021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-148665" y="1140888"/>
            <a:ext cx="4459259" cy="804785"/>
            <a:chOff x="2114481" y="750520"/>
            <a:chExt cx="6249735" cy="1096123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2114481" y="750520"/>
              <a:ext cx="6249735" cy="1096123"/>
              <a:chOff x="2114481" y="750520"/>
              <a:chExt cx="6249735" cy="1096123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2771800" y="843558"/>
                <a:ext cx="5266753" cy="871185"/>
              </a:xfrm>
              <a:prstGeom prst="rect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  <a:effectLst>
                <a:glow rad="127000">
                  <a:schemeClr val="bg1">
                    <a:alpha val="44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aphicFrame>
            <p:nvGraphicFramePr>
              <p:cNvPr id="22" name="Диаграмма 21"/>
              <p:cNvGraphicFramePr/>
              <p:nvPr>
                <p:extLst>
                  <p:ext uri="{D42A27DB-BD31-4B8C-83A1-F6EECF244321}">
                    <p14:modId xmlns:p14="http://schemas.microsoft.com/office/powerpoint/2010/main" val="2323442925"/>
                  </p:ext>
                </p:extLst>
              </p:nvPr>
            </p:nvGraphicFramePr>
            <p:xfrm>
              <a:off x="2114481" y="1057827"/>
              <a:ext cx="6249735" cy="7888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3" name="TextBox 22"/>
              <p:cNvSpPr txBox="1"/>
              <p:nvPr/>
            </p:nvSpPr>
            <p:spPr>
              <a:xfrm>
                <a:off x="2764007" y="750520"/>
                <a:ext cx="5266752" cy="31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dirty="0" smtClean="0"/>
                  <a:t>ФОНД ОПЛАТЫ ТРУДА ВСЕХ РАБОТНИКОВ (МЛРД. РУБ.)</a:t>
                </a:r>
                <a:endParaRPr lang="ru-RU" sz="900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423264" y="1166405"/>
              <a:ext cx="1624149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0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+6.9%</a:t>
              </a:r>
              <a:endPara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-142824" y="2104100"/>
            <a:ext cx="4462092" cy="804785"/>
            <a:chOff x="2114481" y="750520"/>
            <a:chExt cx="6249735" cy="1096123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2114481" y="750520"/>
              <a:ext cx="6249735" cy="1096123"/>
              <a:chOff x="2114481" y="750520"/>
              <a:chExt cx="6249735" cy="1096123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2771800" y="843558"/>
                <a:ext cx="5266753" cy="871185"/>
              </a:xfrm>
              <a:prstGeom prst="rect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  <a:effectLst>
                <a:glow rad="127000">
                  <a:schemeClr val="bg1">
                    <a:alpha val="44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aphicFrame>
            <p:nvGraphicFramePr>
              <p:cNvPr id="39" name="Диаграмма 38"/>
              <p:cNvGraphicFramePr/>
              <p:nvPr>
                <p:extLst>
                  <p:ext uri="{D42A27DB-BD31-4B8C-83A1-F6EECF244321}">
                    <p14:modId xmlns:p14="http://schemas.microsoft.com/office/powerpoint/2010/main" val="3956156139"/>
                  </p:ext>
                </p:extLst>
              </p:nvPr>
            </p:nvGraphicFramePr>
            <p:xfrm>
              <a:off x="2114481" y="1057827"/>
              <a:ext cx="6249735" cy="7888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40" name="TextBox 39"/>
              <p:cNvSpPr txBox="1"/>
              <p:nvPr/>
            </p:nvSpPr>
            <p:spPr>
              <a:xfrm>
                <a:off x="2764007" y="750520"/>
                <a:ext cx="5266752" cy="31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dirty="0" smtClean="0"/>
                  <a:t>СРЕДИМЕСЯЧНАЯ ЗП (ТЫС. РУБ.)</a:t>
                </a:r>
                <a:endParaRPr lang="ru-RU" sz="900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411780" y="1074700"/>
              <a:ext cx="1624148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0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+8.8%</a:t>
              </a:r>
              <a:endPara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4645416" y="1451672"/>
            <a:ext cx="3899310" cy="1764365"/>
            <a:chOff x="4805972" y="881911"/>
            <a:chExt cx="3899310" cy="2248226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4805972" y="881911"/>
              <a:ext cx="3899310" cy="2248226"/>
              <a:chOff x="4805972" y="881911"/>
              <a:chExt cx="3899310" cy="2248226"/>
            </a:xfrm>
          </p:grpSpPr>
          <p:sp>
            <p:nvSpPr>
              <p:cNvPr id="52" name="Прямоугольник 51"/>
              <p:cNvSpPr/>
              <p:nvPr/>
            </p:nvSpPr>
            <p:spPr>
              <a:xfrm>
                <a:off x="7769281" y="2302524"/>
                <a:ext cx="935999" cy="25613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502" tIns="35752" rIns="71502" bIns="35752" anchor="ctr"/>
              <a:lstStyle/>
              <a:p>
                <a:pPr algn="ctr" defTabSz="804047">
                  <a:defRPr/>
                </a:pPr>
                <a:r>
                  <a:rPr lang="ru-RU" sz="1400" dirty="0" smtClean="0">
                    <a:solidFill>
                      <a:prstClr val="white"/>
                    </a:solidFill>
                    <a:latin typeface="Arial Narrow" panose="020B0606020202030204" pitchFamily="34" charset="0"/>
                  </a:rPr>
                  <a:t>0.74</a:t>
                </a:r>
                <a:endParaRPr lang="ru-RU" sz="1400" dirty="0">
                  <a:solidFill>
                    <a:prstClr val="white"/>
                  </a:solidFill>
                  <a:latin typeface="Arial Narrow" panose="020B0606020202030204" pitchFamily="34" charset="0"/>
                </a:endParaRPr>
              </a:p>
            </p:txBody>
          </p:sp>
          <p:grpSp>
            <p:nvGrpSpPr>
              <p:cNvPr id="62" name="Группа 61"/>
              <p:cNvGrpSpPr/>
              <p:nvPr/>
            </p:nvGrpSpPr>
            <p:grpSpPr>
              <a:xfrm>
                <a:off x="4805972" y="881911"/>
                <a:ext cx="3899310" cy="2248226"/>
                <a:chOff x="4805972" y="881911"/>
                <a:chExt cx="3899310" cy="2248226"/>
              </a:xfrm>
            </p:grpSpPr>
            <p:sp>
              <p:nvSpPr>
                <p:cNvPr id="61" name="Прямоугольник 4"/>
                <p:cNvSpPr/>
                <p:nvPr/>
              </p:nvSpPr>
              <p:spPr>
                <a:xfrm>
                  <a:off x="5746993" y="881911"/>
                  <a:ext cx="2039780" cy="1559781"/>
                </a:xfrm>
                <a:custGeom>
                  <a:avLst/>
                  <a:gdLst>
                    <a:gd name="connsiteX0" fmla="*/ 0 w 3605437"/>
                    <a:gd name="connsiteY0" fmla="*/ 0 h 1486800"/>
                    <a:gd name="connsiteX1" fmla="*/ 3605437 w 3605437"/>
                    <a:gd name="connsiteY1" fmla="*/ 0 h 1486800"/>
                    <a:gd name="connsiteX2" fmla="*/ 3605437 w 3605437"/>
                    <a:gd name="connsiteY2" fmla="*/ 1486800 h 1486800"/>
                    <a:gd name="connsiteX3" fmla="*/ 0 w 3605437"/>
                    <a:gd name="connsiteY3" fmla="*/ 1486800 h 1486800"/>
                    <a:gd name="connsiteX4" fmla="*/ 0 w 3605437"/>
                    <a:gd name="connsiteY4" fmla="*/ 0 h 1486800"/>
                    <a:gd name="connsiteX0" fmla="*/ 0 w 3605437"/>
                    <a:gd name="connsiteY0" fmla="*/ 0 h 1486800"/>
                    <a:gd name="connsiteX1" fmla="*/ 3605437 w 3605437"/>
                    <a:gd name="connsiteY1" fmla="*/ 0 h 1486800"/>
                    <a:gd name="connsiteX2" fmla="*/ 3605437 w 3605437"/>
                    <a:gd name="connsiteY2" fmla="*/ 1413128 h 1486800"/>
                    <a:gd name="connsiteX3" fmla="*/ 0 w 3605437"/>
                    <a:gd name="connsiteY3" fmla="*/ 1486800 h 1486800"/>
                    <a:gd name="connsiteX4" fmla="*/ 0 w 3605437"/>
                    <a:gd name="connsiteY4" fmla="*/ 0 h 1486800"/>
                    <a:gd name="connsiteX0" fmla="*/ 0 w 3656663"/>
                    <a:gd name="connsiteY0" fmla="*/ 255324 h 1742124"/>
                    <a:gd name="connsiteX1" fmla="*/ 3656663 w 3656663"/>
                    <a:gd name="connsiteY1" fmla="*/ 0 h 1742124"/>
                    <a:gd name="connsiteX2" fmla="*/ 3605437 w 3656663"/>
                    <a:gd name="connsiteY2" fmla="*/ 1668452 h 1742124"/>
                    <a:gd name="connsiteX3" fmla="*/ 0 w 3656663"/>
                    <a:gd name="connsiteY3" fmla="*/ 1742124 h 1742124"/>
                    <a:gd name="connsiteX4" fmla="*/ 0 w 3656663"/>
                    <a:gd name="connsiteY4" fmla="*/ 255324 h 1742124"/>
                    <a:gd name="connsiteX0" fmla="*/ 0 w 3656663"/>
                    <a:gd name="connsiteY0" fmla="*/ 255324 h 1742124"/>
                    <a:gd name="connsiteX1" fmla="*/ 3656663 w 3656663"/>
                    <a:gd name="connsiteY1" fmla="*/ 0 h 1742124"/>
                    <a:gd name="connsiteX2" fmla="*/ 3639588 w 3656663"/>
                    <a:gd name="connsiteY2" fmla="*/ 1593982 h 1742124"/>
                    <a:gd name="connsiteX3" fmla="*/ 0 w 3656663"/>
                    <a:gd name="connsiteY3" fmla="*/ 1742124 h 1742124"/>
                    <a:gd name="connsiteX4" fmla="*/ 0 w 3656663"/>
                    <a:gd name="connsiteY4" fmla="*/ 255324 h 17421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56663" h="1742124">
                      <a:moveTo>
                        <a:pt x="0" y="255324"/>
                      </a:moveTo>
                      <a:lnTo>
                        <a:pt x="3656663" y="0"/>
                      </a:lnTo>
                      <a:lnTo>
                        <a:pt x="3639588" y="1593982"/>
                      </a:lnTo>
                      <a:lnTo>
                        <a:pt x="0" y="1742124"/>
                      </a:lnTo>
                      <a:lnTo>
                        <a:pt x="0" y="255324"/>
                      </a:lnTo>
                      <a:close/>
                    </a:path>
                  </a:pathLst>
                </a:custGeom>
                <a:pattFill prst="pct25">
                  <a:fgClr>
                    <a:srgbClr val="F79747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dirty="0" smtClean="0">
                      <a:solidFill>
                        <a:schemeClr val="tx1"/>
                      </a:solidFill>
                    </a:rPr>
                    <a:t>С ДОХОДОВ, ИСТОЧНИКОМ КОТОРЫХ ЯВЛЯЕТСЯ НАЛОГОВЫЙ АГЕНТ</a:t>
                  </a:r>
                  <a:endParaRPr lang="ru-RU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Трапеция 5"/>
                <p:cNvSpPr/>
                <p:nvPr/>
              </p:nvSpPr>
              <p:spPr>
                <a:xfrm rot="16200000">
                  <a:off x="6550379" y="1486231"/>
                  <a:ext cx="391525" cy="2024111"/>
                </a:xfrm>
                <a:custGeom>
                  <a:avLst/>
                  <a:gdLst>
                    <a:gd name="connsiteX0" fmla="*/ 0 w 914400"/>
                    <a:gd name="connsiteY0" fmla="*/ 4237586 h 4237586"/>
                    <a:gd name="connsiteX1" fmla="*/ 54434 w 914400"/>
                    <a:gd name="connsiteY1" fmla="*/ 0 h 4237586"/>
                    <a:gd name="connsiteX2" fmla="*/ 859966 w 914400"/>
                    <a:gd name="connsiteY2" fmla="*/ 0 h 4237586"/>
                    <a:gd name="connsiteX3" fmla="*/ 914400 w 914400"/>
                    <a:gd name="connsiteY3" fmla="*/ 4237586 h 4237586"/>
                    <a:gd name="connsiteX4" fmla="*/ 0 w 914400"/>
                    <a:gd name="connsiteY4" fmla="*/ 4237586 h 4237586"/>
                    <a:gd name="connsiteX0" fmla="*/ 0 w 1317171"/>
                    <a:gd name="connsiteY0" fmla="*/ 4237586 h 4237586"/>
                    <a:gd name="connsiteX1" fmla="*/ 54434 w 1317171"/>
                    <a:gd name="connsiteY1" fmla="*/ 0 h 4237586"/>
                    <a:gd name="connsiteX2" fmla="*/ 859966 w 1317171"/>
                    <a:gd name="connsiteY2" fmla="*/ 0 h 4237586"/>
                    <a:gd name="connsiteX3" fmla="*/ 1317171 w 1317171"/>
                    <a:gd name="connsiteY3" fmla="*/ 4237586 h 4237586"/>
                    <a:gd name="connsiteX4" fmla="*/ 0 w 1317171"/>
                    <a:gd name="connsiteY4" fmla="*/ 4237586 h 4237586"/>
                    <a:gd name="connsiteX0" fmla="*/ 0 w 1317171"/>
                    <a:gd name="connsiteY0" fmla="*/ 4237586 h 4237586"/>
                    <a:gd name="connsiteX1" fmla="*/ 54434 w 1317171"/>
                    <a:gd name="connsiteY1" fmla="*/ 0 h 4237586"/>
                    <a:gd name="connsiteX2" fmla="*/ 1214396 w 1317171"/>
                    <a:gd name="connsiteY2" fmla="*/ 10886 h 4237586"/>
                    <a:gd name="connsiteX3" fmla="*/ 1317171 w 1317171"/>
                    <a:gd name="connsiteY3" fmla="*/ 4237586 h 4237586"/>
                    <a:gd name="connsiteX4" fmla="*/ 0 w 1317171"/>
                    <a:gd name="connsiteY4" fmla="*/ 4237586 h 4237586"/>
                    <a:gd name="connsiteX0" fmla="*/ 0 w 1317171"/>
                    <a:gd name="connsiteY0" fmla="*/ 4237586 h 4237586"/>
                    <a:gd name="connsiteX1" fmla="*/ 54434 w 1317171"/>
                    <a:gd name="connsiteY1" fmla="*/ 0 h 4237586"/>
                    <a:gd name="connsiteX2" fmla="*/ 1120853 w 1317171"/>
                    <a:gd name="connsiteY2" fmla="*/ 4539 h 4237586"/>
                    <a:gd name="connsiteX3" fmla="*/ 1317171 w 1317171"/>
                    <a:gd name="connsiteY3" fmla="*/ 4237586 h 4237586"/>
                    <a:gd name="connsiteX4" fmla="*/ 0 w 1317171"/>
                    <a:gd name="connsiteY4" fmla="*/ 4237586 h 4237586"/>
                    <a:gd name="connsiteX0" fmla="*/ 0 w 1997985"/>
                    <a:gd name="connsiteY0" fmla="*/ 4237586 h 4237586"/>
                    <a:gd name="connsiteX1" fmla="*/ 54434 w 1997985"/>
                    <a:gd name="connsiteY1" fmla="*/ 0 h 4237586"/>
                    <a:gd name="connsiteX2" fmla="*/ 1997986 w 1997985"/>
                    <a:gd name="connsiteY2" fmla="*/ 4543 h 4237586"/>
                    <a:gd name="connsiteX3" fmla="*/ 1317171 w 1997985"/>
                    <a:gd name="connsiteY3" fmla="*/ 4237586 h 4237586"/>
                    <a:gd name="connsiteX4" fmla="*/ 0 w 1997985"/>
                    <a:gd name="connsiteY4" fmla="*/ 4237586 h 4237586"/>
                    <a:gd name="connsiteX0" fmla="*/ 0 w 2144761"/>
                    <a:gd name="connsiteY0" fmla="*/ 4237586 h 4284584"/>
                    <a:gd name="connsiteX1" fmla="*/ 54434 w 2144761"/>
                    <a:gd name="connsiteY1" fmla="*/ 0 h 4284584"/>
                    <a:gd name="connsiteX2" fmla="*/ 1997986 w 2144761"/>
                    <a:gd name="connsiteY2" fmla="*/ 4543 h 4284584"/>
                    <a:gd name="connsiteX3" fmla="*/ 2144760 w 2144761"/>
                    <a:gd name="connsiteY3" fmla="*/ 4284584 h 4284584"/>
                    <a:gd name="connsiteX4" fmla="*/ 0 w 2144761"/>
                    <a:gd name="connsiteY4" fmla="*/ 4237586 h 4284584"/>
                    <a:gd name="connsiteX0" fmla="*/ 0 w 2144761"/>
                    <a:gd name="connsiteY0" fmla="*/ 4237586 h 4237691"/>
                    <a:gd name="connsiteX1" fmla="*/ 54434 w 2144761"/>
                    <a:gd name="connsiteY1" fmla="*/ 0 h 4237691"/>
                    <a:gd name="connsiteX2" fmla="*/ 1997986 w 2144761"/>
                    <a:gd name="connsiteY2" fmla="*/ 4543 h 4237691"/>
                    <a:gd name="connsiteX3" fmla="*/ 2144761 w 2144761"/>
                    <a:gd name="connsiteY3" fmla="*/ 4237691 h 4237691"/>
                    <a:gd name="connsiteX4" fmla="*/ 0 w 2144761"/>
                    <a:gd name="connsiteY4" fmla="*/ 4237586 h 4237691"/>
                    <a:gd name="connsiteX0" fmla="*/ 0 w 2303394"/>
                    <a:gd name="connsiteY0" fmla="*/ 4237586 h 4237586"/>
                    <a:gd name="connsiteX1" fmla="*/ 54434 w 2303394"/>
                    <a:gd name="connsiteY1" fmla="*/ 0 h 4237586"/>
                    <a:gd name="connsiteX2" fmla="*/ 1997986 w 2303394"/>
                    <a:gd name="connsiteY2" fmla="*/ 4543 h 4237586"/>
                    <a:gd name="connsiteX3" fmla="*/ 2303394 w 2303394"/>
                    <a:gd name="connsiteY3" fmla="*/ 4232625 h 4237586"/>
                    <a:gd name="connsiteX4" fmla="*/ 0 w 2303394"/>
                    <a:gd name="connsiteY4" fmla="*/ 4237586 h 4237586"/>
                    <a:gd name="connsiteX0" fmla="*/ 0 w 2369490"/>
                    <a:gd name="connsiteY0" fmla="*/ 4237586 h 4237586"/>
                    <a:gd name="connsiteX1" fmla="*/ 54434 w 2369490"/>
                    <a:gd name="connsiteY1" fmla="*/ 0 h 4237586"/>
                    <a:gd name="connsiteX2" fmla="*/ 1997986 w 2369490"/>
                    <a:gd name="connsiteY2" fmla="*/ 4543 h 4237586"/>
                    <a:gd name="connsiteX3" fmla="*/ 2369490 w 2369490"/>
                    <a:gd name="connsiteY3" fmla="*/ 4227559 h 4237586"/>
                    <a:gd name="connsiteX4" fmla="*/ 0 w 2369490"/>
                    <a:gd name="connsiteY4" fmla="*/ 4237586 h 4237586"/>
                    <a:gd name="connsiteX0" fmla="*/ 0 w 2369490"/>
                    <a:gd name="connsiteY0" fmla="*/ 4254158 h 4254158"/>
                    <a:gd name="connsiteX1" fmla="*/ 54434 w 2369490"/>
                    <a:gd name="connsiteY1" fmla="*/ 16572 h 4254158"/>
                    <a:gd name="connsiteX2" fmla="*/ 1612971 w 2369490"/>
                    <a:gd name="connsiteY2" fmla="*/ -1 h 4254158"/>
                    <a:gd name="connsiteX3" fmla="*/ 2369490 w 2369490"/>
                    <a:gd name="connsiteY3" fmla="*/ 4244131 h 4254158"/>
                    <a:gd name="connsiteX4" fmla="*/ 0 w 2369490"/>
                    <a:gd name="connsiteY4" fmla="*/ 4254158 h 4254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69490" h="4254158">
                      <a:moveTo>
                        <a:pt x="0" y="4254158"/>
                      </a:moveTo>
                      <a:lnTo>
                        <a:pt x="54434" y="16572"/>
                      </a:lnTo>
                      <a:lnTo>
                        <a:pt x="1612971" y="-1"/>
                      </a:lnTo>
                      <a:lnTo>
                        <a:pt x="2369490" y="4244131"/>
                      </a:lnTo>
                      <a:lnTo>
                        <a:pt x="0" y="4254158"/>
                      </a:lnTo>
                      <a:close/>
                    </a:path>
                  </a:pathLst>
                </a:custGeom>
                <a:pattFill prst="pct25">
                  <a:fgClr>
                    <a:srgbClr val="CA6E6C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502" tIns="35752" rIns="71502" bIns="35752" anchor="ctr"/>
                <a:lstStyle/>
                <a:p>
                  <a:pPr algn="ctr" defTabSz="804047">
                    <a:defRPr/>
                  </a:pPr>
                  <a:endParaRPr lang="ru-RU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Прямоугольник 2"/>
                <p:cNvSpPr/>
                <p:nvPr/>
              </p:nvSpPr>
              <p:spPr>
                <a:xfrm>
                  <a:off x="5766581" y="2571086"/>
                  <a:ext cx="2002700" cy="315170"/>
                </a:xfrm>
                <a:custGeom>
                  <a:avLst/>
                  <a:gdLst>
                    <a:gd name="connsiteX0" fmla="*/ 0 w 3633401"/>
                    <a:gd name="connsiteY0" fmla="*/ 0 h 684000"/>
                    <a:gd name="connsiteX1" fmla="*/ 3633401 w 3633401"/>
                    <a:gd name="connsiteY1" fmla="*/ 0 h 684000"/>
                    <a:gd name="connsiteX2" fmla="*/ 3633401 w 3633401"/>
                    <a:gd name="connsiteY2" fmla="*/ 684000 h 684000"/>
                    <a:gd name="connsiteX3" fmla="*/ 0 w 3633401"/>
                    <a:gd name="connsiteY3" fmla="*/ 684000 h 684000"/>
                    <a:gd name="connsiteX4" fmla="*/ 0 w 3633401"/>
                    <a:gd name="connsiteY4" fmla="*/ 0 h 684000"/>
                    <a:gd name="connsiteX0" fmla="*/ 0 w 3641375"/>
                    <a:gd name="connsiteY0" fmla="*/ 0 h 684000"/>
                    <a:gd name="connsiteX1" fmla="*/ 3641375 w 3641375"/>
                    <a:gd name="connsiteY1" fmla="*/ 42530 h 684000"/>
                    <a:gd name="connsiteX2" fmla="*/ 3633401 w 3641375"/>
                    <a:gd name="connsiteY2" fmla="*/ 684000 h 684000"/>
                    <a:gd name="connsiteX3" fmla="*/ 0 w 3641375"/>
                    <a:gd name="connsiteY3" fmla="*/ 684000 h 684000"/>
                    <a:gd name="connsiteX4" fmla="*/ 0 w 3641375"/>
                    <a:gd name="connsiteY4" fmla="*/ 0 h 684000"/>
                    <a:gd name="connsiteX0" fmla="*/ 0 w 3641375"/>
                    <a:gd name="connsiteY0" fmla="*/ 0 h 684000"/>
                    <a:gd name="connsiteX1" fmla="*/ 3641375 w 3641375"/>
                    <a:gd name="connsiteY1" fmla="*/ 51197 h 684000"/>
                    <a:gd name="connsiteX2" fmla="*/ 3633401 w 3641375"/>
                    <a:gd name="connsiteY2" fmla="*/ 684000 h 684000"/>
                    <a:gd name="connsiteX3" fmla="*/ 0 w 3641375"/>
                    <a:gd name="connsiteY3" fmla="*/ 684000 h 684000"/>
                    <a:gd name="connsiteX4" fmla="*/ 0 w 3641375"/>
                    <a:gd name="connsiteY4" fmla="*/ 0 h 684000"/>
                    <a:gd name="connsiteX0" fmla="*/ 0 w 3661639"/>
                    <a:gd name="connsiteY0" fmla="*/ 405364 h 1089364"/>
                    <a:gd name="connsiteX1" fmla="*/ 3661639 w 3661639"/>
                    <a:gd name="connsiteY1" fmla="*/ 0 h 1089364"/>
                    <a:gd name="connsiteX2" fmla="*/ 3633401 w 3661639"/>
                    <a:gd name="connsiteY2" fmla="*/ 1089364 h 1089364"/>
                    <a:gd name="connsiteX3" fmla="*/ 0 w 3661639"/>
                    <a:gd name="connsiteY3" fmla="*/ 1089364 h 1089364"/>
                    <a:gd name="connsiteX4" fmla="*/ 0 w 3661639"/>
                    <a:gd name="connsiteY4" fmla="*/ 405364 h 1089364"/>
                    <a:gd name="connsiteX0" fmla="*/ 0 w 3661639"/>
                    <a:gd name="connsiteY0" fmla="*/ 405364 h 1089364"/>
                    <a:gd name="connsiteX1" fmla="*/ 3661639 w 3661639"/>
                    <a:gd name="connsiteY1" fmla="*/ 0 h 1089364"/>
                    <a:gd name="connsiteX2" fmla="*/ 3653666 w 3661639"/>
                    <a:gd name="connsiteY2" fmla="*/ 960958 h 1089364"/>
                    <a:gd name="connsiteX3" fmla="*/ 0 w 3661639"/>
                    <a:gd name="connsiteY3" fmla="*/ 1089364 h 1089364"/>
                    <a:gd name="connsiteX4" fmla="*/ 0 w 3661639"/>
                    <a:gd name="connsiteY4" fmla="*/ 405364 h 1089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61639" h="1089364">
                      <a:moveTo>
                        <a:pt x="0" y="405364"/>
                      </a:moveTo>
                      <a:lnTo>
                        <a:pt x="3661639" y="0"/>
                      </a:lnTo>
                      <a:cubicBezTo>
                        <a:pt x="3658981" y="320319"/>
                        <a:pt x="3656324" y="640639"/>
                        <a:pt x="3653666" y="960958"/>
                      </a:cubicBezTo>
                      <a:lnTo>
                        <a:pt x="0" y="1089364"/>
                      </a:lnTo>
                      <a:lnTo>
                        <a:pt x="0" y="405364"/>
                      </a:lnTo>
                      <a:close/>
                    </a:path>
                  </a:pathLst>
                </a:custGeom>
                <a:pattFill prst="pct25">
                  <a:fgClr>
                    <a:srgbClr val="85A7D1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00" b="1" dirty="0" smtClean="0">
                    <a:solidFill>
                      <a:schemeClr val="tx2">
                        <a:lumMod val="75000"/>
                      </a:schemeClr>
                    </a:solidFill>
                  </a:endParaRPr>
                </a:p>
                <a:p>
                  <a:pPr algn="ctr"/>
                  <a:r>
                    <a:rPr lang="ru-RU" sz="500" b="1" dirty="0" smtClean="0">
                      <a:solidFill>
                        <a:schemeClr val="tx1"/>
                      </a:solidFill>
                    </a:rPr>
                    <a:t>С ДОХОДОВ, ПОЛУЧЕННЫХ ФЛ, В СООТВЕТСТВИИ СО СТАТЬЕЙ228</a:t>
                  </a:r>
                  <a:endParaRPr lang="ru-RU" sz="5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Прямоугольник 44"/>
                <p:cNvSpPr/>
                <p:nvPr/>
              </p:nvSpPr>
              <p:spPr>
                <a:xfrm>
                  <a:off x="5669966" y="2840542"/>
                  <a:ext cx="2157871" cy="289595"/>
                </a:xfrm>
                <a:custGeom>
                  <a:avLst/>
                  <a:gdLst>
                    <a:gd name="connsiteX0" fmla="*/ 0 w 1928967"/>
                    <a:gd name="connsiteY0" fmla="*/ 0 h 278358"/>
                    <a:gd name="connsiteX1" fmla="*/ 1928967 w 1928967"/>
                    <a:gd name="connsiteY1" fmla="*/ 0 h 278358"/>
                    <a:gd name="connsiteX2" fmla="*/ 1928967 w 1928967"/>
                    <a:gd name="connsiteY2" fmla="*/ 278358 h 278358"/>
                    <a:gd name="connsiteX3" fmla="*/ 0 w 1928967"/>
                    <a:gd name="connsiteY3" fmla="*/ 278358 h 278358"/>
                    <a:gd name="connsiteX4" fmla="*/ 0 w 1928967"/>
                    <a:gd name="connsiteY4" fmla="*/ 0 h 278358"/>
                    <a:gd name="connsiteX0" fmla="*/ 0 w 1941846"/>
                    <a:gd name="connsiteY0" fmla="*/ 77273 h 355631"/>
                    <a:gd name="connsiteX1" fmla="*/ 1941846 w 1941846"/>
                    <a:gd name="connsiteY1" fmla="*/ 0 h 355631"/>
                    <a:gd name="connsiteX2" fmla="*/ 1928967 w 1941846"/>
                    <a:gd name="connsiteY2" fmla="*/ 355631 h 355631"/>
                    <a:gd name="connsiteX3" fmla="*/ 0 w 1941846"/>
                    <a:gd name="connsiteY3" fmla="*/ 355631 h 355631"/>
                    <a:gd name="connsiteX4" fmla="*/ 0 w 1941846"/>
                    <a:gd name="connsiteY4" fmla="*/ 77273 h 3556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41846" h="355631">
                      <a:moveTo>
                        <a:pt x="0" y="77273"/>
                      </a:moveTo>
                      <a:lnTo>
                        <a:pt x="1941846" y="0"/>
                      </a:lnTo>
                      <a:lnTo>
                        <a:pt x="1928967" y="355631"/>
                      </a:lnTo>
                      <a:lnTo>
                        <a:pt x="0" y="355631"/>
                      </a:lnTo>
                      <a:lnTo>
                        <a:pt x="0" y="77273"/>
                      </a:lnTo>
                      <a:close/>
                    </a:path>
                  </a:pathLst>
                </a:custGeom>
                <a:pattFill prst="pct20">
                  <a:fgClr>
                    <a:srgbClr val="C2D7F0"/>
                  </a:fgClr>
                  <a:bgClr>
                    <a:schemeClr val="bg1"/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500" b="1" dirty="0" smtClean="0">
                      <a:solidFill>
                        <a:schemeClr val="tx1"/>
                      </a:solidFill>
                    </a:rPr>
                    <a:t>С ДОХОДОВ, ПОЛУЧЕННЫХ ФЛ, ЯВЛЯЮЩИМИСЯ ИНОСТРАННЫМИ ГРАЖДАНАМИ</a:t>
                  </a:r>
                  <a:endParaRPr lang="ru-RU" sz="5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4805973" y="2910383"/>
                  <a:ext cx="936000" cy="207711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502" tIns="35752" rIns="71502" bIns="35752" anchor="ctr"/>
                <a:lstStyle/>
                <a:p>
                  <a:pPr algn="ctr" defTabSz="804047">
                    <a:defRPr/>
                  </a:pPr>
                  <a:r>
                    <a:rPr lang="ru-RU" sz="1400" dirty="0" smtClean="0">
                      <a:solidFill>
                        <a:prstClr val="white"/>
                      </a:solidFill>
                      <a:latin typeface="Arial Narrow" panose="020B0606020202030204" pitchFamily="34" charset="0"/>
                    </a:rPr>
                    <a:t>0.61</a:t>
                  </a:r>
                </a:p>
              </p:txBody>
            </p:sp>
            <p:sp>
              <p:nvSpPr>
                <p:cNvPr id="44" name="Прямоугольник 43"/>
                <p:cNvSpPr/>
                <p:nvPr/>
              </p:nvSpPr>
              <p:spPr>
                <a:xfrm>
                  <a:off x="7769281" y="2858608"/>
                  <a:ext cx="936001" cy="259109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502" tIns="35752" rIns="71502" bIns="35752" anchor="ctr"/>
                <a:lstStyle/>
                <a:p>
                  <a:pPr algn="ctr" defTabSz="804047">
                    <a:defRPr/>
                  </a:pPr>
                  <a:r>
                    <a:rPr lang="ru-RU" sz="1400" dirty="0" smtClean="0">
                      <a:solidFill>
                        <a:prstClr val="white"/>
                      </a:solidFill>
                      <a:latin typeface="Arial Narrow" panose="020B0606020202030204" pitchFamily="34" charset="0"/>
                    </a:rPr>
                    <a:t>0.81</a:t>
                  </a:r>
                </a:p>
              </p:txBody>
            </p:sp>
            <p:sp>
              <p:nvSpPr>
                <p:cNvPr id="47" name="Прямоугольник 46"/>
                <p:cNvSpPr/>
                <p:nvPr/>
              </p:nvSpPr>
              <p:spPr>
                <a:xfrm>
                  <a:off x="7769282" y="2572397"/>
                  <a:ext cx="936000" cy="268144"/>
                </a:xfrm>
                <a:prstGeom prst="rect">
                  <a:avLst/>
                </a:prstGeom>
                <a:solidFill>
                  <a:srgbClr val="5B89C1"/>
                </a:solidFill>
                <a:ln>
                  <a:solidFill>
                    <a:srgbClr val="5B89C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502" tIns="35752" rIns="71502" bIns="35752" anchor="ctr"/>
                <a:lstStyle/>
                <a:p>
                  <a:pPr algn="ctr" defTabSz="804047">
                    <a:defRPr/>
                  </a:pPr>
                  <a:r>
                    <a:rPr lang="ru-RU" sz="1400" dirty="0" smtClean="0">
                      <a:solidFill>
                        <a:prstClr val="white"/>
                      </a:solidFill>
                      <a:latin typeface="Arial Narrow" panose="020B0606020202030204" pitchFamily="34" charset="0"/>
                    </a:rPr>
                    <a:t>0.96</a:t>
                  </a:r>
                  <a:endParaRPr lang="ru-RU" sz="1400" dirty="0">
                    <a:solidFill>
                      <a:prstClr val="white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48" name="Прямоугольник 47"/>
                <p:cNvSpPr/>
                <p:nvPr/>
              </p:nvSpPr>
              <p:spPr>
                <a:xfrm>
                  <a:off x="4805972" y="2688365"/>
                  <a:ext cx="935999" cy="197891"/>
                </a:xfrm>
                <a:prstGeom prst="rect">
                  <a:avLst/>
                </a:prstGeom>
                <a:solidFill>
                  <a:srgbClr val="5B89C1"/>
                </a:solidFill>
                <a:ln>
                  <a:solidFill>
                    <a:srgbClr val="5B89C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502" tIns="35752" rIns="71502" bIns="35752" anchor="ctr"/>
                <a:lstStyle/>
                <a:p>
                  <a:pPr algn="ctr" defTabSz="804047">
                    <a:defRPr/>
                  </a:pPr>
                  <a:r>
                    <a:rPr lang="ru-RU" sz="1400" dirty="0" smtClean="0">
                      <a:solidFill>
                        <a:prstClr val="white"/>
                      </a:solidFill>
                      <a:latin typeface="Arial Narrow" panose="020B0606020202030204" pitchFamily="34" charset="0"/>
                    </a:rPr>
                    <a:t>0.66</a:t>
                  </a:r>
                  <a:endParaRPr lang="ru-RU" sz="1400" dirty="0">
                    <a:solidFill>
                      <a:prstClr val="white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4805972" y="2436120"/>
                  <a:ext cx="935999" cy="238719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502" tIns="35752" rIns="71502" bIns="35752" anchor="ctr"/>
                <a:lstStyle/>
                <a:p>
                  <a:pPr algn="ctr" defTabSz="804047">
                    <a:defRPr/>
                  </a:pPr>
                  <a:r>
                    <a:rPr lang="ru-RU" sz="1400" dirty="0" smtClean="0">
                      <a:solidFill>
                        <a:prstClr val="white"/>
                      </a:solidFill>
                      <a:latin typeface="Arial Narrow" panose="020B0606020202030204" pitchFamily="34" charset="0"/>
                    </a:rPr>
                    <a:t>0.67</a:t>
                  </a:r>
                  <a:endParaRPr lang="ru-RU" sz="1400" dirty="0">
                    <a:solidFill>
                      <a:prstClr val="white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4805973" y="1110994"/>
                  <a:ext cx="936000" cy="130415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502" tIns="35752" rIns="71502" bIns="35752" anchor="ctr"/>
                <a:lstStyle/>
                <a:p>
                  <a:pPr algn="ctr" defTabSz="804047">
                    <a:defRPr/>
                  </a:pPr>
                  <a:r>
                    <a:rPr lang="ru-RU" sz="2000" dirty="0" smtClean="0">
                      <a:solidFill>
                        <a:prstClr val="white"/>
                      </a:solidFill>
                      <a:latin typeface="Arial Narrow" panose="020B0606020202030204" pitchFamily="34" charset="0"/>
                    </a:rPr>
                    <a:t>80.95</a:t>
                  </a:r>
                  <a:endParaRPr lang="ru-RU" sz="2000" dirty="0">
                    <a:solidFill>
                      <a:prstClr val="white"/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7769281" y="889864"/>
                  <a:ext cx="936000" cy="1395936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502" tIns="35752" rIns="71502" bIns="35752" anchor="ctr"/>
                <a:lstStyle/>
                <a:p>
                  <a:pPr algn="ctr" defTabSz="804047">
                    <a:defRPr/>
                  </a:pPr>
                  <a:r>
                    <a:rPr lang="ru-RU" sz="2000" dirty="0" smtClean="0">
                      <a:solidFill>
                        <a:prstClr val="white"/>
                      </a:solidFill>
                      <a:latin typeface="Arial Narrow" panose="020B0606020202030204" pitchFamily="34" charset="0"/>
                    </a:rPr>
                    <a:t>88.83</a:t>
                  </a:r>
                  <a:endParaRPr lang="ru-RU" sz="2000" dirty="0">
                    <a:solidFill>
                      <a:prstClr val="white"/>
                    </a:solidFill>
                    <a:latin typeface="Arial Narrow" panose="020B0606020202030204" pitchFamily="34" charset="0"/>
                  </a:endParaRPr>
                </a:p>
              </p:txBody>
            </p:sp>
          </p:grpSp>
        </p:grpSp>
        <p:sp>
          <p:nvSpPr>
            <p:cNvPr id="55" name="Прямоугольник 54"/>
            <p:cNvSpPr/>
            <p:nvPr/>
          </p:nvSpPr>
          <p:spPr>
            <a:xfrm>
              <a:off x="6599908" y="2328973"/>
              <a:ext cx="458437" cy="335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/>
                <a:t>ИП</a:t>
              </a:r>
              <a:r>
                <a:rPr lang="ru-RU" sz="1200" dirty="0" smtClean="0"/>
                <a:t> </a:t>
              </a:r>
              <a:endParaRPr lang="ru-RU" sz="1200" dirty="0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4695079" y="349331"/>
            <a:ext cx="3786532" cy="648905"/>
            <a:chOff x="395536" y="734730"/>
            <a:chExt cx="3899311" cy="733230"/>
          </a:xfrm>
          <a:solidFill>
            <a:srgbClr val="C7DBF1"/>
          </a:solidFill>
        </p:grpSpPr>
        <p:sp>
          <p:nvSpPr>
            <p:cNvPr id="80" name="Прямоугольник 79"/>
            <p:cNvSpPr/>
            <p:nvPr/>
          </p:nvSpPr>
          <p:spPr>
            <a:xfrm>
              <a:off x="395537" y="734730"/>
              <a:ext cx="3899310" cy="733230"/>
            </a:xfrm>
            <a:prstGeom prst="rect">
              <a:avLst/>
            </a:prstGeom>
            <a:grp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9" name="Группа 78"/>
            <p:cNvGrpSpPr/>
            <p:nvPr/>
          </p:nvGrpSpPr>
          <p:grpSpPr>
            <a:xfrm>
              <a:off x="395536" y="757855"/>
              <a:ext cx="3899310" cy="674978"/>
              <a:chOff x="4646928" y="448003"/>
              <a:chExt cx="3899310" cy="674978"/>
            </a:xfrm>
            <a:grpFill/>
          </p:grpSpPr>
          <p:grpSp>
            <p:nvGrpSpPr>
              <p:cNvPr id="78" name="Группа 77"/>
              <p:cNvGrpSpPr/>
              <p:nvPr/>
            </p:nvGrpSpPr>
            <p:grpSpPr>
              <a:xfrm>
                <a:off x="4773576" y="448003"/>
                <a:ext cx="3659889" cy="674978"/>
                <a:chOff x="4773576" y="448003"/>
                <a:chExt cx="3659889" cy="674978"/>
              </a:xfrm>
              <a:grpFill/>
            </p:grpSpPr>
            <p:sp>
              <p:nvSpPr>
                <p:cNvPr id="68" name="Прямоугольник 67"/>
                <p:cNvSpPr/>
                <p:nvPr/>
              </p:nvSpPr>
              <p:spPr>
                <a:xfrm>
                  <a:off x="5667362" y="502014"/>
                  <a:ext cx="1950061" cy="338554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1600" b="1" i="1" dirty="0" smtClean="0">
                      <a:solidFill>
                        <a:srgbClr val="002060"/>
                      </a:solidFill>
                    </a:rPr>
                    <a:t>ПОСТУПИЛО ВСЕГО</a:t>
                  </a:r>
                  <a:endParaRPr lang="ru-RU" sz="1600" b="1" i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>
                <a:xfrm>
                  <a:off x="5997493" y="830593"/>
                  <a:ext cx="1150187" cy="292388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1300" b="1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ВОЗМЕЩЕНО</a:t>
                  </a:r>
                  <a:endParaRPr lang="ru-RU" sz="1300" b="1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4773576" y="461261"/>
                  <a:ext cx="593432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b="1" i="1" dirty="0" smtClean="0">
                      <a:solidFill>
                        <a:srgbClr val="002060"/>
                      </a:solidFill>
                    </a:rPr>
                    <a:t>82.9</a:t>
                  </a:r>
                  <a:endParaRPr lang="ru-RU" b="1" i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7840033" y="448003"/>
                  <a:ext cx="593432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b="1" i="1" dirty="0" smtClean="0">
                      <a:solidFill>
                        <a:srgbClr val="002060"/>
                      </a:solidFill>
                    </a:rPr>
                    <a:t>91.9</a:t>
                  </a:r>
                  <a:endParaRPr lang="ru-RU" b="1" i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76" name="Прямоугольник 75"/>
                <p:cNvSpPr/>
                <p:nvPr/>
              </p:nvSpPr>
              <p:spPr>
                <a:xfrm>
                  <a:off x="7859136" y="796172"/>
                  <a:ext cx="428322" cy="3231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1500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8.5</a:t>
                  </a:r>
                  <a:endParaRPr lang="ru-RU" sz="1500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77" name="Прямоугольник 76"/>
                <p:cNvSpPr/>
                <p:nvPr/>
              </p:nvSpPr>
              <p:spPr>
                <a:xfrm>
                  <a:off x="4834148" y="791493"/>
                  <a:ext cx="428322" cy="323165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1500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7.2</a:t>
                  </a:r>
                  <a:endParaRPr lang="ru-RU" sz="1500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</p:grpSp>
          <p:cxnSp>
            <p:nvCxnSpPr>
              <p:cNvPr id="71" name="Прямая соединительная линия 70"/>
              <p:cNvCxnSpPr/>
              <p:nvPr/>
            </p:nvCxnSpPr>
            <p:spPr>
              <a:xfrm>
                <a:off x="4646928" y="817335"/>
                <a:ext cx="3899310" cy="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TextBox 82"/>
          <p:cNvSpPr txBox="1"/>
          <p:nvPr/>
        </p:nvSpPr>
        <p:spPr>
          <a:xfrm rot="16200000">
            <a:off x="7313999" y="1631616"/>
            <a:ext cx="2856959" cy="292388"/>
          </a:xfrm>
          <a:prstGeom prst="rect">
            <a:avLst/>
          </a:prstGeom>
          <a:solidFill>
            <a:srgbClr val="D7E5F5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193A61"/>
                </a:solidFill>
              </a:rPr>
              <a:t>2021</a:t>
            </a:r>
          </a:p>
        </p:txBody>
      </p:sp>
      <p:sp>
        <p:nvSpPr>
          <p:cNvPr id="86" name="Прямоугольник 85"/>
          <p:cNvSpPr/>
          <p:nvPr/>
        </p:nvSpPr>
        <p:spPr>
          <a:xfrm rot="16200000">
            <a:off x="83037" y="3536552"/>
            <a:ext cx="700833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" b="0" i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93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руб.</a:t>
            </a:r>
            <a:endParaRPr lang="ru-RU" sz="800" b="0" i="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93A61"/>
              </a:solidFill>
              <a:effectLst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382312" y="1187329"/>
            <a:ext cx="2365459" cy="348160"/>
          </a:xfrm>
          <a:prstGeom prst="rect">
            <a:avLst/>
          </a:prstGeom>
          <a:noFill/>
          <a:ln w="19050">
            <a:noFill/>
          </a:ln>
          <a:effectLst>
            <a:glow rad="762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b="1" i="1" dirty="0" smtClean="0">
                <a:solidFill>
                  <a:srgbClr val="193A61"/>
                </a:solidFill>
              </a:rPr>
              <a:t>ПОСТУПИЛО В КОНСОЛИДИРОВАННЫЙ </a:t>
            </a:r>
          </a:p>
          <a:p>
            <a:pPr algn="ctr"/>
            <a:r>
              <a:rPr lang="ru-RU" sz="900" b="1" i="1" dirty="0" smtClean="0">
                <a:solidFill>
                  <a:srgbClr val="193A61"/>
                </a:solidFill>
              </a:rPr>
              <a:t>БЮДЖЕТ КРАЯ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4796717" y="1197980"/>
            <a:ext cx="576268" cy="3268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82.9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781112" y="1045768"/>
            <a:ext cx="5966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91.3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 rot="16200000">
            <a:off x="8392062" y="633574"/>
            <a:ext cx="700833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" b="0" i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193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руб.</a:t>
            </a:r>
            <a:endParaRPr lang="ru-RU" sz="800" b="0" i="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193A61"/>
              </a:solidFill>
              <a:effectLst/>
            </a:endParaRPr>
          </a:p>
        </p:txBody>
      </p:sp>
      <p:sp>
        <p:nvSpPr>
          <p:cNvPr id="92" name="Номер слайда 3"/>
          <p:cNvSpPr txBox="1">
            <a:spLocks/>
          </p:cNvSpPr>
          <p:nvPr/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E3C7F-F23D-4A96-B294-8C150D396CBC}" type="slidenum"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239" rtl="0" eaLnBrk="1" fontAlgn="auto" latinLnBrk="0" hangingPunct="1">
                <a:lnSpc>
                  <a:spcPts val="210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8127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51520" y="123478"/>
            <a:ext cx="9001000" cy="780758"/>
          </a:xfrm>
        </p:spPr>
        <p:txBody>
          <a:bodyPr>
            <a:noAutofit/>
          </a:bodyPr>
          <a:lstStyle/>
          <a:p>
            <a:pPr defTabSz="914077">
              <a:defRPr/>
            </a:pP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ДИНАМИКА ПОСТУПЛЕНИЯ НДФЛ, </a:t>
            </a:r>
            <a:r>
              <a:rPr lang="ru-RU" sz="1600" b="1" i="1" u="sng" dirty="0" smtClean="0">
                <a:solidFill>
                  <a:srgbClr val="000099"/>
                </a:solidFill>
                <a:cs typeface="Arial" pitchFamily="34" charset="0"/>
              </a:rPr>
              <a:t>ИСТОЧНИКОМ КОТОРЫХ ЯВЛЯЕТСЯ НАЛОГОВЫЙ АГЕНТ</a:t>
            </a: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, </a:t>
            </a:r>
            <a:b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</a:br>
            <a:r>
              <a:rPr lang="ru-RU" sz="1600" b="1" i="1" dirty="0" smtClean="0">
                <a:solidFill>
                  <a:srgbClr val="000099"/>
                </a:solidFill>
                <a:cs typeface="Arial" pitchFamily="34" charset="0"/>
              </a:rPr>
              <a:t>В 2019-2021 ГГ. ОТ НАЛОГОПЛАТЕЛЬЩИКОВ КРАСНОЯРСКОГО КРАЯ</a:t>
            </a:r>
            <a:endParaRPr lang="ru-RU" sz="1600" b="1" i="1" dirty="0"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40399" y="3121847"/>
            <a:ext cx="720081" cy="285831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6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en-US" sz="16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b="1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600" b="1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69444" y="1977191"/>
            <a:ext cx="1777658" cy="926173"/>
            <a:chOff x="385734" y="3627772"/>
            <a:chExt cx="2160239" cy="963851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421737" y="3627772"/>
              <a:ext cx="2088231" cy="126000"/>
            </a:xfrm>
            <a:prstGeom prst="rect">
              <a:avLst/>
            </a:prstGeom>
            <a:gradFill>
              <a:gsLst>
                <a:gs pos="66000">
                  <a:srgbClr val="274F77"/>
                </a:gs>
                <a:gs pos="100000">
                  <a:srgbClr val="9BB4E1"/>
                </a:gs>
              </a:gsLst>
              <a:lin ang="108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7000">
                      <a:schemeClr val="accent1">
                        <a:tint val="52000"/>
                        <a:satMod val="300000"/>
                      </a:schemeClr>
                    </a:gs>
                    <a:gs pos="69000">
                      <a:srgbClr val="1548A0"/>
                    </a:gs>
                    <a:gs pos="24000">
                      <a:schemeClr val="accent1">
                        <a:shade val="20000"/>
                        <a:satMod val="300000"/>
                      </a:schemeClr>
                    </a:gs>
                    <a:gs pos="87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5734" y="3795886"/>
              <a:ext cx="2160239" cy="795737"/>
            </a:xfrm>
            <a:prstGeom prst="rect">
              <a:avLst/>
            </a:prstGeom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Поступило в </a:t>
              </a:r>
            </a:p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консолидированный</a:t>
              </a:r>
            </a:p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 края</a:t>
              </a:r>
              <a:endParaRPr lang="ru-RU" sz="1200" i="1" dirty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91661" y="1192025"/>
            <a:ext cx="1824808" cy="791653"/>
            <a:chOff x="413637" y="2473225"/>
            <a:chExt cx="2182284" cy="918002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413637" y="2473225"/>
              <a:ext cx="2088231" cy="126000"/>
            </a:xfrm>
            <a:prstGeom prst="rect">
              <a:avLst/>
            </a:prstGeom>
            <a:gradFill>
              <a:gsLst>
                <a:gs pos="96000">
                  <a:srgbClr val="EA0064"/>
                </a:gs>
                <a:gs pos="73000">
                  <a:srgbClr val="B1005E"/>
                </a:gs>
              </a:gsLst>
              <a:lin ang="108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7000">
                      <a:schemeClr val="accent1">
                        <a:tint val="52000"/>
                        <a:satMod val="300000"/>
                      </a:schemeClr>
                    </a:gs>
                    <a:gs pos="69000">
                      <a:srgbClr val="1548A0"/>
                    </a:gs>
                    <a:gs pos="24000">
                      <a:schemeClr val="accent1">
                        <a:shade val="20000"/>
                        <a:satMod val="300000"/>
                      </a:schemeClr>
                    </a:gs>
                    <a:gs pos="87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5682" y="2595490"/>
              <a:ext cx="2160239" cy="795737"/>
            </a:xfrm>
            <a:prstGeom prst="rect">
              <a:avLst/>
            </a:prstGeom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Поступило в </a:t>
              </a:r>
            </a:p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Федеральный </a:t>
              </a:r>
            </a:p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</a:t>
              </a:r>
              <a:endParaRPr lang="ru-RU" sz="1200" i="1" dirty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625182" y="2962606"/>
            <a:ext cx="1716875" cy="285831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5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+12%</a:t>
            </a:r>
            <a:endParaRPr lang="ru-RU" sz="15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95483" y="2127823"/>
            <a:ext cx="720081" cy="348965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5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5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5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ru-RU" sz="15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Номер слайда 3"/>
          <p:cNvSpPr txBox="1">
            <a:spLocks/>
          </p:cNvSpPr>
          <p:nvPr/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E3C7F-F23D-4A96-B294-8C150D396CBC}" type="slidenum"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239" rtl="0" eaLnBrk="1" fontAlgn="auto" latinLnBrk="0" hangingPunct="1">
                <a:lnSpc>
                  <a:spcPts val="210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386701" y="2970768"/>
            <a:ext cx="1743141" cy="1108389"/>
            <a:chOff x="385734" y="3627772"/>
            <a:chExt cx="2160239" cy="963851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421737" y="3627772"/>
              <a:ext cx="2088231" cy="126000"/>
            </a:xfrm>
            <a:prstGeom prst="rect">
              <a:avLst/>
            </a:prstGeom>
            <a:gradFill>
              <a:gsLst>
                <a:gs pos="76000">
                  <a:schemeClr val="accent3">
                    <a:lumMod val="75000"/>
                  </a:schemeClr>
                </a:gs>
                <a:gs pos="99000">
                  <a:schemeClr val="accent3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7000">
                      <a:schemeClr val="accent1">
                        <a:tint val="52000"/>
                        <a:satMod val="300000"/>
                      </a:schemeClr>
                    </a:gs>
                    <a:gs pos="69000">
                      <a:srgbClr val="1548A0"/>
                    </a:gs>
                    <a:gs pos="24000">
                      <a:schemeClr val="accent1">
                        <a:shade val="20000"/>
                        <a:satMod val="300000"/>
                      </a:schemeClr>
                    </a:gs>
                    <a:gs pos="87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85734" y="3795886"/>
              <a:ext cx="2160239" cy="795737"/>
            </a:xfrm>
            <a:prstGeom prst="rect">
              <a:avLst/>
            </a:prstGeom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just" defTabSz="887796">
                <a:spcBef>
                  <a:spcPct val="0"/>
                </a:spcBef>
              </a:pPr>
              <a:endParaRPr lang="ru-RU" sz="1500" i="1" dirty="0" smtClean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Поступило НДФЛ </a:t>
              </a:r>
            </a:p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дивидендов </a:t>
              </a:r>
              <a:r>
                <a:rPr lang="ru-RU" sz="12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</a:t>
              </a:r>
            </a:p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консолидированный</a:t>
              </a:r>
            </a:p>
            <a:p>
              <a:pPr algn="just" defTabSz="887796">
                <a:spcBef>
                  <a:spcPct val="0"/>
                </a:spcBef>
              </a:pPr>
              <a:r>
                <a:rPr lang="ru-RU" sz="12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бюджет края</a:t>
              </a:r>
            </a:p>
            <a:p>
              <a:pPr algn="just" defTabSz="887796">
                <a:spcBef>
                  <a:spcPct val="0"/>
                </a:spcBef>
              </a:pPr>
              <a:endParaRPr lang="ru-RU" sz="15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022535" y="776339"/>
            <a:ext cx="4878026" cy="2401704"/>
            <a:chOff x="2695009" y="1840763"/>
            <a:chExt cx="5523841" cy="3055735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5590928" y="2196805"/>
              <a:ext cx="1586464" cy="523463"/>
            </a:xfrm>
            <a:custGeom>
              <a:avLst/>
              <a:gdLst>
                <a:gd name="connsiteX0" fmla="*/ 0 w 1551523"/>
                <a:gd name="connsiteY0" fmla="*/ 0 h 467179"/>
                <a:gd name="connsiteX1" fmla="*/ 1551523 w 1551523"/>
                <a:gd name="connsiteY1" fmla="*/ 0 h 467179"/>
                <a:gd name="connsiteX2" fmla="*/ 1551523 w 1551523"/>
                <a:gd name="connsiteY2" fmla="*/ 467179 h 467179"/>
                <a:gd name="connsiteX3" fmla="*/ 0 w 1551523"/>
                <a:gd name="connsiteY3" fmla="*/ 467179 h 467179"/>
                <a:gd name="connsiteX4" fmla="*/ 0 w 1551523"/>
                <a:gd name="connsiteY4" fmla="*/ 0 h 467179"/>
                <a:gd name="connsiteX0" fmla="*/ 0 w 1551523"/>
                <a:gd name="connsiteY0" fmla="*/ 283028 h 750207"/>
                <a:gd name="connsiteX1" fmla="*/ 1551523 w 1551523"/>
                <a:gd name="connsiteY1" fmla="*/ 0 h 750207"/>
                <a:gd name="connsiteX2" fmla="*/ 1551523 w 1551523"/>
                <a:gd name="connsiteY2" fmla="*/ 750207 h 750207"/>
                <a:gd name="connsiteX3" fmla="*/ 0 w 1551523"/>
                <a:gd name="connsiteY3" fmla="*/ 750207 h 750207"/>
                <a:gd name="connsiteX4" fmla="*/ 0 w 1551523"/>
                <a:gd name="connsiteY4" fmla="*/ 283028 h 750207"/>
                <a:gd name="connsiteX0" fmla="*/ 0 w 1562408"/>
                <a:gd name="connsiteY0" fmla="*/ 283028 h 750207"/>
                <a:gd name="connsiteX1" fmla="*/ 1551523 w 1562408"/>
                <a:gd name="connsiteY1" fmla="*/ 0 h 750207"/>
                <a:gd name="connsiteX2" fmla="*/ 1562408 w 1562408"/>
                <a:gd name="connsiteY2" fmla="*/ 532493 h 750207"/>
                <a:gd name="connsiteX3" fmla="*/ 0 w 1562408"/>
                <a:gd name="connsiteY3" fmla="*/ 750207 h 750207"/>
                <a:gd name="connsiteX4" fmla="*/ 0 w 1562408"/>
                <a:gd name="connsiteY4" fmla="*/ 283028 h 750207"/>
                <a:gd name="connsiteX0" fmla="*/ 0 w 1562408"/>
                <a:gd name="connsiteY0" fmla="*/ 293914 h 761093"/>
                <a:gd name="connsiteX1" fmla="*/ 1551523 w 1562408"/>
                <a:gd name="connsiteY1" fmla="*/ 0 h 761093"/>
                <a:gd name="connsiteX2" fmla="*/ 1562408 w 1562408"/>
                <a:gd name="connsiteY2" fmla="*/ 543379 h 761093"/>
                <a:gd name="connsiteX3" fmla="*/ 0 w 1562408"/>
                <a:gd name="connsiteY3" fmla="*/ 761093 h 761093"/>
                <a:gd name="connsiteX4" fmla="*/ 0 w 1562408"/>
                <a:gd name="connsiteY4" fmla="*/ 293914 h 761093"/>
                <a:gd name="connsiteX0" fmla="*/ 0 w 1568803"/>
                <a:gd name="connsiteY0" fmla="*/ 760706 h 761093"/>
                <a:gd name="connsiteX1" fmla="*/ 1557918 w 1568803"/>
                <a:gd name="connsiteY1" fmla="*/ 0 h 761093"/>
                <a:gd name="connsiteX2" fmla="*/ 1568803 w 1568803"/>
                <a:gd name="connsiteY2" fmla="*/ 543379 h 761093"/>
                <a:gd name="connsiteX3" fmla="*/ 6395 w 1568803"/>
                <a:gd name="connsiteY3" fmla="*/ 761093 h 761093"/>
                <a:gd name="connsiteX4" fmla="*/ 0 w 1568803"/>
                <a:gd name="connsiteY4" fmla="*/ 760706 h 761093"/>
                <a:gd name="connsiteX0" fmla="*/ 0 w 1571735"/>
                <a:gd name="connsiteY0" fmla="*/ 717681 h 761093"/>
                <a:gd name="connsiteX1" fmla="*/ 1560850 w 1571735"/>
                <a:gd name="connsiteY1" fmla="*/ 0 h 761093"/>
                <a:gd name="connsiteX2" fmla="*/ 1571735 w 1571735"/>
                <a:gd name="connsiteY2" fmla="*/ 543379 h 761093"/>
                <a:gd name="connsiteX3" fmla="*/ 9327 w 1571735"/>
                <a:gd name="connsiteY3" fmla="*/ 761093 h 761093"/>
                <a:gd name="connsiteX4" fmla="*/ 0 w 1571735"/>
                <a:gd name="connsiteY4" fmla="*/ 717681 h 76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1735" h="761093">
                  <a:moveTo>
                    <a:pt x="0" y="717681"/>
                  </a:moveTo>
                  <a:lnTo>
                    <a:pt x="1560850" y="0"/>
                  </a:lnTo>
                  <a:lnTo>
                    <a:pt x="1571735" y="543379"/>
                  </a:lnTo>
                  <a:lnTo>
                    <a:pt x="9327" y="761093"/>
                  </a:lnTo>
                  <a:lnTo>
                    <a:pt x="0" y="717681"/>
                  </a:lnTo>
                  <a:close/>
                </a:path>
              </a:pathLst>
            </a:custGeom>
            <a:gradFill>
              <a:gsLst>
                <a:gs pos="58000">
                  <a:srgbClr val="EA0064"/>
                </a:gs>
                <a:gs pos="100000">
                  <a:srgbClr val="FF3F9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Блок-схема: процесс 22"/>
            <p:cNvSpPr/>
            <p:nvPr/>
          </p:nvSpPr>
          <p:spPr>
            <a:xfrm>
              <a:off x="7163205" y="2196804"/>
              <a:ext cx="648072" cy="2268943"/>
            </a:xfrm>
            <a:prstGeom prst="flowChartProcess">
              <a:avLst/>
            </a:prstGeom>
            <a:gradFill>
              <a:gsLst>
                <a:gs pos="100000">
                  <a:srgbClr val="EA0064"/>
                </a:gs>
                <a:gs pos="71000">
                  <a:srgbClr val="B1005E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45264" y="2488025"/>
              <a:ext cx="720081" cy="285831"/>
            </a:xfrm>
            <a:prstGeom prst="rect">
              <a:avLst/>
            </a:prstGeom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700" b="1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74.02</a:t>
              </a:r>
              <a:endParaRPr lang="ru-RU" sz="1700" b="1" i="1" dirty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Блок-схема: процесс 19"/>
            <p:cNvSpPr/>
            <p:nvPr/>
          </p:nvSpPr>
          <p:spPr>
            <a:xfrm>
              <a:off x="2771800" y="2916772"/>
              <a:ext cx="648072" cy="1548000"/>
            </a:xfrm>
            <a:prstGeom prst="flowChartProcess">
              <a:avLst/>
            </a:prstGeom>
            <a:gradFill>
              <a:gsLst>
                <a:gs pos="76000">
                  <a:srgbClr val="274F77"/>
                </a:gs>
                <a:gs pos="99000">
                  <a:srgbClr val="5B84CD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Блок-схема: процесс 32"/>
            <p:cNvSpPr/>
            <p:nvPr/>
          </p:nvSpPr>
          <p:spPr>
            <a:xfrm>
              <a:off x="3419835" y="2688784"/>
              <a:ext cx="1562446" cy="177680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1362 h 11362"/>
                <a:gd name="connsiteX1" fmla="*/ 9975 w 10000"/>
                <a:gd name="connsiteY1" fmla="*/ 0 h 11362"/>
                <a:gd name="connsiteX2" fmla="*/ 10000 w 10000"/>
                <a:gd name="connsiteY2" fmla="*/ 11362 h 11362"/>
                <a:gd name="connsiteX3" fmla="*/ 0 w 10000"/>
                <a:gd name="connsiteY3" fmla="*/ 11362 h 11362"/>
                <a:gd name="connsiteX4" fmla="*/ 0 w 10000"/>
                <a:gd name="connsiteY4" fmla="*/ 1362 h 11362"/>
                <a:gd name="connsiteX0" fmla="*/ 0 w 10000"/>
                <a:gd name="connsiteY0" fmla="*/ 1472 h 11472"/>
                <a:gd name="connsiteX1" fmla="*/ 9975 w 10000"/>
                <a:gd name="connsiteY1" fmla="*/ 0 h 11472"/>
                <a:gd name="connsiteX2" fmla="*/ 10000 w 10000"/>
                <a:gd name="connsiteY2" fmla="*/ 11472 h 11472"/>
                <a:gd name="connsiteX3" fmla="*/ 0 w 10000"/>
                <a:gd name="connsiteY3" fmla="*/ 11472 h 11472"/>
                <a:gd name="connsiteX4" fmla="*/ 0 w 10000"/>
                <a:gd name="connsiteY4" fmla="*/ 1472 h 1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472">
                  <a:moveTo>
                    <a:pt x="0" y="1472"/>
                  </a:moveTo>
                  <a:lnTo>
                    <a:pt x="9975" y="0"/>
                  </a:lnTo>
                  <a:cubicBezTo>
                    <a:pt x="9983" y="3787"/>
                    <a:pt x="9992" y="7685"/>
                    <a:pt x="10000" y="11472"/>
                  </a:cubicBezTo>
                  <a:lnTo>
                    <a:pt x="0" y="11472"/>
                  </a:lnTo>
                  <a:lnTo>
                    <a:pt x="0" y="1472"/>
                  </a:lnTo>
                  <a:close/>
                </a:path>
              </a:pathLst>
            </a:custGeom>
            <a:gradFill flip="none" rotWithShape="1">
              <a:gsLst>
                <a:gs pos="64000">
                  <a:srgbClr val="5B84CD"/>
                </a:gs>
                <a:gs pos="100000">
                  <a:srgbClr val="9BB4E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Блок-схема: процесс 38"/>
            <p:cNvSpPr/>
            <p:nvPr/>
          </p:nvSpPr>
          <p:spPr>
            <a:xfrm>
              <a:off x="7163205" y="2427734"/>
              <a:ext cx="648072" cy="2037038"/>
            </a:xfrm>
            <a:prstGeom prst="flowChartProcess">
              <a:avLst/>
            </a:prstGeom>
            <a:gradFill>
              <a:gsLst>
                <a:gs pos="76000">
                  <a:srgbClr val="274F77"/>
                </a:gs>
                <a:gs pos="99000">
                  <a:srgbClr val="5B84CD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695009" y="4465749"/>
              <a:ext cx="724640" cy="4307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i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7000">
                        <a:schemeClr val="accent1">
                          <a:tint val="52000"/>
                          <a:satMod val="300000"/>
                        </a:schemeClr>
                      </a:gs>
                      <a:gs pos="69000">
                        <a:srgbClr val="1548A0"/>
                      </a:gs>
                      <a:gs pos="24000">
                        <a:schemeClr val="accent1">
                          <a:shade val="20000"/>
                          <a:satMod val="300000"/>
                        </a:schemeClr>
                      </a:gs>
                      <a:gs pos="87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2019</a:t>
              </a:r>
              <a:endParaRPr lang="ru-RU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7000">
                      <a:schemeClr val="accent1">
                        <a:tint val="52000"/>
                        <a:satMod val="300000"/>
                      </a:schemeClr>
                    </a:gs>
                    <a:gs pos="69000">
                      <a:srgbClr val="1548A0"/>
                    </a:gs>
                    <a:gs pos="24000">
                      <a:schemeClr val="accent1">
                        <a:shade val="20000"/>
                        <a:satMod val="300000"/>
                      </a:schemeClr>
                    </a:gs>
                    <a:gs pos="87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88298" y="2332858"/>
              <a:ext cx="720081" cy="285831"/>
            </a:xfrm>
            <a:prstGeom prst="rect">
              <a:avLst/>
            </a:prstGeom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700" b="1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r>
                <a:rPr lang="en-US" sz="1700" b="1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sz="1700" b="1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</a:t>
              </a:r>
              <a:endParaRPr lang="ru-RU" sz="1700" b="1" i="1" dirty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95483" y="1840763"/>
              <a:ext cx="720081" cy="285831"/>
            </a:xfrm>
            <a:prstGeom prst="rect">
              <a:avLst/>
            </a:prstGeom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700" b="1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89</a:t>
              </a:r>
              <a:r>
                <a:rPr lang="en-US" sz="1700" b="1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sz="1700" b="1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39</a:t>
              </a:r>
              <a:endParaRPr lang="ru-RU" sz="1700" b="1" i="1" dirty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990051" y="4464772"/>
              <a:ext cx="724640" cy="4307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i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7000">
                        <a:schemeClr val="accent1">
                          <a:tint val="52000"/>
                          <a:satMod val="300000"/>
                        </a:schemeClr>
                      </a:gs>
                      <a:gs pos="69000">
                        <a:srgbClr val="1548A0"/>
                      </a:gs>
                      <a:gs pos="24000">
                        <a:schemeClr val="accent1">
                          <a:shade val="20000"/>
                          <a:satMod val="300000"/>
                        </a:schemeClr>
                      </a:gs>
                      <a:gs pos="87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ru-RU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7000">
                      <a:schemeClr val="accent1">
                        <a:tint val="52000"/>
                        <a:satMod val="300000"/>
                      </a:schemeClr>
                    </a:gs>
                    <a:gs pos="69000">
                      <a:srgbClr val="1548A0"/>
                    </a:gs>
                    <a:gs pos="24000">
                      <a:schemeClr val="accent1">
                        <a:shade val="20000"/>
                        <a:satMod val="300000"/>
                      </a:schemeClr>
                    </a:gs>
                    <a:gs pos="87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175113" y="4465749"/>
              <a:ext cx="724640" cy="4307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i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7000">
                        <a:schemeClr val="accent1">
                          <a:tint val="52000"/>
                          <a:satMod val="300000"/>
                        </a:schemeClr>
                      </a:gs>
                      <a:gs pos="69000">
                        <a:srgbClr val="1548A0"/>
                      </a:gs>
                      <a:gs pos="24000">
                        <a:schemeClr val="accent1">
                          <a:shade val="20000"/>
                          <a:satMod val="300000"/>
                        </a:schemeClr>
                      </a:gs>
                      <a:gs pos="87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7000">
                      <a:schemeClr val="accent1">
                        <a:tint val="52000"/>
                        <a:satMod val="300000"/>
                      </a:schemeClr>
                    </a:gs>
                    <a:gs pos="69000">
                      <a:srgbClr val="1548A0"/>
                    </a:gs>
                    <a:gs pos="24000">
                      <a:schemeClr val="accent1">
                        <a:shade val="20000"/>
                        <a:satMod val="300000"/>
                      </a:schemeClr>
                    </a:gs>
                    <a:gs pos="87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64288" y="2676775"/>
              <a:ext cx="720081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5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88</a:t>
              </a:r>
              <a:r>
                <a:rPr lang="en-US" sz="15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sz="15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</a:t>
              </a:r>
              <a:endParaRPr lang="ru-RU" sz="1500" i="1" dirty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 rot="5400000">
              <a:off x="7580310" y="2549470"/>
              <a:ext cx="1000082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200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7000">
                        <a:schemeClr val="accent1">
                          <a:tint val="52000"/>
                          <a:satMod val="300000"/>
                        </a:schemeClr>
                      </a:gs>
                      <a:gs pos="69000">
                        <a:srgbClr val="1548A0"/>
                      </a:gs>
                      <a:gs pos="24000">
                        <a:schemeClr val="accent1">
                          <a:shade val="20000"/>
                          <a:satMod val="300000"/>
                        </a:schemeClr>
                      </a:gs>
                      <a:gs pos="87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Arial" panose="020B0604020202020204" pitchFamily="34" charset="0"/>
                  <a:cs typeface="Arial" panose="020B0604020202020204" pitchFamily="34" charset="0"/>
                </a:rPr>
                <a:t>Млрд. руб.</a:t>
              </a:r>
              <a:endParaRPr lang="ru-RU" sz="1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7000">
                      <a:schemeClr val="accent1">
                        <a:tint val="52000"/>
                        <a:satMod val="300000"/>
                      </a:schemeClr>
                    </a:gs>
                    <a:gs pos="69000">
                      <a:srgbClr val="1548A0"/>
                    </a:gs>
                    <a:gs pos="24000">
                      <a:schemeClr val="accent1">
                        <a:shade val="20000"/>
                        <a:satMod val="300000"/>
                      </a:schemeClr>
                    </a:gs>
                    <a:gs pos="87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64306" y="2365692"/>
              <a:ext cx="1624149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5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+9.4%</a:t>
              </a:r>
              <a:endParaRPr lang="ru-RU" sz="1500" i="1" dirty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1544" y="2047027"/>
              <a:ext cx="1624149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500" i="1" dirty="0" smtClean="0">
                  <a:solidFill>
                    <a:srgbClr val="1A34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+10.4%</a:t>
              </a:r>
              <a:endParaRPr lang="ru-RU" sz="1500" i="1" dirty="0">
                <a:solidFill>
                  <a:srgbClr val="1A344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Блок-схема: процесс 34"/>
            <p:cNvSpPr/>
            <p:nvPr/>
          </p:nvSpPr>
          <p:spPr>
            <a:xfrm>
              <a:off x="5593888" y="2427734"/>
              <a:ext cx="1570400" cy="203703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1440 h 11440"/>
                <a:gd name="connsiteX1" fmla="*/ 10000 w 10000"/>
                <a:gd name="connsiteY1" fmla="*/ 0 h 11440"/>
                <a:gd name="connsiteX2" fmla="*/ 10000 w 10000"/>
                <a:gd name="connsiteY2" fmla="*/ 11440 h 11440"/>
                <a:gd name="connsiteX3" fmla="*/ 0 w 10000"/>
                <a:gd name="connsiteY3" fmla="*/ 11440 h 11440"/>
                <a:gd name="connsiteX4" fmla="*/ 0 w 10000"/>
                <a:gd name="connsiteY4" fmla="*/ 1440 h 1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440">
                  <a:moveTo>
                    <a:pt x="0" y="1440"/>
                  </a:moveTo>
                  <a:lnTo>
                    <a:pt x="10000" y="0"/>
                  </a:lnTo>
                  <a:lnTo>
                    <a:pt x="10000" y="11440"/>
                  </a:lnTo>
                  <a:lnTo>
                    <a:pt x="0" y="11440"/>
                  </a:lnTo>
                  <a:lnTo>
                    <a:pt x="0" y="1440"/>
                  </a:lnTo>
                  <a:close/>
                </a:path>
              </a:pathLst>
            </a:custGeom>
            <a:gradFill>
              <a:gsLst>
                <a:gs pos="64000">
                  <a:srgbClr val="5B84CD"/>
                </a:gs>
                <a:gs pos="100000">
                  <a:srgbClr val="9BB4E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Блок-схема: процесс 39"/>
            <p:cNvSpPr/>
            <p:nvPr/>
          </p:nvSpPr>
          <p:spPr>
            <a:xfrm>
              <a:off x="4970584" y="2688784"/>
              <a:ext cx="648072" cy="1776810"/>
            </a:xfrm>
            <a:prstGeom prst="flowChartProcess">
              <a:avLst/>
            </a:prstGeom>
            <a:gradFill>
              <a:gsLst>
                <a:gs pos="76000">
                  <a:srgbClr val="274F77"/>
                </a:gs>
                <a:gs pos="99000">
                  <a:srgbClr val="5B84CD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30038" y="2715832"/>
              <a:ext cx="1624149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100" i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+9.7%</a:t>
              </a:r>
              <a:endPara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448480" y="2868232"/>
              <a:ext cx="1624149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100" i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+9.4%</a:t>
              </a:r>
              <a:endPara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Блок-схема: процесс 63"/>
            <p:cNvSpPr/>
            <p:nvPr/>
          </p:nvSpPr>
          <p:spPr>
            <a:xfrm>
              <a:off x="2771800" y="4175913"/>
              <a:ext cx="648072" cy="289836"/>
            </a:xfrm>
            <a:prstGeom prst="flowChartProcess">
              <a:avLst/>
            </a:prstGeom>
            <a:gradFill>
              <a:gsLst>
                <a:gs pos="76000">
                  <a:schemeClr val="accent3">
                    <a:lumMod val="75000"/>
                  </a:schemeClr>
                </a:gs>
                <a:gs pos="99000">
                  <a:schemeClr val="accent3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48218" y="4170101"/>
              <a:ext cx="720081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5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2.97</a:t>
              </a:r>
              <a:endParaRPr lang="ru-RU" sz="1500" i="1" dirty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Блок-схема: процесс 32"/>
            <p:cNvSpPr/>
            <p:nvPr/>
          </p:nvSpPr>
          <p:spPr>
            <a:xfrm>
              <a:off x="3418857" y="4136400"/>
              <a:ext cx="1562446" cy="3276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1362 h 11362"/>
                <a:gd name="connsiteX1" fmla="*/ 9975 w 10000"/>
                <a:gd name="connsiteY1" fmla="*/ 0 h 11362"/>
                <a:gd name="connsiteX2" fmla="*/ 10000 w 10000"/>
                <a:gd name="connsiteY2" fmla="*/ 11362 h 11362"/>
                <a:gd name="connsiteX3" fmla="*/ 0 w 10000"/>
                <a:gd name="connsiteY3" fmla="*/ 11362 h 11362"/>
                <a:gd name="connsiteX4" fmla="*/ 0 w 10000"/>
                <a:gd name="connsiteY4" fmla="*/ 1362 h 11362"/>
                <a:gd name="connsiteX0" fmla="*/ 0 w 10000"/>
                <a:gd name="connsiteY0" fmla="*/ 1472 h 11472"/>
                <a:gd name="connsiteX1" fmla="*/ 9975 w 10000"/>
                <a:gd name="connsiteY1" fmla="*/ 0 h 11472"/>
                <a:gd name="connsiteX2" fmla="*/ 10000 w 10000"/>
                <a:gd name="connsiteY2" fmla="*/ 11472 h 11472"/>
                <a:gd name="connsiteX3" fmla="*/ 0 w 10000"/>
                <a:gd name="connsiteY3" fmla="*/ 11472 h 11472"/>
                <a:gd name="connsiteX4" fmla="*/ 0 w 10000"/>
                <a:gd name="connsiteY4" fmla="*/ 1472 h 1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472">
                  <a:moveTo>
                    <a:pt x="0" y="1472"/>
                  </a:moveTo>
                  <a:lnTo>
                    <a:pt x="9975" y="0"/>
                  </a:lnTo>
                  <a:cubicBezTo>
                    <a:pt x="9983" y="3787"/>
                    <a:pt x="9992" y="7685"/>
                    <a:pt x="10000" y="11472"/>
                  </a:cubicBezTo>
                  <a:lnTo>
                    <a:pt x="0" y="11472"/>
                  </a:lnTo>
                  <a:lnTo>
                    <a:pt x="0" y="1472"/>
                  </a:lnTo>
                  <a:close/>
                </a:path>
              </a:pathLst>
            </a:custGeom>
            <a:gradFill>
              <a:gsLst>
                <a:gs pos="76000">
                  <a:schemeClr val="accent3">
                    <a:lumMod val="75000"/>
                  </a:schemeClr>
                </a:gs>
                <a:gs pos="99000">
                  <a:schemeClr val="accent3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Блок-схема: процесс 66"/>
            <p:cNvSpPr/>
            <p:nvPr/>
          </p:nvSpPr>
          <p:spPr>
            <a:xfrm>
              <a:off x="4970923" y="4136399"/>
              <a:ext cx="648072" cy="327600"/>
            </a:xfrm>
            <a:prstGeom prst="flowChartProcess">
              <a:avLst/>
            </a:prstGeom>
            <a:gradFill>
              <a:gsLst>
                <a:gs pos="76000">
                  <a:schemeClr val="accent3">
                    <a:lumMod val="75000"/>
                  </a:schemeClr>
                </a:gs>
                <a:gs pos="99000">
                  <a:schemeClr val="accent3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51463" y="4157284"/>
              <a:ext cx="720081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5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2.98</a:t>
              </a:r>
              <a:endParaRPr lang="ru-RU" sz="1500" i="1" dirty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Блок-схема: процесс 34"/>
            <p:cNvSpPr/>
            <p:nvPr/>
          </p:nvSpPr>
          <p:spPr>
            <a:xfrm>
              <a:off x="5618656" y="4137499"/>
              <a:ext cx="1570400" cy="327273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1440 h 11440"/>
                <a:gd name="connsiteX1" fmla="*/ 10000 w 10000"/>
                <a:gd name="connsiteY1" fmla="*/ 0 h 11440"/>
                <a:gd name="connsiteX2" fmla="*/ 10000 w 10000"/>
                <a:gd name="connsiteY2" fmla="*/ 11440 h 11440"/>
                <a:gd name="connsiteX3" fmla="*/ 0 w 10000"/>
                <a:gd name="connsiteY3" fmla="*/ 11440 h 11440"/>
                <a:gd name="connsiteX4" fmla="*/ 0 w 10000"/>
                <a:gd name="connsiteY4" fmla="*/ 1440 h 11440"/>
                <a:gd name="connsiteX0" fmla="*/ 0 w 10000"/>
                <a:gd name="connsiteY0" fmla="*/ 0 h 10000"/>
                <a:gd name="connsiteX1" fmla="*/ 10000 w 10000"/>
                <a:gd name="connsiteY1" fmla="*/ 161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57 h 10057"/>
                <a:gd name="connsiteX1" fmla="*/ 10000 w 10000"/>
                <a:gd name="connsiteY1" fmla="*/ 0 h 10057"/>
                <a:gd name="connsiteX2" fmla="*/ 10000 w 10000"/>
                <a:gd name="connsiteY2" fmla="*/ 10057 h 10057"/>
                <a:gd name="connsiteX3" fmla="*/ 0 w 10000"/>
                <a:gd name="connsiteY3" fmla="*/ 10057 h 10057"/>
                <a:gd name="connsiteX4" fmla="*/ 0 w 10000"/>
                <a:gd name="connsiteY4" fmla="*/ 57 h 10057"/>
                <a:gd name="connsiteX0" fmla="*/ 0 w 10000"/>
                <a:gd name="connsiteY0" fmla="*/ 0 h 10000"/>
                <a:gd name="connsiteX1" fmla="*/ 10000 w 10000"/>
                <a:gd name="connsiteY1" fmla="*/ 1378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115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115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6000">
                  <a:schemeClr val="accent3">
                    <a:lumMod val="75000"/>
                  </a:schemeClr>
                </a:gs>
                <a:gs pos="99000">
                  <a:schemeClr val="accent3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0" name="Блок-схема: процесс 69"/>
            <p:cNvSpPr/>
            <p:nvPr/>
          </p:nvSpPr>
          <p:spPr>
            <a:xfrm>
              <a:off x="7189056" y="4175913"/>
              <a:ext cx="622221" cy="288086"/>
            </a:xfrm>
            <a:prstGeom prst="flowChartProcess">
              <a:avLst/>
            </a:prstGeom>
            <a:gradFill>
              <a:gsLst>
                <a:gs pos="76000">
                  <a:schemeClr val="accent3">
                    <a:lumMod val="75000"/>
                  </a:schemeClr>
                </a:gs>
                <a:gs pos="99000">
                  <a:schemeClr val="accent3">
                    <a:lumMod val="60000"/>
                    <a:lumOff val="4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164288" y="4158148"/>
              <a:ext cx="720081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5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2.76</a:t>
              </a:r>
              <a:endParaRPr lang="ru-RU" sz="1500" i="1" dirty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74580" y="4170100"/>
              <a:ext cx="1624149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100" i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+0.2%</a:t>
              </a:r>
              <a:endParaRPr lang="ru-RU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23578" y="4136400"/>
              <a:ext cx="720081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100" i="1" dirty="0" smtClean="0">
                  <a:solidFill>
                    <a:srgbClr val="EAF1F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-7.4%</a:t>
              </a:r>
              <a:endParaRPr lang="ru-RU" sz="1100" i="1" dirty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216469" y="3163042"/>
            <a:ext cx="6249735" cy="822504"/>
            <a:chOff x="2123728" y="800946"/>
            <a:chExt cx="6249735" cy="1016749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2123728" y="800946"/>
              <a:ext cx="6249735" cy="1016749"/>
              <a:chOff x="2123728" y="800946"/>
              <a:chExt cx="6249735" cy="1016749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2771800" y="843558"/>
                <a:ext cx="5266753" cy="871185"/>
              </a:xfrm>
              <a:prstGeom prst="rect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  <a:effectLst>
                <a:glow rad="127000">
                  <a:schemeClr val="bg1">
                    <a:alpha val="44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aphicFrame>
            <p:nvGraphicFramePr>
              <p:cNvPr id="6" name="Диаграмма 5"/>
              <p:cNvGraphicFramePr/>
              <p:nvPr>
                <p:extLst>
                  <p:ext uri="{D42A27DB-BD31-4B8C-83A1-F6EECF244321}">
                    <p14:modId xmlns:p14="http://schemas.microsoft.com/office/powerpoint/2010/main" val="3979618161"/>
                  </p:ext>
                </p:extLst>
              </p:nvPr>
            </p:nvGraphicFramePr>
            <p:xfrm>
              <a:off x="2123728" y="1176625"/>
              <a:ext cx="6249735" cy="6410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7" name="TextBox 6"/>
              <p:cNvSpPr txBox="1"/>
              <p:nvPr/>
            </p:nvSpPr>
            <p:spPr>
              <a:xfrm>
                <a:off x="2985851" y="800946"/>
                <a:ext cx="4765912" cy="447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00" dirty="0" smtClean="0"/>
                  <a:t>КОЛИЧЕСТВО ЗАСТРАХОВАННЫХ ЛИЦ, </a:t>
                </a:r>
              </a:p>
              <a:p>
                <a:pPr algn="ctr"/>
                <a:r>
                  <a:rPr lang="ru-RU" sz="1000" dirty="0" smtClean="0"/>
                  <a:t>С ВЫПЛАТ КОТОРЫМ ИСЧИСЛЕНЫ СТРАХОВЫЕ ВЗНОСЫ (ТЫС. ЧЕЛ.)</a:t>
                </a:r>
                <a:endParaRPr lang="ru-RU" sz="1000" dirty="0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3410639" y="1296456"/>
              <a:ext cx="1624149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0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+2.5%</a:t>
              </a:r>
              <a:endPara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2207222" y="4079158"/>
            <a:ext cx="6249735" cy="926118"/>
            <a:chOff x="2114481" y="750520"/>
            <a:chExt cx="6249735" cy="1143613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2114481" y="750520"/>
              <a:ext cx="6249735" cy="1143613"/>
              <a:chOff x="2114481" y="750520"/>
              <a:chExt cx="6249735" cy="1143613"/>
            </a:xfrm>
          </p:grpSpPr>
          <p:sp>
            <p:nvSpPr>
              <p:cNvPr id="78" name="Прямоугольник 77"/>
              <p:cNvSpPr/>
              <p:nvPr/>
            </p:nvSpPr>
            <p:spPr>
              <a:xfrm>
                <a:off x="2771800" y="843558"/>
                <a:ext cx="5266753" cy="871185"/>
              </a:xfrm>
              <a:prstGeom prst="rect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  <a:effectLst>
                <a:glow rad="127000">
                  <a:schemeClr val="bg1">
                    <a:alpha val="44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aphicFrame>
            <p:nvGraphicFramePr>
              <p:cNvPr id="79" name="Диаграмма 78"/>
              <p:cNvGraphicFramePr/>
              <p:nvPr>
                <p:extLst>
                  <p:ext uri="{D42A27DB-BD31-4B8C-83A1-F6EECF244321}">
                    <p14:modId xmlns:p14="http://schemas.microsoft.com/office/powerpoint/2010/main" val="714858074"/>
                  </p:ext>
                </p:extLst>
              </p:nvPr>
            </p:nvGraphicFramePr>
            <p:xfrm>
              <a:off x="2114481" y="1105317"/>
              <a:ext cx="6249735" cy="7888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80" name="TextBox 79"/>
              <p:cNvSpPr txBox="1"/>
              <p:nvPr/>
            </p:nvSpPr>
            <p:spPr>
              <a:xfrm>
                <a:off x="2764007" y="750520"/>
                <a:ext cx="5266753" cy="49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00" dirty="0" smtClean="0"/>
                  <a:t>ФОНД ОПЛАТЫ ТРУДА ВСЕХ РАБОТНИКОВ ПО ПОЛНОМУ КРУГУ ОРГАНИЗАЦИЙ КРАСНОЯРСКОГО КРАЯ (МЛРД. РУБ.)</a:t>
                </a:r>
                <a:endParaRPr lang="ru-RU" sz="1000" dirty="0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423264" y="1166405"/>
              <a:ext cx="1624149" cy="285831"/>
            </a:xfrm>
            <a:prstGeom prst="rect">
              <a:avLst/>
            </a:prstGeom>
            <a:ln>
              <a:noFill/>
            </a:ln>
          </p:spPr>
          <p:txBody>
            <a:bodyPr vert="horz" wrap="none" lIns="88784" tIns="44391" rIns="88784" bIns="44391" rtlCol="0" anchor="ctr">
              <a:noAutofit/>
            </a:bodyPr>
            <a:lstStyle/>
            <a:p>
              <a:pPr algn="ctr" defTabSz="887796">
                <a:spcBef>
                  <a:spcPct val="0"/>
                </a:spcBef>
              </a:pPr>
              <a:r>
                <a:rPr lang="ru-RU" sz="10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+6.9%</a:t>
              </a:r>
              <a:endPara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936540" y="1058746"/>
            <a:ext cx="635893" cy="224653"/>
          </a:xfrm>
          <a:prstGeom prst="rect">
            <a:avLst/>
          </a:prstGeom>
          <a:ln>
            <a:noFill/>
          </a:ln>
        </p:spPr>
        <p:txBody>
          <a:bodyPr vert="horz" wrap="none" lIns="88784" tIns="44391" rIns="88784" bIns="44391" rtlCol="0" anchor="ctr">
            <a:noAutofit/>
          </a:bodyPr>
          <a:lstStyle/>
          <a:p>
            <a:pPr algn="ctr" defTabSz="887796">
              <a:spcBef>
                <a:spcPct val="0"/>
              </a:spcBef>
            </a:pPr>
            <a:r>
              <a:rPr lang="ru-RU" sz="1300" i="1" dirty="0" smtClean="0">
                <a:solidFill>
                  <a:srgbClr val="EAF1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0.56</a:t>
            </a:r>
            <a:endParaRPr lang="ru-RU" sz="1300" i="1" dirty="0">
              <a:solidFill>
                <a:srgbClr val="EAF1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767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4212" y="808234"/>
            <a:ext cx="2509999" cy="2241100"/>
          </a:xfrm>
          <a:prstGeom prst="rect">
            <a:avLst/>
          </a:prstGeom>
          <a:gradFill>
            <a:gsLst>
              <a:gs pos="4000">
                <a:srgbClr val="193A61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w="12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ПРОВЕДЕНО </a:t>
            </a:r>
            <a:r>
              <a:rPr lang="ru-RU" sz="3000" b="1" dirty="0" smtClean="0">
                <a:ln>
                  <a:solidFill>
                    <a:schemeClr val="bg1"/>
                  </a:solidFill>
                </a:ln>
                <a:solidFill>
                  <a:srgbClr val="D60000"/>
                </a:solidFill>
              </a:rPr>
              <a:t>26 668 </a:t>
            </a:r>
            <a:r>
              <a:rPr lang="ru-RU" sz="1600" b="1" dirty="0" smtClean="0">
                <a:solidFill>
                  <a:schemeClr val="bg1"/>
                </a:solidFill>
              </a:rPr>
              <a:t>КНП (РАСЧЕТОВ) ПО ФЛ, ПОЛУЧИВШИМ ДОХОДЫ ОТ ПРОДАЖИ (ДАРЕНИЯ) НЕДВИЖИМОСТИ И НЕ ОТЧИТАВШИМСЯ О ДОХОДАХ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9956" y="808234"/>
            <a:ext cx="5110687" cy="6369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2 574 </a:t>
            </a:r>
            <a:r>
              <a:rPr lang="ru-RU" sz="2000" b="1" dirty="0" smtClean="0">
                <a:solidFill>
                  <a:srgbClr val="193A61"/>
                </a:solidFill>
              </a:rPr>
              <a:t> </a:t>
            </a:r>
            <a:r>
              <a:rPr lang="ru-RU" sz="1600" dirty="0" smtClean="0">
                <a:solidFill>
                  <a:srgbClr val="193A61"/>
                </a:solidFill>
              </a:rPr>
              <a:t>ФЛ ПРЕДСТАВИЛИ ДЕКЛАРАЦИИ 3-НДФЛ, ПРОВОДЯТСЯ КНП</a:t>
            </a:r>
            <a:endParaRPr lang="ru-RU" sz="1600" dirty="0">
              <a:solidFill>
                <a:srgbClr val="193A6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5426" y="3364437"/>
            <a:ext cx="4187068" cy="14485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5 893 (36%) </a:t>
            </a:r>
            <a:r>
              <a:rPr lang="ru-RU" sz="1600" dirty="0" smtClean="0">
                <a:solidFill>
                  <a:schemeClr val="tx1"/>
                </a:solidFill>
              </a:rPr>
              <a:t>ПРИНЯТО Р</a:t>
            </a:r>
            <a:r>
              <a:rPr lang="ru-RU" sz="1600" dirty="0" smtClean="0"/>
              <a:t>ЕШЕНИЙ О ПРИВЛЕЧЕНИИ (ОБ ОТКАЗЕ В ПРИВЛЕЧЕНИИ) К ОТВЕТСТВЕННОСТИ ЗА СОВЕРШЕНИЕ НАЛОГОВЫХ ПРАВОНАРУШЕНИЙ, НА СУММУ </a:t>
            </a:r>
            <a:r>
              <a:rPr lang="ru-RU" dirty="0" smtClean="0"/>
              <a:t>38,1</a:t>
            </a:r>
            <a:r>
              <a:rPr lang="ru-RU" sz="1600" dirty="0" smtClean="0"/>
              <a:t> МЛН. РУБ.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09957" y="1592090"/>
            <a:ext cx="5110686" cy="4898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ru-RU" sz="1600" dirty="0" smtClean="0">
                <a:solidFill>
                  <a:srgbClr val="193A61"/>
                </a:solidFill>
              </a:rPr>
              <a:t>В</a:t>
            </a:r>
            <a:r>
              <a:rPr lang="ru-RU" sz="2000" dirty="0" smtClean="0">
                <a:solidFill>
                  <a:srgbClr val="193A61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7 712</a:t>
            </a:r>
            <a:r>
              <a:rPr lang="ru-RU" sz="1600" b="1" dirty="0" smtClean="0">
                <a:solidFill>
                  <a:srgbClr val="193A61"/>
                </a:solidFill>
              </a:rPr>
              <a:t> </a:t>
            </a:r>
            <a:r>
              <a:rPr lang="ru-RU" sz="1600" dirty="0" smtClean="0">
                <a:solidFill>
                  <a:srgbClr val="193A61"/>
                </a:solidFill>
              </a:rPr>
              <a:t>РАСЧЕТАХ НАРУШЕНИЯ НЕ УСТАНОВЛЕНЫ</a:t>
            </a:r>
            <a:endParaRPr lang="ru-RU" sz="1600" dirty="0">
              <a:solidFill>
                <a:srgbClr val="193A61"/>
              </a:solidFill>
            </a:endParaRPr>
          </a:p>
        </p:txBody>
      </p:sp>
      <p:cxnSp>
        <p:nvCxnSpPr>
          <p:cNvPr id="11" name="Прямая со стрелкой 10"/>
          <p:cNvCxnSpPr>
            <a:endCxn id="5" idx="1"/>
          </p:cNvCxnSpPr>
          <p:nvPr/>
        </p:nvCxnSpPr>
        <p:spPr>
          <a:xfrm>
            <a:off x="3094212" y="1126688"/>
            <a:ext cx="615744" cy="0"/>
          </a:xfrm>
          <a:prstGeom prst="straightConnector1">
            <a:avLst/>
          </a:prstGeom>
          <a:ln>
            <a:solidFill>
              <a:srgbClr val="4573C7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94211" y="1928784"/>
            <a:ext cx="615745" cy="0"/>
          </a:xfrm>
          <a:prstGeom prst="straightConnector1">
            <a:avLst/>
          </a:prstGeom>
          <a:ln>
            <a:solidFill>
              <a:srgbClr val="4573C7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94212" y="2715766"/>
            <a:ext cx="615745" cy="0"/>
          </a:xfrm>
          <a:prstGeom prst="straightConnector1">
            <a:avLst/>
          </a:prstGeom>
          <a:ln>
            <a:solidFill>
              <a:srgbClr val="4573C7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402085" y="2939122"/>
            <a:ext cx="953891" cy="4253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475656" y="3364437"/>
            <a:ext cx="2401407" cy="14485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ru-RU" sz="1600" dirty="0" smtClean="0"/>
              <a:t>ПО</a:t>
            </a:r>
            <a:r>
              <a:rPr lang="ru-RU" b="1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10 463 </a:t>
            </a:r>
            <a:r>
              <a:rPr lang="ru-RU" sz="2000" b="1" dirty="0">
                <a:solidFill>
                  <a:srgbClr val="C00000"/>
                </a:solidFill>
              </a:rPr>
              <a:t>(64%) </a:t>
            </a:r>
            <a:r>
              <a:rPr lang="ru-RU" sz="1600" dirty="0" smtClean="0"/>
              <a:t>РАСЧЕТАМ ПРОВОДЯТСЯ МЕРОПРИЯТИЯ ПО РАССМОТРЕНИЮ МАТЕРИАЛОВ ПРОВЕРКИ</a:t>
            </a:r>
            <a:endParaRPr lang="ru-RU" sz="16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466003" y="2939122"/>
            <a:ext cx="0" cy="4253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Заголовок 2"/>
          <p:cNvSpPr txBox="1">
            <a:spLocks/>
          </p:cNvSpPr>
          <p:nvPr/>
        </p:nvSpPr>
        <p:spPr>
          <a:xfrm>
            <a:off x="584212" y="232170"/>
            <a:ext cx="823643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239">
              <a:defRPr/>
            </a:pPr>
            <a:r>
              <a:rPr lang="ru-RU" sz="19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КНП ПО НДФЛ БЕЗ ДЕКЛАРАЦИЙ (П. 1.2 СТ. 88 НК РФ)</a:t>
            </a:r>
            <a:endParaRPr lang="ru-RU" sz="1900" b="1" i="1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2" name="Номер слайда 3"/>
          <p:cNvSpPr txBox="1">
            <a:spLocks/>
          </p:cNvSpPr>
          <p:nvPr/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E3C7F-F23D-4A96-B294-8C150D396CBC}" type="slidenum"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239" rtl="0" eaLnBrk="1" fontAlgn="auto" latinLnBrk="0" hangingPunct="1">
                <a:lnSpc>
                  <a:spcPts val="210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9956" y="2277852"/>
            <a:ext cx="5110687" cy="6612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ru-RU" sz="1600" dirty="0" smtClean="0">
                <a:solidFill>
                  <a:srgbClr val="193A61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16 356 </a:t>
            </a:r>
            <a:r>
              <a:rPr lang="ru-RU" sz="1600" dirty="0" smtClean="0">
                <a:solidFill>
                  <a:srgbClr val="193A61"/>
                </a:solidFill>
              </a:rPr>
              <a:t>РАСЧЕТОВ  СОСТАВЛЕНЫ АКТЫ КНП</a:t>
            </a:r>
          </a:p>
          <a:p>
            <a:pPr algn="ctr"/>
            <a:r>
              <a:rPr lang="ru-RU" sz="1600" dirty="0" smtClean="0">
                <a:solidFill>
                  <a:srgbClr val="193A61"/>
                </a:solidFill>
              </a:rPr>
              <a:t> НА СУММУ 1,4 МЛРД. РУБ.</a:t>
            </a:r>
            <a:endParaRPr lang="ru-RU" sz="1600" dirty="0">
              <a:solidFill>
                <a:srgbClr val="193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3754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/>
          </p:cNvSpPr>
          <p:nvPr/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defPPr>
              <a:defRPr lang="ru-RU"/>
            </a:defPPr>
            <a:lvl1pPr marL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239" rtl="0" eaLnBrk="1" fontAlgn="auto" latinLnBrk="0" hangingPunct="1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4E3C7F-F23D-4A96-B294-8C150D396CBC}" type="slidenum"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239" rtl="0" eaLnBrk="1" fontAlgn="auto" latinLnBrk="0" hangingPunct="1">
                <a:lnSpc>
                  <a:spcPts val="210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39552" y="267494"/>
            <a:ext cx="8236431" cy="576064"/>
          </a:xfrm>
        </p:spPr>
        <p:txBody>
          <a:bodyPr>
            <a:normAutofit/>
          </a:bodyPr>
          <a:lstStyle/>
          <a:p>
            <a:pPr defTabSz="914239">
              <a:defRPr/>
            </a:pPr>
            <a:r>
              <a:rPr lang="ru-RU" sz="19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НАЛОГ НА ПРОФЕССИОНАЛЬНЫЙ ДОХОД</a:t>
            </a:r>
            <a:endParaRPr lang="ru-RU" sz="1900" b="1" i="1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46598" y="1425783"/>
            <a:ext cx="3654152" cy="2145972"/>
          </a:xfrm>
          <a:prstGeom prst="rect">
            <a:avLst/>
          </a:prstGeom>
          <a:solidFill>
            <a:schemeClr val="bg1">
              <a:alpha val="31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00" b="1" dirty="0" smtClean="0">
                <a:solidFill>
                  <a:srgbClr val="0D1F35"/>
                </a:solidFill>
              </a:rPr>
              <a:t>СДАЧА КВАРТИР В АРЕНДУ </a:t>
            </a:r>
          </a:p>
          <a:p>
            <a:pPr>
              <a:lnSpc>
                <a:spcPct val="150000"/>
              </a:lnSpc>
            </a:pPr>
            <a:r>
              <a:rPr lang="ru-RU" sz="1000" b="1" dirty="0" smtClean="0">
                <a:solidFill>
                  <a:srgbClr val="0D1F35"/>
                </a:solidFill>
              </a:rPr>
              <a:t>СТРОИТЕЛЬНЫЕ РАБОТЫ И РЕМОНТ ПОМЕЩЕНИЙ ОКАЗАНИЕ</a:t>
            </a:r>
          </a:p>
          <a:p>
            <a:pPr>
              <a:lnSpc>
                <a:spcPct val="150000"/>
              </a:lnSpc>
            </a:pPr>
            <a:r>
              <a:rPr lang="ru-RU" sz="1000" b="1" dirty="0" smtClean="0">
                <a:solidFill>
                  <a:srgbClr val="0D1F35"/>
                </a:solidFill>
              </a:rPr>
              <a:t>КОСМЕТИЧЕСКИХ УСЛУГ НА ДОМУ УСЛУГИ ПО ПЕРЕВОЗКЕ </a:t>
            </a:r>
          </a:p>
          <a:p>
            <a:pPr>
              <a:lnSpc>
                <a:spcPct val="150000"/>
              </a:lnSpc>
            </a:pPr>
            <a:r>
              <a:rPr lang="ru-RU" sz="1000" b="1" dirty="0" smtClean="0">
                <a:solidFill>
                  <a:srgbClr val="0D1F35"/>
                </a:solidFill>
              </a:rPr>
              <a:t>ПАССАЖИРОВ И ГРУЗОВ ПРОДАЖА ПРОДУКЦИИ СОБСТВЕННОГО ПРОИЗВОДСТВА </a:t>
            </a:r>
          </a:p>
          <a:p>
            <a:pPr>
              <a:lnSpc>
                <a:spcPct val="150000"/>
              </a:lnSpc>
            </a:pPr>
            <a:r>
              <a:rPr lang="ru-RU" sz="1000" b="1" dirty="0" smtClean="0">
                <a:solidFill>
                  <a:srgbClr val="0D1F35"/>
                </a:solidFill>
              </a:rPr>
              <a:t>ФОТО- И ВИДЕОСЪЕМКА НА ЗАКАЗ </a:t>
            </a:r>
          </a:p>
          <a:p>
            <a:pPr>
              <a:lnSpc>
                <a:spcPct val="150000"/>
              </a:lnSpc>
            </a:pPr>
            <a:r>
              <a:rPr lang="ru-RU" sz="1000" b="1" dirty="0" smtClean="0">
                <a:solidFill>
                  <a:srgbClr val="0D1F35"/>
                </a:solidFill>
              </a:rPr>
              <a:t>ПРОВЕДЕНИЕ МЕРОПРИЯТИЙ И ПРАЗДНИКОВ ЮРИДИЧЕСКИЕ КОНСУЛЬТАЦИИ И ВЕДЕНИЕ БУХГАЛТЕРИИ</a:t>
            </a:r>
          </a:p>
          <a:p>
            <a:pPr>
              <a:lnSpc>
                <a:spcPct val="150000"/>
              </a:lnSpc>
            </a:pPr>
            <a:r>
              <a:rPr lang="ru-RU" sz="1000" b="1" dirty="0" smtClean="0">
                <a:solidFill>
                  <a:srgbClr val="0D1F35"/>
                </a:solidFill>
              </a:rPr>
              <a:t> ИНЫЕ РАЗРЕШЕННЫЕ ВИДЫ ДЕЯТЕЛЬНОСТИ</a:t>
            </a:r>
            <a:endParaRPr lang="ru-RU" sz="1000" b="1" dirty="0">
              <a:solidFill>
                <a:srgbClr val="0D1F35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22881" y="1102202"/>
            <a:ext cx="3654152" cy="323581"/>
          </a:xfrm>
          <a:prstGeom prst="rect">
            <a:avLst/>
          </a:prstGeom>
          <a:gradFill>
            <a:gsLst>
              <a:gs pos="64000">
                <a:srgbClr val="345EAA"/>
              </a:gs>
              <a:gs pos="100000">
                <a:srgbClr val="4573C7"/>
              </a:gs>
            </a:gsLst>
            <a:lin ang="10800000" scaled="1"/>
          </a:gradFill>
          <a:ln w="19050">
            <a:noFill/>
          </a:ln>
          <a:effectLst>
            <a:glow rad="762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ВИДЫ ДЕЯТЕЛЬНОСТИ: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527" y="702092"/>
            <a:ext cx="8523253" cy="400110"/>
          </a:xfrm>
          <a:prstGeom prst="rect">
            <a:avLst/>
          </a:prstGeom>
          <a:solidFill>
            <a:schemeClr val="tx2">
              <a:lumMod val="20000"/>
              <a:lumOff val="80000"/>
              <a:alpha val="63000"/>
            </a:schemeClr>
          </a:solidFill>
          <a:effectLst>
            <a:glow rad="241300">
              <a:schemeClr val="tx2">
                <a:lumMod val="20000"/>
                <a:lumOff val="8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0D1F35"/>
                </a:solidFill>
              </a:rPr>
              <a:t>Федеральный закон от 27.11.2018 № 422-ФЗ «О проведении эксперимента по установлению специального налогового режима «Налог на профессиональный доход»</a:t>
            </a:r>
            <a:endParaRPr lang="ru-RU" sz="1000" b="1" dirty="0">
              <a:solidFill>
                <a:srgbClr val="0D1F35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805" y="1129673"/>
            <a:ext cx="24023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D1F35"/>
                </a:solidFill>
              </a:rPr>
              <a:t>Доходы от НПД, млн рублей</a:t>
            </a:r>
            <a:endParaRPr lang="ru-RU" sz="1400" b="1" dirty="0">
              <a:solidFill>
                <a:srgbClr val="0D1F3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5268" y="1437450"/>
            <a:ext cx="652743" cy="369332"/>
          </a:xfrm>
          <a:prstGeom prst="rect">
            <a:avLst/>
          </a:prstGeom>
          <a:gradFill>
            <a:gsLst>
              <a:gs pos="64000">
                <a:srgbClr val="5B84CD"/>
              </a:gs>
              <a:gs pos="100000">
                <a:srgbClr val="9BB4E1"/>
              </a:gs>
            </a:gsLst>
            <a:lin ang="10800000" scaled="1"/>
          </a:gra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7784" y="1437450"/>
            <a:ext cx="652743" cy="369332"/>
          </a:xfrm>
          <a:prstGeom prst="rect">
            <a:avLst/>
          </a:prstGeom>
          <a:gradFill>
            <a:gsLst>
              <a:gs pos="64000">
                <a:srgbClr val="5B84CD"/>
              </a:gs>
              <a:gs pos="100000">
                <a:srgbClr val="9BB4E1"/>
              </a:gs>
            </a:gsLst>
            <a:lin ang="10800000" scaled="1"/>
          </a:gra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526" y="2318489"/>
            <a:ext cx="3960441" cy="1177245"/>
          </a:xfrm>
          <a:prstGeom prst="rect">
            <a:avLst/>
          </a:prstGeom>
          <a:solidFill>
            <a:schemeClr val="tx2">
              <a:lumMod val="20000"/>
              <a:lumOff val="80000"/>
              <a:alpha val="67000"/>
            </a:schemeClr>
          </a:solidFill>
          <a:effectLst>
            <a:glow rad="63500">
              <a:schemeClr val="tx2">
                <a:lumMod val="20000"/>
                <a:lumOff val="80000"/>
                <a:alpha val="40000"/>
              </a:schemeClr>
            </a:glow>
            <a:softEdge rad="31750"/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100" b="1" dirty="0" smtClean="0">
                <a:solidFill>
                  <a:srgbClr val="00003E"/>
                </a:solidFill>
              </a:rPr>
              <a:t>ПРЕИМУЩЕСТВА:</a:t>
            </a:r>
          </a:p>
          <a:p>
            <a:r>
              <a:rPr lang="ru-RU" sz="900" b="1" dirty="0" smtClean="0">
                <a:solidFill>
                  <a:schemeClr val="tx2">
                    <a:lumMod val="50000"/>
                  </a:schemeClr>
                </a:solidFill>
              </a:rPr>
              <a:t>НЕ ТРЕБУЕТСЯ РЕГИСТРАЦИЯ В КАЧЕСТВЕ ИП</a:t>
            </a:r>
          </a:p>
          <a:p>
            <a:r>
              <a:rPr lang="ru-RU" sz="900" b="1" dirty="0" smtClean="0">
                <a:solidFill>
                  <a:schemeClr val="tx2">
                    <a:lumMod val="50000"/>
                  </a:schemeClr>
                </a:solidFill>
              </a:rPr>
              <a:t>НЕ ТРЕБУЕТСЯ СДАЧА ДЕКЛАРАЦИЙ</a:t>
            </a:r>
          </a:p>
          <a:p>
            <a:r>
              <a:rPr lang="ru-RU" sz="900" b="1" dirty="0" smtClean="0">
                <a:solidFill>
                  <a:schemeClr val="tx2">
                    <a:lumMod val="50000"/>
                  </a:schemeClr>
                </a:solidFill>
              </a:rPr>
              <a:t>НЕ ТРЕБУЕТСЯ КАССОВЫЙ АППАРАТ</a:t>
            </a:r>
          </a:p>
          <a:p>
            <a:r>
              <a:rPr lang="ru-RU" sz="900" b="1" dirty="0" smtClean="0">
                <a:solidFill>
                  <a:schemeClr val="tx2">
                    <a:lumMod val="50000"/>
                  </a:schemeClr>
                </a:solidFill>
              </a:rPr>
              <a:t>НЕТ ОБЯЗАТЕЛЬНЫХ СТРАХОВЫХ ВЗНОСОВ</a:t>
            </a:r>
          </a:p>
          <a:p>
            <a:r>
              <a:rPr lang="ru-RU" sz="900" b="1" dirty="0" smtClean="0">
                <a:solidFill>
                  <a:schemeClr val="tx2">
                    <a:lumMod val="50000"/>
                  </a:schemeClr>
                </a:solidFill>
              </a:rPr>
              <a:t>НАЛОГОВАЯ СТАВКА 4% (С ПОСТУПЛЕНИЙ ОТ ФИЗ.ЛИЦ) 6% (С ПОСТУПЛЕНИЙ ОТ ИП И ЮР.ЛИЦ)</a:t>
            </a:r>
            <a:endParaRPr lang="ru-RU" sz="9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59726" y="1753762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endParaRPr lang="ru-RU" sz="3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68471" y="1753762"/>
            <a:ext cx="7713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273</a:t>
            </a:r>
            <a:endParaRPr lang="ru-RU" sz="30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123334" y="3363838"/>
            <a:ext cx="8321266" cy="3919984"/>
            <a:chOff x="123334" y="3219822"/>
            <a:chExt cx="8321266" cy="4064000"/>
          </a:xfrm>
        </p:grpSpPr>
        <p:graphicFrame>
          <p:nvGraphicFramePr>
            <p:cNvPr id="20" name="Диаграмма 19"/>
            <p:cNvGraphicFramePr/>
            <p:nvPr>
              <p:extLst>
                <p:ext uri="{D42A27DB-BD31-4B8C-83A1-F6EECF244321}">
                  <p14:modId xmlns:p14="http://schemas.microsoft.com/office/powerpoint/2010/main" val="1218458947"/>
                </p:ext>
              </p:extLst>
            </p:nvPr>
          </p:nvGraphicFramePr>
          <p:xfrm>
            <a:off x="123334" y="3219822"/>
            <a:ext cx="8321266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9" name="Диаграмма 18"/>
            <p:cNvGraphicFramePr/>
            <p:nvPr>
              <p:extLst>
                <p:ext uri="{D42A27DB-BD31-4B8C-83A1-F6EECF244321}">
                  <p14:modId xmlns:p14="http://schemas.microsoft.com/office/powerpoint/2010/main" val="432186959"/>
                </p:ext>
              </p:extLst>
            </p:nvPr>
          </p:nvGraphicFramePr>
          <p:xfrm>
            <a:off x="467544" y="3625304"/>
            <a:ext cx="7920880" cy="12149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2" name="Прямоугольник 21"/>
          <p:cNvSpPr/>
          <p:nvPr/>
        </p:nvSpPr>
        <p:spPr>
          <a:xfrm>
            <a:off x="289857" y="3651871"/>
            <a:ext cx="5328594" cy="243466"/>
          </a:xfrm>
          <a:prstGeom prst="rect">
            <a:avLst/>
          </a:prstGeom>
          <a:gradFill>
            <a:gsLst>
              <a:gs pos="64000">
                <a:srgbClr val="345EAA"/>
              </a:gs>
              <a:gs pos="100000">
                <a:srgbClr val="4573C7"/>
              </a:gs>
            </a:gsLst>
            <a:lin ang="10800000" scaled="1"/>
          </a:gradFill>
          <a:ln w="19050">
            <a:noFill/>
          </a:ln>
          <a:effectLst>
            <a:glow rad="762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КОЛИЧЕСТВО НАЛОГОПЛАТЕЛЬЩИКОВ, ПРИМЕНЯЮЩИХ НПД</a:t>
            </a:r>
          </a:p>
        </p:txBody>
      </p:sp>
    </p:spTree>
    <p:extLst>
      <p:ext uri="{BB962C8B-B14F-4D97-AF65-F5344CB8AC3E}">
        <p14:creationId xmlns:p14="http://schemas.microsoft.com/office/powerpoint/2010/main" val="3755265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20" b="100000" l="0" r="100000"/>
                    </a14:imgEffect>
                    <a14:imgEffect>
                      <a14:colorTemperature colorTemp="4125"/>
                    </a14:imgEffect>
                    <a14:imgEffect>
                      <a14:saturation sat="138000"/>
                    </a14:imgEffect>
                    <a14:imgEffect>
                      <a14:brightnessContrast bright="-17000" contrast="-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06" y="107724"/>
            <a:ext cx="7602260" cy="4540894"/>
          </a:xfrm>
          <a:prstGeom prst="rect">
            <a:avLst/>
          </a:prstGeom>
          <a:ln>
            <a:noFill/>
          </a:ln>
          <a:effectLst>
            <a:glow rad="127000">
              <a:schemeClr val="accent1">
                <a:alpha val="0"/>
              </a:schemeClr>
            </a:glow>
            <a:softEdge rad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55275" y="1028700"/>
            <a:ext cx="3836599" cy="3946585"/>
          </a:xfrm>
          <a:prstGeom prst="rect">
            <a:avLst/>
          </a:prstGeom>
          <a:noFill/>
          <a:ln w="50800">
            <a:solidFill>
              <a:schemeClr val="accent1">
                <a:shade val="50000"/>
                <a:alpha val="95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balanced" dir="t"/>
          </a:scene3d>
          <a:sp3d prstMaterial="flat">
            <a:bevelT w="101600" h="101600"/>
            <a:bevelB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69380" y="1028700"/>
            <a:ext cx="3834441" cy="3946585"/>
          </a:xfrm>
          <a:prstGeom prst="rect">
            <a:avLst/>
          </a:prstGeom>
          <a:noFill/>
          <a:ln w="50800">
            <a:solidFill>
              <a:schemeClr val="accent1">
                <a:shade val="50000"/>
                <a:alpha val="95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balanced" dir="t"/>
          </a:scene3d>
          <a:sp3d prstMaterial="flat">
            <a:bevelT w="101600" h="101600"/>
            <a:bevelB w="1016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584" y="689636"/>
            <a:ext cx="311198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«Рынки»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30610" y="688433"/>
            <a:ext cx="311198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«Общепит»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3">
            <a:extLst>
              <a:ext uri="{FF2B5EF4-FFF2-40B4-BE49-F238E27FC236}">
                <a16:creationId xmlns="" xmlns:a16="http://schemas.microsoft.com/office/drawing/2014/main" id="{D0E900E7-E34D-43DB-AE9D-200EB6E0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19" y="1222099"/>
            <a:ext cx="26289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0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ЛИЦ, ОСУЩЕСТВЛЯЮЩИХ ДЕЯТЕЛЬНОСТЬ НА ТЕРРИТОРИЯХ РЫНКОВ, НАХОДЯЩИХСЯ В ПЕРИМЕТРЕ ПРОЕКТА</a:t>
            </a:r>
            <a:endParaRPr lang="ru-RU" altLang="ru-RU" sz="10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33">
            <a:extLst>
              <a:ext uri="{FF2B5EF4-FFF2-40B4-BE49-F238E27FC236}">
                <a16:creationId xmlns="" xmlns:a16="http://schemas.microsoft.com/office/drawing/2014/main" id="{D5EF92B5-C95D-493D-9E8B-57AE93D8B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5811" y="2058085"/>
            <a:ext cx="19689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3574" y="-1964754"/>
            <a:ext cx="4342358" cy="5155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900" b="1" i="1" dirty="0">
                <a:solidFill>
                  <a:schemeClr val="accent1">
                    <a:lumMod val="50000"/>
                  </a:schemeClr>
                </a:solidFill>
              </a:rPr>
              <a:t>Красноярский край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="" xmlns:a16="http://schemas.microsoft.com/office/drawing/2014/main" id="{D0E900E7-E34D-43DB-AE9D-200EB6E0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18" y="2135464"/>
            <a:ext cx="22177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0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ТОРГОВЛИ</a:t>
            </a:r>
            <a:endParaRPr lang="ru-RU" altLang="ru-RU" sz="10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33">
            <a:extLst>
              <a:ext uri="{FF2B5EF4-FFF2-40B4-BE49-F238E27FC236}">
                <a16:creationId xmlns="" xmlns:a16="http://schemas.microsoft.com/office/drawing/2014/main" id="{D5EF92B5-C95D-493D-9E8B-57AE93D8B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16" y="1443809"/>
            <a:ext cx="19689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US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1700</a:t>
            </a:r>
          </a:p>
        </p:txBody>
      </p:sp>
      <p:sp>
        <p:nvSpPr>
          <p:cNvPr id="27" name="TextBox 23">
            <a:extLst>
              <a:ext uri="{FF2B5EF4-FFF2-40B4-BE49-F238E27FC236}">
                <a16:creationId xmlns="" xmlns:a16="http://schemas.microsoft.com/office/drawing/2014/main" id="{D0E900E7-E34D-43DB-AE9D-200EB6E0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18" y="2611322"/>
            <a:ext cx="22177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0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ПРОВЕРОК ПРИМЕНЕНИЯ ККТ НА РЫНКАХ</a:t>
            </a:r>
            <a:endParaRPr lang="ru-RU" altLang="ru-RU" sz="10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33">
            <a:extLst>
              <a:ext uri="{FF2B5EF4-FFF2-40B4-BE49-F238E27FC236}">
                <a16:creationId xmlns="" xmlns:a16="http://schemas.microsoft.com/office/drawing/2014/main" id="{D5EF92B5-C95D-493D-9E8B-57AE93D8B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227" y="2527950"/>
            <a:ext cx="19689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253</a:t>
            </a:r>
          </a:p>
        </p:txBody>
      </p:sp>
      <p:sp>
        <p:nvSpPr>
          <p:cNvPr id="30" name="Овал 29"/>
          <p:cNvSpPr/>
          <p:nvPr/>
        </p:nvSpPr>
        <p:spPr>
          <a:xfrm>
            <a:off x="290018" y="3904751"/>
            <a:ext cx="765223" cy="656466"/>
          </a:xfrm>
          <a:prstGeom prst="ellipse">
            <a:avLst/>
          </a:prstGeom>
          <a:gradFill>
            <a:gsLst>
              <a:gs pos="2000">
                <a:schemeClr val="accent1">
                  <a:lumMod val="7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439.7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млн.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9466" y="4648618"/>
            <a:ext cx="1168484" cy="2231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000" b="1" dirty="0">
                <a:ln>
                  <a:solidFill>
                    <a:schemeClr val="tx2"/>
                  </a:solidFill>
                </a:ln>
                <a:latin typeface="Roboto Condensed" panose="020B0604020202020204" charset="0"/>
                <a:ea typeface="Roboto Condensed" panose="020B0604020202020204" charset="0"/>
              </a:rPr>
              <a:t>Февраль </a:t>
            </a:r>
            <a:r>
              <a:rPr lang="ru-RU" sz="1000" b="1" dirty="0">
                <a:ln>
                  <a:solidFill>
                    <a:schemeClr val="tx2"/>
                  </a:solidFill>
                </a:ln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2021</a:t>
            </a:r>
          </a:p>
        </p:txBody>
      </p:sp>
      <p:sp>
        <p:nvSpPr>
          <p:cNvPr id="32" name="Овал 31"/>
          <p:cNvSpPr/>
          <p:nvPr/>
        </p:nvSpPr>
        <p:spPr>
          <a:xfrm>
            <a:off x="2562045" y="3623094"/>
            <a:ext cx="1235735" cy="1025524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840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млн.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0913" y="3725321"/>
            <a:ext cx="15911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algn="ctr" defTabSz="284163">
              <a:defRPr sz="4800" b="1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выручки 91%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1317950" y="4287562"/>
            <a:ext cx="1172928" cy="251411"/>
          </a:xfrm>
          <a:prstGeom prst="rightArrow">
            <a:avLst/>
          </a:prstGeom>
          <a:solidFill>
            <a:srgbClr val="045FAA"/>
          </a:solidFill>
          <a:ln>
            <a:noFill/>
          </a:ln>
          <a:effectLst>
            <a:glow rad="76200">
              <a:schemeClr val="accent1"/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95669" y="4669625"/>
            <a:ext cx="1168484" cy="2231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000" b="1" dirty="0">
                <a:ln>
                  <a:solidFill>
                    <a:schemeClr val="tx2"/>
                  </a:solidFill>
                </a:ln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Декабрь 2021</a:t>
            </a:r>
          </a:p>
        </p:txBody>
      </p:sp>
      <p:sp>
        <p:nvSpPr>
          <p:cNvPr id="63" name="TextBox 23">
            <a:extLst>
              <a:ext uri="{FF2B5EF4-FFF2-40B4-BE49-F238E27FC236}">
                <a16:creationId xmlns="" xmlns:a16="http://schemas.microsoft.com/office/drawing/2014/main" id="{D0E900E7-E34D-43DB-AE9D-200EB6E0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250" y="1375987"/>
            <a:ext cx="2217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0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ЛИЦ, НАХОДЯЩИХСЯ В ПЕРИМЕТРЕ ПРОЕКТА «ОБЩЕПИТ»</a:t>
            </a:r>
            <a:endParaRPr lang="ru-RU" altLang="ru-RU" sz="10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23">
            <a:extLst>
              <a:ext uri="{FF2B5EF4-FFF2-40B4-BE49-F238E27FC236}">
                <a16:creationId xmlns="" xmlns:a16="http://schemas.microsoft.com/office/drawing/2014/main" id="{D0E900E7-E34D-43DB-AE9D-200EB6E0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250" y="2165807"/>
            <a:ext cx="22177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0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</a:t>
            </a:r>
            <a:endParaRPr lang="ru-RU" altLang="ru-RU" sz="10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23">
            <a:extLst>
              <a:ext uri="{FF2B5EF4-FFF2-40B4-BE49-F238E27FC236}">
                <a16:creationId xmlns="" xmlns:a16="http://schemas.microsoft.com/office/drawing/2014/main" id="{D0E900E7-E34D-43DB-AE9D-200EB6E0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1006" y="2578474"/>
            <a:ext cx="2217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0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ПРОВЕРОК ПРИМЕНЕНИЯ ККТ НА ОБЪЕКТАХ </a:t>
            </a:r>
            <a:endParaRPr lang="ru-RU" altLang="ru-RU" sz="10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316402" y="3938794"/>
            <a:ext cx="765223" cy="656466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3.259 млрд руб.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75849" y="4682660"/>
            <a:ext cx="1168484" cy="2231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000" b="1" dirty="0">
                <a:ln>
                  <a:solidFill>
                    <a:schemeClr val="tx2"/>
                  </a:solidFill>
                </a:ln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Февраль 2021</a:t>
            </a:r>
          </a:p>
        </p:txBody>
      </p:sp>
      <p:sp>
        <p:nvSpPr>
          <p:cNvPr id="68" name="Овал 67"/>
          <p:cNvSpPr/>
          <p:nvPr/>
        </p:nvSpPr>
        <p:spPr>
          <a:xfrm>
            <a:off x="7588428" y="3657137"/>
            <a:ext cx="1235735" cy="1025524"/>
          </a:xfrm>
          <a:prstGeom prst="ellipse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5.552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млрд руб.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97296" y="3759364"/>
            <a:ext cx="15911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algn="ctr" defTabSz="284163">
              <a:defRPr sz="4800" b="1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выручки 70%</a:t>
            </a:r>
          </a:p>
        </p:txBody>
      </p:sp>
      <p:sp>
        <p:nvSpPr>
          <p:cNvPr id="70" name="Стрелка вправо 69"/>
          <p:cNvSpPr/>
          <p:nvPr/>
        </p:nvSpPr>
        <p:spPr>
          <a:xfrm>
            <a:off x="6344333" y="4321604"/>
            <a:ext cx="1172928" cy="251411"/>
          </a:xfrm>
          <a:prstGeom prst="rightArrow">
            <a:avLst/>
          </a:prstGeom>
          <a:solidFill>
            <a:srgbClr val="045FAA"/>
          </a:solidFill>
          <a:ln>
            <a:noFill/>
          </a:ln>
          <a:effectLst>
            <a:glow rad="76200">
              <a:schemeClr val="accent1"/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22053" y="4703667"/>
            <a:ext cx="1168484" cy="2231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000" b="1" dirty="0">
                <a:ln>
                  <a:solidFill>
                    <a:schemeClr val="tx2"/>
                  </a:solidFill>
                </a:ln>
                <a:latin typeface="Times New Roman" panose="02020603050405020304" pitchFamily="18" charset="0"/>
                <a:ea typeface="Roboto Condensed" panose="020B0604020202020204" charset="0"/>
                <a:cs typeface="Times New Roman" panose="02020603050405020304" pitchFamily="18" charset="0"/>
              </a:rPr>
              <a:t>Декабрь 2021</a:t>
            </a:r>
          </a:p>
        </p:txBody>
      </p:sp>
      <p:sp>
        <p:nvSpPr>
          <p:cNvPr id="72" name="TextBox 33">
            <a:extLst>
              <a:ext uri="{FF2B5EF4-FFF2-40B4-BE49-F238E27FC236}">
                <a16:creationId xmlns="" xmlns:a16="http://schemas.microsoft.com/office/drawing/2014/main" id="{D5EF92B5-C95D-493D-9E8B-57AE93D8B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841" y="1443809"/>
            <a:ext cx="17425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sz="15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  <a:cs typeface="Courier New"/>
              </a:rPr>
              <a:t>более </a:t>
            </a:r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1600</a:t>
            </a:r>
          </a:p>
        </p:txBody>
      </p:sp>
      <p:sp>
        <p:nvSpPr>
          <p:cNvPr id="73" name="TextBox 33">
            <a:extLst>
              <a:ext uri="{FF2B5EF4-FFF2-40B4-BE49-F238E27FC236}">
                <a16:creationId xmlns="" xmlns:a16="http://schemas.microsoft.com/office/drawing/2014/main" id="{665874A0-26CC-4A63-84DB-D87A8CBB3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8110" y="2010777"/>
            <a:ext cx="1835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en-US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b="1" dirty="0">
              <a:gradFill>
                <a:gsLst>
                  <a:gs pos="0">
                    <a:srgbClr val="00B0F0"/>
                  </a:gs>
                  <a:gs pos="0">
                    <a:srgbClr val="0070C0"/>
                  </a:gs>
                </a:gsLst>
                <a:lin ang="5400000"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33">
            <a:extLst>
              <a:ext uri="{FF2B5EF4-FFF2-40B4-BE49-F238E27FC236}">
                <a16:creationId xmlns="" xmlns:a16="http://schemas.microsoft.com/office/drawing/2014/main" id="{D5EF92B5-C95D-493D-9E8B-57AE93D8B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85" y="2549767"/>
            <a:ext cx="17425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US" altLang="ru-RU" sz="15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15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altLang="ru-RU" sz="2400" b="1" dirty="0">
                <a:gradFill>
                  <a:gsLst>
                    <a:gs pos="0">
                      <a:srgbClr val="00B0F0"/>
                    </a:gs>
                    <a:gs pos="0">
                      <a:srgbClr val="0070C0"/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</a:p>
        </p:txBody>
      </p:sp>
      <p:sp>
        <p:nvSpPr>
          <p:cNvPr id="36" name="Заголовок 2"/>
          <p:cNvSpPr txBox="1">
            <a:spLocks/>
          </p:cNvSpPr>
          <p:nvPr/>
        </p:nvSpPr>
        <p:spPr>
          <a:xfrm>
            <a:off x="584212" y="232170"/>
            <a:ext cx="823643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239">
              <a:defRPr/>
            </a:pPr>
            <a:r>
              <a:rPr lang="ru-RU" sz="1900" b="1" i="1" dirty="0" smtClean="0">
                <a:solidFill>
                  <a:srgbClr val="000099"/>
                </a:solidFill>
                <a:cs typeface="Arial" panose="020B0604020202020204" pitchFamily="34" charset="0"/>
              </a:rPr>
              <a:t>КРАСНОЯРСКИЙ КРАЙ</a:t>
            </a:r>
            <a:endParaRPr lang="ru-RU" sz="1900" b="1" i="1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  <p:sp>
        <p:nvSpPr>
          <p:cNvPr id="37" name="Номер слайда 2"/>
          <p:cNvSpPr txBox="1">
            <a:spLocks noGrp="1"/>
          </p:cNvSpPr>
          <p:nvPr/>
        </p:nvSpPr>
        <p:spPr>
          <a:xfrm>
            <a:off x="8366271" y="4443958"/>
            <a:ext cx="620370" cy="474071"/>
          </a:xfrm>
          <a:prstGeom prst="rect">
            <a:avLst/>
          </a:prstGeom>
          <a:noFill/>
        </p:spPr>
        <p:txBody>
          <a:bodyPr lIns="81569" tIns="40785" rIns="81569" bIns="40785" anchor="ctr">
            <a:normAutofit/>
          </a:bodyPr>
          <a:lstStyle/>
          <a:p>
            <a:pPr algn="ctr">
              <a:lnSpc>
                <a:spcPts val="1877"/>
              </a:lnSpc>
              <a:defRPr/>
            </a:pPr>
            <a:fld id="{E36EB33C-2638-4F89-AFF0-458F86E19FC4}" type="slidenum">
              <a:rPr lang="ru-RU" sz="2100">
                <a:solidFill>
                  <a:schemeClr val="bg1"/>
                </a:solidFill>
                <a:cs typeface="Arial" charset="0"/>
              </a:rPr>
              <a:pPr algn="ctr">
                <a:lnSpc>
                  <a:spcPts val="1877"/>
                </a:lnSpc>
                <a:defRPr/>
              </a:pPr>
              <a:t>9</a:t>
            </a:fld>
            <a:endParaRPr lang="ru-RU" sz="21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259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1261</Words>
  <Application>Microsoft Office PowerPoint</Application>
  <PresentationFormat>Экран (16:9)</PresentationFormat>
  <Paragraphs>378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ДИНАМИКА ПОСТУПЛЕНИЯ НАЛОГОВ И СБОРОВ В 2019-2021 ГГ.  </vt:lpstr>
      <vt:lpstr>ДИНАМИКА ПОСТУПЛЕНИЯ НАЛОГОВ И СБОРОВ В 2019-2021 ГГ. ОТ НАЛОГОПЛАТЕЛЬЩИКОВ КРАСНОЯРСКОГО КРАЯ</vt:lpstr>
      <vt:lpstr>ОБОРОТЫ ОРГАНИЗАЦИЙ КРАЯ В 2021 ГОДУ </vt:lpstr>
      <vt:lpstr>ДИНАМИКА ПОСТУПЛЕНИЯ НАЛОГОВ И СБОРОВ В 2019-2021 ГГ. ОТ НАЛОГОПЛАТЕЛЬЩИКОВ, НАХОДЯЩИХСЯ НА АДМИНИСТРИРОВАНИИ В НАЛОГОВЫХ ОРГАНАХ КРАЯ</vt:lpstr>
      <vt:lpstr>НАЛОГ НА ДОХОДЫ  ФИЗИЧЕСКИХ ЛИЦ</vt:lpstr>
      <vt:lpstr>ДИНАМИКА ПОСТУПЛЕНИЯ НДФЛ, ИСТОЧНИКОМ КОТОРЫХ ЯВЛЯЕТСЯ НАЛОГОВЫЙ АГЕНТ,  В 2019-2021 ГГ. ОТ НАЛОГОПЛАТЕЛЬЩИКОВ КРАСНОЯРСКОГО КРАЯ</vt:lpstr>
      <vt:lpstr>Презентация PowerPoint</vt:lpstr>
      <vt:lpstr>НАЛОГ НА ПРОФЕССИОНАЛЬНЫЙ ДОХОД</vt:lpstr>
      <vt:lpstr>Презентация PowerPoint</vt:lpstr>
      <vt:lpstr>РЕЗУЛЬТАТЫ КОНТРОЛЬНО-АНАЛИТИЧЕСКОЙ РАБОТЫ НАЛОГОВЫХ ОРГАНОВ КРАСНОЯРСКОГО КРАЯ ПО ИТОГАМ 2021 ГОДА </vt:lpstr>
      <vt:lpstr>Презентация PowerPoint</vt:lpstr>
      <vt:lpstr>РЕЗУЛЬТАТЫ КОНТРОЛЬНО-АНАЛИТИЧЕСКОЙ РАБОТЫ НАЛОГОВЫХ ОРГАНОВ КРАСНОЯРСКОГО КРАЯ ПО ИТОГАМ 2021 ГОДА </vt:lpstr>
      <vt:lpstr>ДИНАМИКА СОВОКУПНОЙ ЗАДОЛЖЕННОСТИ</vt:lpstr>
      <vt:lpstr>Презентация PowerPoint</vt:lpstr>
      <vt:lpstr>ПОКАЗАТЕЛЬ DTI – ПОКАЗАТЕЛЬ СООТНОШЕНИЯ ДОЛГА К ПОСТУПЛЕНИЯМ (DEBT-TO-INCOME)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ПОСТУПЛЕНИЯ НДФЛ В 2019-2021 ГГ.  ОТ НАЛОГОПЛАТЕЛЬЩИКОВ КРАСНОЯРСКОГО КРАЯ</dc:title>
  <dc:creator>Романовская Наталья Олеговна</dc:creator>
  <cp:lastModifiedBy>Давыденко Елена Юрьевна</cp:lastModifiedBy>
  <cp:revision>185</cp:revision>
  <dcterms:created xsi:type="dcterms:W3CDTF">2022-02-14T02:53:10Z</dcterms:created>
  <dcterms:modified xsi:type="dcterms:W3CDTF">2022-04-05T09:11:20Z</dcterms:modified>
</cp:coreProperties>
</file>