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9" r:id="rId2"/>
    <p:sldId id="325" r:id="rId3"/>
    <p:sldId id="288" r:id="rId4"/>
    <p:sldId id="320" r:id="rId5"/>
    <p:sldId id="271" r:id="rId6"/>
    <p:sldId id="321" r:id="rId7"/>
    <p:sldId id="323" r:id="rId8"/>
    <p:sldId id="324" r:id="rId9"/>
    <p:sldId id="327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ll Powerpoint Version" id="{56C2C84F-8ABB-426A-AC79-AF8C176A7554}">
          <p14:sldIdLst>
            <p14:sldId id="319"/>
            <p14:sldId id="325"/>
            <p14:sldId id="288"/>
            <p14:sldId id="320"/>
            <p14:sldId id="271"/>
            <p14:sldId id="321"/>
            <p14:sldId id="323"/>
            <p14:sldId id="324"/>
            <p14:sldId id="327"/>
            <p14:sldId id="326"/>
          </p14:sldIdLst>
        </p14:section>
        <p14:section name="Free Slides" id="{412B1206-1699-41A9-86AA-5C1077E241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7D7D"/>
    <a:srgbClr val="F3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95D6A-FE7B-48DF-B2AB-D4D73CB84DDA}" v="2" dt="2022-05-11T08:31:22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енис Толстых" userId="a9a8362952f0d71d" providerId="LiveId" clId="{5C395D6A-FE7B-48DF-B2AB-D4D73CB84DDA}"/>
    <pc:docChg chg="modSld">
      <pc:chgData name="Денис Толстых" userId="a9a8362952f0d71d" providerId="LiveId" clId="{5C395D6A-FE7B-48DF-B2AB-D4D73CB84DDA}" dt="2022-05-11T08:31:22.021" v="1" actId="478"/>
      <pc:docMkLst>
        <pc:docMk/>
      </pc:docMkLst>
      <pc:sldChg chg="addSp delSp">
        <pc:chgData name="Денис Толстых" userId="a9a8362952f0d71d" providerId="LiveId" clId="{5C395D6A-FE7B-48DF-B2AB-D4D73CB84DDA}" dt="2022-05-11T08:31:22.021" v="1" actId="478"/>
        <pc:sldMkLst>
          <pc:docMk/>
          <pc:sldMk cId="1486424122" sldId="326"/>
        </pc:sldMkLst>
        <pc:picChg chg="add del">
          <ac:chgData name="Денис Толстых" userId="a9a8362952f0d71d" providerId="LiveId" clId="{5C395D6A-FE7B-48DF-B2AB-D4D73CB84DDA}" dt="2022-05-11T08:31:22.021" v="1" actId="478"/>
          <ac:picMkLst>
            <pc:docMk/>
            <pc:sldMk cId="1486424122" sldId="326"/>
            <ac:picMk id="1026" creationId="{BEEB4DD3-9440-0EB7-A364-BDB8331057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9F6-6E09-2240-BDA9-08F227C3628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16DD-ACF9-3A4A-83E5-4DE399FB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2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483576"/>
            <a:ext cx="6210300" cy="40092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2971800" y="3683976"/>
            <a:ext cx="4152900" cy="273440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10939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718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247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796842"/>
            <a:ext cx="4152900" cy="3038558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204335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955074"/>
            <a:ext cx="2057400" cy="39029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971800" y="2230244"/>
            <a:ext cx="2095500" cy="462775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067300" y="2620537"/>
            <a:ext cx="2057400" cy="423746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554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0738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7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2" r:id="rId3"/>
    <p:sldLayoutId id="2147483663" r:id="rId4"/>
    <p:sldLayoutId id="2147483669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1872" userDrawn="1">
          <p15:clr>
            <a:srgbClr val="F26B43"/>
          </p15:clr>
        </p15:guide>
        <p15:guide id="4" pos="3192" userDrawn="1">
          <p15:clr>
            <a:srgbClr val="F26B43"/>
          </p15:clr>
        </p15:guide>
        <p15:guide id="5" pos="4488" userDrawn="1">
          <p15:clr>
            <a:srgbClr val="F26B43"/>
          </p15:clr>
        </p15:guide>
        <p15:guide id="6" pos="5808" userDrawn="1">
          <p15:clr>
            <a:srgbClr val="F26B43"/>
          </p15:clr>
        </p15:guide>
        <p15:guide id="7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11" Type="http://schemas.openxmlformats.org/officeDocument/2006/relationships/image" Target="../media/image74.jpeg"/><Relationship Id="rId5" Type="http://schemas.openxmlformats.org/officeDocument/2006/relationships/image" Target="../media/image69.png"/><Relationship Id="rId10" Type="http://schemas.microsoft.com/office/2007/relationships/hdphoto" Target="../media/hdphoto1.wdp"/><Relationship Id="rId4" Type="http://schemas.openxmlformats.org/officeDocument/2006/relationships/image" Target="../media/image68.sv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6.sv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25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36" Type="http://schemas.openxmlformats.org/officeDocument/2006/relationships/image" Target="../media/image58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4.tiff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35" Type="http://schemas.openxmlformats.org/officeDocument/2006/relationships/image" Target="../media/image57.png"/><Relationship Id="rId8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1" y="-1"/>
            <a:ext cx="6631709" cy="68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75" y="945388"/>
            <a:ext cx="2367103" cy="1432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2399" y="4922049"/>
            <a:ext cx="439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" pitchFamily="2" charset="-52"/>
              </a:rPr>
              <a:t>Реализуется АНО «Центр поддержки инжиниринга и инноваций» в рамках федерального проекта «Взлет – от стартапа до IPO»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65" y="3242194"/>
            <a:ext cx="5647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Montserrat" pitchFamily="2" charset="-52"/>
              </a:rPr>
              <a:t>Грантовая программа «доращивания» </a:t>
            </a:r>
          </a:p>
          <a:p>
            <a:pPr algn="ctr"/>
            <a:r>
              <a:rPr lang="ru-RU" sz="2000" dirty="0">
                <a:latin typeface="Montserrat" pitchFamily="2" charset="-52"/>
              </a:rPr>
              <a:t>технологических компаний под нужды </a:t>
            </a:r>
          </a:p>
          <a:p>
            <a:pPr algn="ctr"/>
            <a:r>
              <a:rPr lang="ru-RU" sz="2000" dirty="0">
                <a:latin typeface="Montserrat" pitchFamily="2" charset="-52"/>
              </a:rPr>
              <a:t>крупных российских корпораций</a:t>
            </a:r>
          </a:p>
        </p:txBody>
      </p:sp>
    </p:spTree>
    <p:extLst>
      <p:ext uri="{BB962C8B-B14F-4D97-AF65-F5344CB8AC3E}">
        <p14:creationId xmlns:p14="http://schemas.microsoft.com/office/powerpoint/2010/main" val="42085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8896" y="2886577"/>
            <a:ext cx="2597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Приглашаем </a:t>
            </a:r>
            <a:endParaRPr lang="en-US" sz="2000" dirty="0">
              <a:latin typeface="Montserrat" pitchFamily="2" charset="-52"/>
            </a:endParaRPr>
          </a:p>
          <a:p>
            <a:r>
              <a:rPr lang="ru-RU" sz="2000" dirty="0">
                <a:latin typeface="Montserrat" pitchFamily="2" charset="-52"/>
              </a:rPr>
              <a:t>к сотрудничеству: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ED48E6-42DA-4EF5-BCB9-895CB3F6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" y="286612"/>
            <a:ext cx="1635640" cy="230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88BDAAEA-BCB8-49E8-8686-E97B24591F1E}"/>
              </a:ext>
            </a:extLst>
          </p:cNvPr>
          <p:cNvGrpSpPr/>
          <p:nvPr/>
        </p:nvGrpSpPr>
        <p:grpSpPr>
          <a:xfrm>
            <a:off x="3544538" y="3946454"/>
            <a:ext cx="1276953" cy="403909"/>
            <a:chOff x="4049036" y="3100218"/>
            <a:chExt cx="881635" cy="403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982F3-6A3F-40E1-99FD-2D4767AD5742}"/>
                </a:ext>
              </a:extLst>
            </p:cNvPr>
            <p:cNvSpPr txBox="1"/>
            <p:nvPr/>
          </p:nvSpPr>
          <p:spPr>
            <a:xfrm>
              <a:off x="4049036" y="3188528"/>
              <a:ext cx="881635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 err="1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inno-sc.ru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8181A5DA-4E65-41BC-83F9-D8397582B384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нтернет со сплошной заливкой">
            <a:extLst>
              <a:ext uri="{FF2B5EF4-FFF2-40B4-BE49-F238E27FC236}">
                <a16:creationId xmlns:a16="http://schemas.microsoft.com/office/drawing/2014/main" id="{CB6A3E90-9921-4C0C-8ECC-8387E066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8896" y="3659558"/>
            <a:ext cx="750412" cy="750412"/>
          </a:xfrm>
          <a:prstGeom prst="rect">
            <a:avLst/>
          </a:prstGeom>
        </p:spPr>
      </p:pic>
      <p:pic>
        <p:nvPicPr>
          <p:cNvPr id="5" name="Рисунок 4" descr="Конверт со сплошной заливкой">
            <a:extLst>
              <a:ext uri="{FF2B5EF4-FFF2-40B4-BE49-F238E27FC236}">
                <a16:creationId xmlns:a16="http://schemas.microsoft.com/office/drawing/2014/main" id="{699924FF-FB93-4612-BF04-A211F4BF7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8896" y="4485243"/>
            <a:ext cx="750412" cy="750412"/>
          </a:xfrm>
          <a:prstGeom prst="rect">
            <a:avLst/>
          </a:prstGeom>
        </p:spPr>
      </p:pic>
      <p:pic>
        <p:nvPicPr>
          <p:cNvPr id="17" name="Рисунок 16" descr="Динамик телефона  со сплошной заливкой">
            <a:extLst>
              <a:ext uri="{FF2B5EF4-FFF2-40B4-BE49-F238E27FC236}">
                <a16:creationId xmlns:a16="http://schemas.microsoft.com/office/drawing/2014/main" id="{0F537A33-6AB2-4E7B-838E-CEB150FBA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8896" y="5325638"/>
            <a:ext cx="750412" cy="750412"/>
          </a:xfrm>
          <a:prstGeom prst="rect">
            <a:avLst/>
          </a:prstGeom>
        </p:spPr>
      </p:pic>
      <p:grpSp>
        <p:nvGrpSpPr>
          <p:cNvPr id="19" name="Group 1">
            <a:extLst>
              <a:ext uri="{FF2B5EF4-FFF2-40B4-BE49-F238E27FC236}">
                <a16:creationId xmlns:a16="http://schemas.microsoft.com/office/drawing/2014/main" id="{A3B14D5F-767C-4134-83D9-51FECF17AF59}"/>
              </a:ext>
            </a:extLst>
          </p:cNvPr>
          <p:cNvGrpSpPr/>
          <p:nvPr/>
        </p:nvGrpSpPr>
        <p:grpSpPr>
          <a:xfrm>
            <a:off x="3544536" y="4769205"/>
            <a:ext cx="1975862" cy="403909"/>
            <a:chOff x="4049036" y="3100218"/>
            <a:chExt cx="1364177" cy="4039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A6D723-2065-4125-8888-6BA44DB480EE}"/>
                </a:ext>
              </a:extLst>
            </p:cNvPr>
            <p:cNvSpPr txBox="1"/>
            <p:nvPr/>
          </p:nvSpPr>
          <p:spPr>
            <a:xfrm>
              <a:off x="4049036" y="3188528"/>
              <a:ext cx="1364177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info@inno-sc.ru</a:t>
              </a:r>
            </a:p>
          </p:txBody>
        </p:sp>
        <p:cxnSp>
          <p:nvCxnSpPr>
            <p:cNvPr id="21" name="Straight Connector 4">
              <a:extLst>
                <a:ext uri="{FF2B5EF4-FFF2-40B4-BE49-F238E27FC236}">
                  <a16:creationId xmlns:a16="http://schemas.microsoft.com/office/drawing/2014/main" id="{A948C55B-72FF-4D86-B71E-681AC4351980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2CA20A4B-6F05-4C6B-AA3F-BCF836FA4CCC}"/>
              </a:ext>
            </a:extLst>
          </p:cNvPr>
          <p:cNvGrpSpPr/>
          <p:nvPr/>
        </p:nvGrpSpPr>
        <p:grpSpPr>
          <a:xfrm>
            <a:off x="3544524" y="5612534"/>
            <a:ext cx="1836401" cy="403909"/>
            <a:chOff x="4049036" y="3100218"/>
            <a:chExt cx="1267892" cy="4039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11EDEC-8D75-42E0-9CD8-2185928870FB}"/>
                </a:ext>
              </a:extLst>
            </p:cNvPr>
            <p:cNvSpPr txBox="1"/>
            <p:nvPr/>
          </p:nvSpPr>
          <p:spPr>
            <a:xfrm>
              <a:off x="4049036" y="3188528"/>
              <a:ext cx="1267892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(495) 150 25 84</a:t>
              </a:r>
            </a:p>
          </p:txBody>
        </p:sp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01ABFEE9-95BB-4E2B-8954-46E1A2A2644D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3265FC2-2BE4-4F6B-95C3-C2AA38A854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99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11598"/>
          <a:stretch/>
        </p:blipFill>
        <p:spPr>
          <a:xfrm flipH="1">
            <a:off x="8076871" y="286612"/>
            <a:ext cx="3862580" cy="2267045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C741638-C5B2-40C7-A832-DA40D4F21A3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2255"/>
          <a:stretch>
            <a:fillRect/>
          </a:stretch>
        </p:blipFill>
        <p:spPr bwMode="auto">
          <a:xfrm>
            <a:off x="6596122" y="2948708"/>
            <a:ext cx="4733143" cy="30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2923" y="898596"/>
            <a:ext cx="29717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Оператор программы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974" y="1275622"/>
            <a:ext cx="2868191" cy="6268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alpha val="70000"/>
                  </a:schemeClr>
                </a:solidFill>
              </a:rPr>
              <a:t>АНО «Центр поддержки инжиниринга и инноваций»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2833" y="2101514"/>
            <a:ext cx="3694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Источник финансирования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1884" y="2478540"/>
            <a:ext cx="3228508" cy="9069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alpha val="70000"/>
                  </a:schemeClr>
                </a:solidFill>
              </a:rPr>
              <a:t>Средства федерального бюджета (в рамках федерального проекта «Взлет – от стартапа до IPO») 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2833" y="4792886"/>
            <a:ext cx="332210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Объем финансирования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1884" y="5169912"/>
            <a:ext cx="3322101" cy="3467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alpha val="70000"/>
                  </a:schemeClr>
                </a:solidFill>
              </a:rPr>
              <a:t>10 млрд рублей на 2022-2024 гг.</a:t>
            </a:r>
          </a:p>
        </p:txBody>
      </p:sp>
      <p:pic>
        <p:nvPicPr>
          <p:cNvPr id="16" name="Picture 2" descr="C:\Users\denau\YandexDisk\ИИЦ\центр поддержки\innovacii-nevesomost-ruki.jpe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r="4712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nau\YandexDisk\ИИЦ\центр поддержки\фирстиль\элементы для презентации\Безымянный-1-02.tif">
            <a:extLst>
              <a:ext uri="{FF2B5EF4-FFF2-40B4-BE49-F238E27FC236}">
                <a16:creationId xmlns:a16="http://schemas.microsoft.com/office/drawing/2014/main" id="{9DA27494-D614-48F0-9BD9-E59BB2E6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3AC719E7-9E1D-7B4E-BB40-001F918A16AB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2</a:t>
            </a:fld>
            <a:endParaRPr lang="ru-RU" sz="1200" spc="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533A8-7F9C-4B6F-A21F-ECCE01C4815F}"/>
              </a:ext>
            </a:extLst>
          </p:cNvPr>
          <p:cNvSpPr txBox="1"/>
          <p:nvPr/>
        </p:nvSpPr>
        <p:spPr>
          <a:xfrm>
            <a:off x="3811974" y="3648491"/>
            <a:ext cx="3694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Нормативная база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911BB-711D-4B1C-8507-93290A13D5C6}"/>
              </a:ext>
            </a:extLst>
          </p:cNvPr>
          <p:cNvSpPr txBox="1"/>
          <p:nvPr/>
        </p:nvSpPr>
        <p:spPr>
          <a:xfrm>
            <a:off x="3831025" y="4025517"/>
            <a:ext cx="3228508" cy="6268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alpha val="70000"/>
                  </a:schemeClr>
                </a:solidFill>
              </a:rPr>
              <a:t>Постановление Правительства РФ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alpha val="70000"/>
                  </a:schemeClr>
                </a:solidFill>
              </a:rPr>
              <a:t>№ 392 от 17 марта 2022 года</a:t>
            </a: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1661" y="416084"/>
            <a:ext cx="7169591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Основные условия программы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pic>
        <p:nvPicPr>
          <p:cNvPr id="19" name="Picture 2" descr="C:\Users\denau\YandexDisk\ИИЦ\центр поддержки\фирстиль\элементы для презентации\Безымянный-1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EFA0578F-D37B-4135-ADEA-44BC97E0245A}"/>
              </a:ext>
            </a:extLst>
          </p:cNvPr>
          <p:cNvSpPr txBox="1"/>
          <p:nvPr/>
        </p:nvSpPr>
        <p:spPr>
          <a:xfrm>
            <a:off x="510333" y="1167535"/>
            <a:ext cx="2682162" cy="5082743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sz="1600" b="1" dirty="0" err="1">
                <a:solidFill>
                  <a:srgbClr val="C00000"/>
                </a:solidFill>
                <a:latin typeface="Montserrat" panose="00000500000000000000" pitchFamily="2" charset="-52"/>
              </a:rPr>
              <a:t>Цель</a:t>
            </a:r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П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оддержка</a:t>
            </a:r>
            <a:r>
              <a:rPr sz="1400" dirty="0">
                <a:solidFill>
                  <a:schemeClr val="tx1"/>
                </a:solidFill>
                <a:latin typeface="+mn-lt"/>
              </a:rPr>
              <a:t> проектов,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связанных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с</a:t>
            </a:r>
            <a:r>
              <a:rPr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разработкой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(доработкой),</a:t>
            </a:r>
            <a:r>
              <a:rPr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 (расширением)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производства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и внедрением</a:t>
            </a:r>
            <a:r>
              <a:rPr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новой</a:t>
            </a:r>
            <a:r>
              <a:rPr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продукции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под</a:t>
            </a:r>
            <a:r>
              <a:rPr sz="1400" dirty="0">
                <a:solidFill>
                  <a:schemeClr val="tx1"/>
                </a:solidFill>
                <a:latin typeface="+mn-lt"/>
              </a:rPr>
              <a:t> задачи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российских</a:t>
            </a:r>
            <a:r>
              <a:rPr sz="1400" dirty="0">
                <a:solidFill>
                  <a:schemeClr val="tx1"/>
                </a:solidFill>
                <a:latin typeface="+mn-lt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+mn-lt"/>
              </a:rPr>
              <a:t>корпораций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Ожидаемый результат</a:t>
            </a:r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Прирост выручки технологической компании от реализации новой продукции (в течение общего срока реализации проекта) – 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в объеме не менее 5-кратного размера гранта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F20719C5-22C9-47D2-B7ED-489C635131BC}"/>
              </a:ext>
            </a:extLst>
          </p:cNvPr>
          <p:cNvSpPr txBox="1"/>
          <p:nvPr/>
        </p:nvSpPr>
        <p:spPr>
          <a:xfrm>
            <a:off x="5994784" y="1169201"/>
            <a:ext cx="2851766" cy="390252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Механизм</a:t>
            </a:r>
            <a:b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финансирования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грантовое финансирование (целевое, безвозмездное,  безвозвратное);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техзадание на разрабатываемый продукт утверждается корпорацией-заказчиком;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ежегодная отчетность за достижение результата проекта.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dirty="0">
              <a:solidFill>
                <a:srgbClr val="FF0000"/>
              </a:solidFill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F6F91EDF-2BD4-4204-A8AD-27FC363C8C1F}"/>
              </a:ext>
            </a:extLst>
          </p:cNvPr>
          <p:cNvSpPr txBox="1"/>
          <p:nvPr/>
        </p:nvSpPr>
        <p:spPr>
          <a:xfrm>
            <a:off x="8984497" y="1169201"/>
            <a:ext cx="2851767" cy="5082743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0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Направления поддержки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разработка (доработка) новой продукции (НИОКР, внедрение приоритетных технологий);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испытания новой продукции;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создание/ расширение/ модернизация производства;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изготовление пилотной партии новой продукции;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сертификация, практические испытания и опытно-промышленная эксплуатация продукции у корпорации-заказчика.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AB91CD55-1F82-4A26-8E1D-C086C79BB4BC}"/>
              </a:ext>
            </a:extLst>
          </p:cNvPr>
          <p:cNvSpPr txBox="1"/>
          <p:nvPr/>
        </p:nvSpPr>
        <p:spPr>
          <a:xfrm>
            <a:off x="3351251" y="1167535"/>
            <a:ext cx="2511818" cy="390252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0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Размер гранта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От 25 до 250 млн руб.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Внебюджетное </a:t>
            </a:r>
            <a:r>
              <a:rPr lang="ru-RU" sz="1600" b="1" dirty="0" err="1">
                <a:solidFill>
                  <a:srgbClr val="C00000"/>
                </a:solidFill>
                <a:latin typeface="Montserrat" panose="00000500000000000000" pitchFamily="2" charset="-52"/>
              </a:rPr>
              <a:t>софинансирование</a:t>
            </a:r>
            <a:endParaRPr lang="ru-RU" sz="16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Не менее 100% от суммы гранта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C00000"/>
                </a:solidFill>
                <a:latin typeface="Montserrat" panose="00000500000000000000" pitchFamily="2" charset="-52"/>
              </a:rPr>
              <a:t>Возврат средств гранта при недостижении результата проекта.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76AB08-A194-4863-AAE8-3EAD62D8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9923" y="1240892"/>
            <a:ext cx="496680" cy="4966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114F74-2AD6-473C-8CE5-6B3FDD5FD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240892"/>
            <a:ext cx="576000" cy="576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E1D801-093E-4280-A2A7-828F6F96B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859" y="1240892"/>
            <a:ext cx="576000" cy="576000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DFB51A4C-CBA5-4FE7-88FE-BB3D827690EA}"/>
              </a:ext>
            </a:extLst>
          </p:cNvPr>
          <p:cNvSpPr txBox="1"/>
          <p:nvPr/>
        </p:nvSpPr>
        <p:spPr>
          <a:xfrm>
            <a:off x="3351250" y="5238397"/>
            <a:ext cx="5495299" cy="1313740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542925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Срок финансирования</a:t>
            </a:r>
          </a:p>
          <a:p>
            <a:pPr marL="542925" indent="0">
              <a:lnSpc>
                <a:spcPts val="15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Не более 3 лет.</a:t>
            </a:r>
          </a:p>
          <a:p>
            <a:pPr marL="542925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Montserrat" panose="00000500000000000000" pitchFamily="2" charset="-52"/>
              </a:rPr>
              <a:t>Общий срок реализации проекта</a:t>
            </a:r>
          </a:p>
          <a:p>
            <a:pPr marL="542925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Не более 6 лет с даты начала финансирования.</a:t>
            </a: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45" name="Рисунок 44" descr="Мишень со сплошной заливкой">
            <a:extLst>
              <a:ext uri="{FF2B5EF4-FFF2-40B4-BE49-F238E27FC236}">
                <a16:creationId xmlns:a16="http://schemas.microsoft.com/office/drawing/2014/main" id="{CB69A7B2-12AE-4F2C-884F-48A2CA2F9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369923" y="5282713"/>
            <a:ext cx="542934" cy="542934"/>
          </a:xfrm>
          <a:prstGeom prst="rect">
            <a:avLst/>
          </a:prstGeom>
        </p:spPr>
      </p:pic>
      <p:pic>
        <p:nvPicPr>
          <p:cNvPr id="48" name="Рисунок 47" descr="Круговая диаграмма со сплошной заливкой">
            <a:extLst>
              <a:ext uri="{FF2B5EF4-FFF2-40B4-BE49-F238E27FC236}">
                <a16:creationId xmlns:a16="http://schemas.microsoft.com/office/drawing/2014/main" id="{E7C2EA9E-24BD-4200-8154-EECC5771F8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9248" y="1240892"/>
            <a:ext cx="649357" cy="649357"/>
          </a:xfrm>
          <a:prstGeom prst="rect">
            <a:avLst/>
          </a:prstGeom>
        </p:spPr>
      </p:pic>
      <p:sp>
        <p:nvSpPr>
          <p:cNvPr id="24" name="object 12">
            <a:extLst>
              <a:ext uri="{FF2B5EF4-FFF2-40B4-BE49-F238E27FC236}">
                <a16:creationId xmlns:a16="http://schemas.microsoft.com/office/drawing/2014/main" id="{BF41FBF5-3CEC-5447-B96C-93F69D586484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3</a:t>
            </a:fld>
            <a:endParaRPr lang="ru-RU" sz="1200" spc="5" dirty="0"/>
          </a:p>
        </p:txBody>
      </p:sp>
    </p:spTree>
    <p:extLst>
      <p:ext uri="{BB962C8B-B14F-4D97-AF65-F5344CB8AC3E}">
        <p14:creationId xmlns:p14="http://schemas.microsoft.com/office/powerpoint/2010/main" val="179600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186" y="1207620"/>
            <a:ext cx="11333364" cy="891956"/>
            <a:chOff x="3012034" y="3100218"/>
            <a:chExt cx="7824789" cy="891956"/>
          </a:xfrm>
        </p:grpSpPr>
        <p:sp>
          <p:nvSpPr>
            <p:cNvPr id="3" name="TextBox 2"/>
            <p:cNvSpPr txBox="1"/>
            <p:nvPr/>
          </p:nvSpPr>
          <p:spPr>
            <a:xfrm>
              <a:off x="3012034" y="3100218"/>
              <a:ext cx="585027" cy="76206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49036" y="3188528"/>
              <a:ext cx="4732005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Заявитель – российская коммерческая организация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42971" y="3530509"/>
              <a:ext cx="6793852" cy="4616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Регистрация организации на территории Российской Федерации.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Не является госкомпанией или компанией с долей участия государства (или госкорпораций, госкомпаний, госучреждений) более 25%.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Не является иностранным юрлицом или компанией с долей участия иностранных лиц (или юрлиц, расположенных в офшорах) более </a:t>
              </a:r>
              <a:r>
                <a:rPr lang="en-US" sz="1000" dirty="0"/>
                <a:t>50</a:t>
              </a:r>
              <a:r>
                <a:rPr lang="ru-RU" sz="1000" dirty="0"/>
                <a:t>%.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1661" y="416084"/>
            <a:ext cx="9444252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Требования к организациям-заявителям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pic>
        <p:nvPicPr>
          <p:cNvPr id="19" name="Picture 2" descr="C:\Users\denau\YandexDisk\ИИЦ\центр поддержки\фирстиль\элементы для презентации\Безымянный-1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A33F7C17-14DB-4287-977D-FB086CA09819}"/>
              </a:ext>
            </a:extLst>
          </p:cNvPr>
          <p:cNvGrpSpPr/>
          <p:nvPr/>
        </p:nvGrpSpPr>
        <p:grpSpPr>
          <a:xfrm>
            <a:off x="341186" y="2325673"/>
            <a:ext cx="11333364" cy="891956"/>
            <a:chOff x="3012034" y="3100218"/>
            <a:chExt cx="7824789" cy="8919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10061F-64B1-474C-8D3E-BAF287877904}"/>
                </a:ext>
              </a:extLst>
            </p:cNvPr>
            <p:cNvSpPr txBox="1"/>
            <p:nvPr/>
          </p:nvSpPr>
          <p:spPr>
            <a:xfrm>
              <a:off x="3012034" y="3100218"/>
              <a:ext cx="677993" cy="76206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2</a:t>
              </a:r>
              <a:endPara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B3C34-0401-4A85-A0D5-F4D3270A59C2}"/>
                </a:ext>
              </a:extLst>
            </p:cNvPr>
            <p:cNvSpPr txBox="1"/>
            <p:nvPr/>
          </p:nvSpPr>
          <p:spPr>
            <a:xfrm>
              <a:off x="4049036" y="3188528"/>
              <a:ext cx="5957174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Выручка организации не менее 500 и не более 10 000 млн рублей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20" name="Straight Connector 4">
              <a:extLst>
                <a:ext uri="{FF2B5EF4-FFF2-40B4-BE49-F238E27FC236}">
                  <a16:creationId xmlns:a16="http://schemas.microsoft.com/office/drawing/2014/main" id="{06F6A0EB-142F-4EB3-91FB-D69552837A82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B10229-8121-48CF-B13B-AEF5BF9D2DC0}"/>
                </a:ext>
              </a:extLst>
            </p:cNvPr>
            <p:cNvSpPr txBox="1"/>
            <p:nvPr/>
          </p:nvSpPr>
          <p:spPr>
            <a:xfrm>
              <a:off x="4042971" y="3530509"/>
              <a:ext cx="6793852" cy="4616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Выручка организации за последний отчетный год (или среднее значение выручки за 3 года) должно быть не менее 500 млн рублей и не более 10 млрд рублей.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Выручка за последний отчетный год должна не менее, чем в 4 раза превышать запрашиваемую сумму гранта.</a:t>
              </a:r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:a16="http://schemas.microsoft.com/office/drawing/2014/main" id="{169ECD66-E5F4-42DD-AC03-FCA0434049B2}"/>
              </a:ext>
            </a:extLst>
          </p:cNvPr>
          <p:cNvGrpSpPr/>
          <p:nvPr/>
        </p:nvGrpSpPr>
        <p:grpSpPr>
          <a:xfrm>
            <a:off x="344725" y="3456273"/>
            <a:ext cx="10930592" cy="1199732"/>
            <a:chOff x="3012034" y="3100218"/>
            <a:chExt cx="7546707" cy="11997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48E890-E4CC-4748-9AF0-289546A6DBD2}"/>
                </a:ext>
              </a:extLst>
            </p:cNvPr>
            <p:cNvSpPr txBox="1"/>
            <p:nvPr/>
          </p:nvSpPr>
          <p:spPr>
            <a:xfrm>
              <a:off x="3012034" y="3100218"/>
              <a:ext cx="679100" cy="76206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3</a:t>
              </a:r>
              <a:endPara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F332DA-35C7-4C7C-A1A8-E2AEE2664F39}"/>
                </a:ext>
              </a:extLst>
            </p:cNvPr>
            <p:cNvSpPr txBox="1"/>
            <p:nvPr/>
          </p:nvSpPr>
          <p:spPr>
            <a:xfrm>
              <a:off x="4049036" y="3188528"/>
              <a:ext cx="6324613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Заявитель – действующая организация, не имеющая задолженностей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BC1FEDEB-BED8-44DC-8B6E-3347AE61A470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A1731-8F81-4AB6-8169-2A76E28D7CFC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76944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 не находится в процессе реорганизации, ликвидации, ее деятельность не приостановлена, в отношении ее не введена процедура банкротства.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 не имеет просроченной задолженности перед федеральным бюджетом, в том числе по возврату полученных субсидий.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 не имеет неисполненной обязанности по уплате налогов, сборов, страховых взносов, пеней, штрафов и процентов.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Руководитель организации и члены коллегиального исполнительного органа отсутствуют в реестре дисквалифицированных лиц.</a:t>
              </a: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BFBF01FB-0DC2-48E7-AA6C-67FFC6E9E2DC}"/>
              </a:ext>
            </a:extLst>
          </p:cNvPr>
          <p:cNvGrpSpPr/>
          <p:nvPr/>
        </p:nvGrpSpPr>
        <p:grpSpPr>
          <a:xfrm>
            <a:off x="341186" y="4856228"/>
            <a:ext cx="11573012" cy="891956"/>
            <a:chOff x="3012034" y="3100218"/>
            <a:chExt cx="7990248" cy="89195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3FD5F-2AD5-44A1-8CEE-0EBE03E3CDA7}"/>
                </a:ext>
              </a:extLst>
            </p:cNvPr>
            <p:cNvSpPr txBox="1"/>
            <p:nvPr/>
          </p:nvSpPr>
          <p:spPr>
            <a:xfrm>
              <a:off x="3012034" y="3100218"/>
              <a:ext cx="725583" cy="76206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4</a:t>
              </a:r>
              <a:endPara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2D580B-DEE5-4026-BF99-48DF25F77782}"/>
                </a:ext>
              </a:extLst>
            </p:cNvPr>
            <p:cNvSpPr txBox="1"/>
            <p:nvPr/>
          </p:nvSpPr>
          <p:spPr>
            <a:xfrm>
              <a:off x="4049036" y="3188528"/>
              <a:ext cx="6953246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Наличие корпорации-заказчика, заинтересованной в создаваемом продукте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30" name="Straight Connector 4">
              <a:extLst>
                <a:ext uri="{FF2B5EF4-FFF2-40B4-BE49-F238E27FC236}">
                  <a16:creationId xmlns:a16="http://schemas.microsoft.com/office/drawing/2014/main" id="{08B1E498-2AC9-48FD-AA5F-6339E73B6FC8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F2E634-51E4-4416-902C-2CD7266F6A06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4616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 должна иметь документальное подтверждение заинтересованности корпорации-заказчика (или ее аффилированных юридических лиц) в создаваемом технологическом продукте (продукта с определенными техническими параметрами).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Организация-заявитель не должна быть аффилирована с корпорацией-заказчиком.</a:t>
              </a: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F1C178E9-5DCA-4832-9DA6-172AC566595F}"/>
              </a:ext>
            </a:extLst>
          </p:cNvPr>
          <p:cNvGrpSpPr/>
          <p:nvPr/>
        </p:nvGrpSpPr>
        <p:grpSpPr>
          <a:xfrm>
            <a:off x="341186" y="5898225"/>
            <a:ext cx="10930592" cy="762068"/>
            <a:chOff x="3012034" y="3100218"/>
            <a:chExt cx="7546707" cy="7620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63679C-50A4-4D76-975F-6028252E82DC}"/>
                </a:ext>
              </a:extLst>
            </p:cNvPr>
            <p:cNvSpPr txBox="1"/>
            <p:nvPr/>
          </p:nvSpPr>
          <p:spPr>
            <a:xfrm>
              <a:off x="3012034" y="3100218"/>
              <a:ext cx="681313" cy="76206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  <a:r>
                <a:rPr lang="ru-RU" sz="54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5</a:t>
              </a:r>
              <a:endPara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62E48A-7704-44EF-BA36-74A2BDC55FD5}"/>
                </a:ext>
              </a:extLst>
            </p:cNvPr>
            <p:cNvSpPr txBox="1"/>
            <p:nvPr/>
          </p:nvSpPr>
          <p:spPr>
            <a:xfrm>
              <a:off x="4049036" y="3188528"/>
              <a:ext cx="6044606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Наличие успешного опыта внедрения технологических продуктов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35" name="Straight Connector 4">
              <a:extLst>
                <a:ext uri="{FF2B5EF4-FFF2-40B4-BE49-F238E27FC236}">
                  <a16:creationId xmlns:a16="http://schemas.microsoft.com/office/drawing/2014/main" id="{480C000E-C7AE-4BAB-BB5A-6B4F9F139F40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5BA53C-172D-4A0A-8B00-3DC914FFE3CA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30777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Организация должна иметь документально подтвержденный успешный опыт реализации аналогичных проектов (разработки и внедрения технологических продуктов). </a:t>
              </a:r>
            </a:p>
          </p:txBody>
        </p:sp>
      </p:grpSp>
      <p:sp>
        <p:nvSpPr>
          <p:cNvPr id="37" name="object 12">
            <a:extLst>
              <a:ext uri="{FF2B5EF4-FFF2-40B4-BE49-F238E27FC236}">
                <a16:creationId xmlns:a16="http://schemas.microsoft.com/office/drawing/2014/main" id="{479260FE-AB31-0345-A15D-8A942637F350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4</a:t>
            </a:fld>
            <a:endParaRPr lang="ru-RU" sz="1200" spc="5" dirty="0"/>
          </a:p>
        </p:txBody>
      </p:sp>
    </p:spTree>
    <p:extLst>
      <p:ext uri="{BB962C8B-B14F-4D97-AF65-F5344CB8AC3E}">
        <p14:creationId xmlns:p14="http://schemas.microsoft.com/office/powerpoint/2010/main" val="28413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56080" y="4501573"/>
            <a:ext cx="30717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Отсутствие у продукта российских аналогов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5129" y="5112516"/>
            <a:ext cx="3510051" cy="10742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У продукта, создание которого планируется в рамках реализации проекта, не должны иметься аналоги, сравнимые по техническим и стоимостным характеристикам, серийно производимые на территории РФ.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9A63A-F940-45B1-BD8C-2FAF14B8A54E}"/>
              </a:ext>
            </a:extLst>
          </p:cNvPr>
          <p:cNvSpPr txBox="1"/>
          <p:nvPr/>
        </p:nvSpPr>
        <p:spPr>
          <a:xfrm>
            <a:off x="491661" y="416084"/>
            <a:ext cx="9243877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Требования к проектам «доращивания»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1724B3-6CC2-4231-83B0-A621581DABF7}"/>
              </a:ext>
            </a:extLst>
          </p:cNvPr>
          <p:cNvSpPr txBox="1"/>
          <p:nvPr/>
        </p:nvSpPr>
        <p:spPr>
          <a:xfrm>
            <a:off x="537128" y="2045511"/>
            <a:ext cx="2882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Ориентация на импортозамещение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8E2B05-864B-478D-AAE1-973EDABFEC1F}"/>
              </a:ext>
            </a:extLst>
          </p:cNvPr>
          <p:cNvSpPr txBox="1"/>
          <p:nvPr/>
        </p:nvSpPr>
        <p:spPr>
          <a:xfrm>
            <a:off x="556177" y="2642854"/>
            <a:ext cx="3388089" cy="16744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Проект должен быть: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направлен на внедрение импортозамещающих и иных экономических эффективных продуктов,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обладать признаками масштабируемости,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вести к повышению экономической эффективности технологических или бизнес-процессов корпорации-заказчика (или ее аффилированных лиц).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3" name="Shape 3598">
            <a:extLst>
              <a:ext uri="{FF2B5EF4-FFF2-40B4-BE49-F238E27FC236}">
                <a16:creationId xmlns:a16="http://schemas.microsoft.com/office/drawing/2014/main" id="{40F20245-E3CF-4D9E-8842-96B86D2F1BA1}"/>
              </a:ext>
            </a:extLst>
          </p:cNvPr>
          <p:cNvSpPr/>
          <p:nvPr/>
        </p:nvSpPr>
        <p:spPr>
          <a:xfrm>
            <a:off x="556176" y="1509667"/>
            <a:ext cx="497065" cy="49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D9ABD5-141D-43CA-9326-4ACB86354DBB}"/>
              </a:ext>
            </a:extLst>
          </p:cNvPr>
          <p:cNvSpPr txBox="1"/>
          <p:nvPr/>
        </p:nvSpPr>
        <p:spPr>
          <a:xfrm>
            <a:off x="4471672" y="2012619"/>
            <a:ext cx="2882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Ожидаемый заказ / размер гранта ≥ 5/1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B3F385-428A-4873-B0CD-CA8F0E3AC504}"/>
              </a:ext>
            </a:extLst>
          </p:cNvPr>
          <p:cNvSpPr txBox="1"/>
          <p:nvPr/>
        </p:nvSpPr>
        <p:spPr>
          <a:xfrm>
            <a:off x="4490723" y="2602305"/>
            <a:ext cx="2882900" cy="874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Объем спроса (потребности) корпорации-заказчика в создаваемом продукте должен не менее, чем в 5 раз превышать размер запрашиваемого гранта. 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830BB-F4DE-4DCD-BB96-F156294D768B}"/>
              </a:ext>
            </a:extLst>
          </p:cNvPr>
          <p:cNvSpPr txBox="1"/>
          <p:nvPr/>
        </p:nvSpPr>
        <p:spPr>
          <a:xfrm>
            <a:off x="556178" y="5370513"/>
            <a:ext cx="28829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Производство в РФ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60713-D9AA-4E3D-B296-F656BAE3F9FD}"/>
              </a:ext>
            </a:extLst>
          </p:cNvPr>
          <p:cNvSpPr txBox="1"/>
          <p:nvPr/>
        </p:nvSpPr>
        <p:spPr>
          <a:xfrm>
            <a:off x="575228" y="5680781"/>
            <a:ext cx="3369038" cy="474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Проект должен быть направлен на внедрение продуктов, произведенных на территории РФ.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CDAA7-CAB4-429E-9FAC-85DFD7D33030}"/>
              </a:ext>
            </a:extLst>
          </p:cNvPr>
          <p:cNvSpPr txBox="1"/>
          <p:nvPr/>
        </p:nvSpPr>
        <p:spPr>
          <a:xfrm>
            <a:off x="4452622" y="4596648"/>
            <a:ext cx="2882900" cy="3770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УГТ </a:t>
            </a:r>
            <a:r>
              <a:rPr lang="en-US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(TRL)</a:t>
            </a: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 ≥ 4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46D38-B714-4A1C-8D3E-E2A99E5BBAE4}"/>
              </a:ext>
            </a:extLst>
          </p:cNvPr>
          <p:cNvSpPr txBox="1"/>
          <p:nvPr/>
        </p:nvSpPr>
        <p:spPr>
          <a:xfrm>
            <a:off x="4471672" y="4931142"/>
            <a:ext cx="2949854" cy="1274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Стадия развития каждого технологического продукта, созданного с использованием приоритетной технологии, должна быть не ниже 4 уровня готовности технологии, определяемого в соответствии с ПП РФ от 22.12.2020 № 2204.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D0A4E1-45DF-4680-8FA3-35203E2EA8D2}"/>
              </a:ext>
            </a:extLst>
          </p:cNvPr>
          <p:cNvSpPr txBox="1"/>
          <p:nvPr/>
        </p:nvSpPr>
        <p:spPr>
          <a:xfrm>
            <a:off x="8137029" y="1997706"/>
            <a:ext cx="35966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Применение в проекте приоритетных технологий</a:t>
            </a:r>
            <a:endParaRPr lang="en-US" sz="2000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3D3758-FBEF-488B-B8EB-F3FC7AEC758F}"/>
              </a:ext>
            </a:extLst>
          </p:cNvPr>
          <p:cNvSpPr txBox="1"/>
          <p:nvPr/>
        </p:nvSpPr>
        <p:spPr>
          <a:xfrm>
            <a:off x="8156079" y="2587391"/>
            <a:ext cx="3071739" cy="874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В рамках реализации проекта должно быть предусмотрено применение технологии </a:t>
            </a:r>
            <a:br>
              <a:rPr lang="ru-RU" sz="10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(или продуктов на её основе) из перечня приоритетных технологий.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9" name="Рисунок 8" descr="Карта с кнопкой со сплошной заливкой">
            <a:extLst>
              <a:ext uri="{FF2B5EF4-FFF2-40B4-BE49-F238E27FC236}">
                <a16:creationId xmlns:a16="http://schemas.microsoft.com/office/drawing/2014/main" id="{FC2E928D-4CD5-45AE-B2D2-8C6AF7914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177" y="4784657"/>
            <a:ext cx="556604" cy="556604"/>
          </a:xfrm>
          <a:prstGeom prst="rect">
            <a:avLst/>
          </a:prstGeom>
        </p:spPr>
      </p:pic>
      <p:pic>
        <p:nvPicPr>
          <p:cNvPr id="36" name="Рисунок 35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2B0D7FF1-090E-464E-BAD9-0A6D1E66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1828" y="1414211"/>
            <a:ext cx="634084" cy="634084"/>
          </a:xfrm>
          <a:prstGeom prst="rect">
            <a:avLst/>
          </a:prstGeom>
        </p:spPr>
      </p:pic>
      <p:pic>
        <p:nvPicPr>
          <p:cNvPr id="46" name="Рисунок 45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6AA0544-E45D-42C5-B5FB-FBA19AB67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1404" y="3941753"/>
            <a:ext cx="646332" cy="646332"/>
          </a:xfrm>
          <a:prstGeom prst="rect">
            <a:avLst/>
          </a:prstGeom>
        </p:spPr>
      </p:pic>
      <p:pic>
        <p:nvPicPr>
          <p:cNvPr id="48" name="Рисунок 47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2134828B-1A99-4A09-AA9B-8866D1566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9604" y="3736486"/>
            <a:ext cx="762616" cy="762616"/>
          </a:xfrm>
          <a:prstGeom prst="rect">
            <a:avLst/>
          </a:prstGeom>
        </p:spPr>
      </p:pic>
      <p:pic>
        <p:nvPicPr>
          <p:cNvPr id="50" name="Рисунок 49" descr="Атом со сплошной заливкой">
            <a:extLst>
              <a:ext uri="{FF2B5EF4-FFF2-40B4-BE49-F238E27FC236}">
                <a16:creationId xmlns:a16="http://schemas.microsoft.com/office/drawing/2014/main" id="{4A54F661-6309-4744-8E80-162888958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2328" y="1310731"/>
            <a:ext cx="719892" cy="719892"/>
          </a:xfrm>
          <a:prstGeom prst="rect">
            <a:avLst/>
          </a:prstGeom>
        </p:spPr>
      </p:pic>
      <p:pic>
        <p:nvPicPr>
          <p:cNvPr id="52" name="Picture 2" descr="C:\Users\denau\YandexDisk\ИИЦ\центр поддержки\фирстиль\элементы для презентации\Безымянный-1-02.tif">
            <a:extLst>
              <a:ext uri="{FF2B5EF4-FFF2-40B4-BE49-F238E27FC236}">
                <a16:creationId xmlns:a16="http://schemas.microsoft.com/office/drawing/2014/main" id="{C3840802-F03F-40D3-B22D-6AA5007A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12">
            <a:extLst>
              <a:ext uri="{FF2B5EF4-FFF2-40B4-BE49-F238E27FC236}">
                <a16:creationId xmlns:a16="http://schemas.microsoft.com/office/drawing/2014/main" id="{6690230B-5FF6-A94E-87EF-38F997938340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5</a:t>
            </a:fld>
            <a:endParaRPr lang="ru-RU" sz="1200" spc="5" dirty="0"/>
          </a:p>
        </p:txBody>
      </p:sp>
    </p:spTree>
    <p:extLst>
      <p:ext uri="{BB962C8B-B14F-4D97-AF65-F5344CB8AC3E}">
        <p14:creationId xmlns:p14="http://schemas.microsoft.com/office/powerpoint/2010/main" val="139407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97664" y="1390330"/>
            <a:ext cx="3825609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передачи электроэнергии и распределенных интеллектуальных энергосистем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9A63A-F940-45B1-BD8C-2FAF14B8A54E}"/>
              </a:ext>
            </a:extLst>
          </p:cNvPr>
          <p:cNvSpPr txBox="1"/>
          <p:nvPr/>
        </p:nvSpPr>
        <p:spPr>
          <a:xfrm>
            <a:off x="491661" y="416084"/>
            <a:ext cx="8575424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Перечень приоритетных технологий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1724B3-6CC2-4231-83B0-A621581DABF7}"/>
              </a:ext>
            </a:extLst>
          </p:cNvPr>
          <p:cNvSpPr txBox="1"/>
          <p:nvPr/>
        </p:nvSpPr>
        <p:spPr>
          <a:xfrm>
            <a:off x="556178" y="1406002"/>
            <a:ext cx="2882900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Искусственный интеллект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D9ABD5-141D-43CA-9326-4ACB86354DBB}"/>
              </a:ext>
            </a:extLst>
          </p:cNvPr>
          <p:cNvSpPr txBox="1"/>
          <p:nvPr/>
        </p:nvSpPr>
        <p:spPr>
          <a:xfrm>
            <a:off x="556178" y="3108589"/>
            <a:ext cx="3013649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Перспективные космические системы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830BB-F4DE-4DCD-BB96-F156294D768B}"/>
              </a:ext>
            </a:extLst>
          </p:cNvPr>
          <p:cNvSpPr txBox="1"/>
          <p:nvPr/>
        </p:nvSpPr>
        <p:spPr>
          <a:xfrm>
            <a:off x="4297665" y="2525288"/>
            <a:ext cx="3825608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создания новых и портативных источников энергии, включая возобновляемые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CDAA7-CAB4-429E-9FAC-85DFD7D33030}"/>
              </a:ext>
            </a:extLst>
          </p:cNvPr>
          <p:cNvSpPr txBox="1"/>
          <p:nvPr/>
        </p:nvSpPr>
        <p:spPr>
          <a:xfrm>
            <a:off x="8463446" y="4769109"/>
            <a:ext cx="3602534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Квантовые вычисления и квантовые коммуникации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D0A4E1-45DF-4680-8FA3-35203E2EA8D2}"/>
              </a:ext>
            </a:extLst>
          </p:cNvPr>
          <p:cNvSpPr txBox="1"/>
          <p:nvPr/>
        </p:nvSpPr>
        <p:spPr>
          <a:xfrm>
            <a:off x="579320" y="4861596"/>
            <a:ext cx="3086754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новых материалов и веществ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0" name="Рисунок 49" descr="Атом со сплошной заливкой">
            <a:extLst>
              <a:ext uri="{FF2B5EF4-FFF2-40B4-BE49-F238E27FC236}">
                <a16:creationId xmlns:a16="http://schemas.microsoft.com/office/drawing/2014/main" id="{4A54F661-6309-4744-8E80-16288895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09" y="4454609"/>
            <a:ext cx="432000" cy="43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CC430A-D457-40AF-BB74-CD38D76D44F0}"/>
              </a:ext>
            </a:extLst>
          </p:cNvPr>
          <p:cNvSpPr txBox="1"/>
          <p:nvPr/>
        </p:nvSpPr>
        <p:spPr>
          <a:xfrm>
            <a:off x="556178" y="2197581"/>
            <a:ext cx="3207748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Мобильные сети связи пятого поколения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5CA48C-D070-4605-90A8-45101B571767}"/>
              </a:ext>
            </a:extLst>
          </p:cNvPr>
          <p:cNvSpPr txBox="1"/>
          <p:nvPr/>
        </p:nvSpPr>
        <p:spPr>
          <a:xfrm>
            <a:off x="4297664" y="3774511"/>
            <a:ext cx="3596670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Ускоренное развитие генетических технологий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FE5EE2-8DE6-440F-AEAD-1A49CCF184FE}"/>
              </a:ext>
            </a:extLst>
          </p:cNvPr>
          <p:cNvSpPr txBox="1"/>
          <p:nvPr/>
        </p:nvSpPr>
        <p:spPr>
          <a:xfrm>
            <a:off x="4297664" y="4723378"/>
            <a:ext cx="4021861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Новые поколения микроэлектроники и создание ЭКБ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8EF64B-F985-4D20-A14E-882A3F423F5F}"/>
              </a:ext>
            </a:extLst>
          </p:cNvPr>
          <p:cNvSpPr txBox="1"/>
          <p:nvPr/>
        </p:nvSpPr>
        <p:spPr>
          <a:xfrm>
            <a:off x="8463446" y="2190764"/>
            <a:ext cx="3596670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Интернет вещей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693C04-0BB2-4FD6-9646-01024C882E93}"/>
              </a:ext>
            </a:extLst>
          </p:cNvPr>
          <p:cNvSpPr txBox="1"/>
          <p:nvPr/>
        </p:nvSpPr>
        <p:spPr>
          <a:xfrm>
            <a:off x="8463447" y="1309713"/>
            <a:ext cx="3596670" cy="3139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Квантовые сенсоры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32C734-E6B2-490C-A8C5-0C1680D59551}"/>
              </a:ext>
            </a:extLst>
          </p:cNvPr>
          <p:cNvSpPr txBox="1"/>
          <p:nvPr/>
        </p:nvSpPr>
        <p:spPr>
          <a:xfrm>
            <a:off x="8463446" y="2978165"/>
            <a:ext cx="3403804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распределенных реестров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0" name="Picture 2" descr="C:\Users\denau\YandexDisk\ИИЦ\центр поддержки\фирстиль\элементы для презентации\Безымянный-1-02.tif">
            <a:extLst>
              <a:ext uri="{FF2B5EF4-FFF2-40B4-BE49-F238E27FC236}">
                <a16:creationId xmlns:a16="http://schemas.microsoft.com/office/drawing/2014/main" id="{7941A143-F20D-4526-ACDC-4E4B49AB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Ракета со сплошной заливкой">
            <a:extLst>
              <a:ext uri="{FF2B5EF4-FFF2-40B4-BE49-F238E27FC236}">
                <a16:creationId xmlns:a16="http://schemas.microsoft.com/office/drawing/2014/main" id="{29A2FBBE-ECFC-4BBD-8FF0-FA7D00F25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377" y="2710062"/>
            <a:ext cx="432000" cy="432000"/>
          </a:xfrm>
          <a:prstGeom prst="rect">
            <a:avLst/>
          </a:prstGeom>
        </p:spPr>
      </p:pic>
      <p:pic>
        <p:nvPicPr>
          <p:cNvPr id="16" name="Рисунок 15" descr="Разряд молнии со сплошной заливкой">
            <a:extLst>
              <a:ext uri="{FF2B5EF4-FFF2-40B4-BE49-F238E27FC236}">
                <a16:creationId xmlns:a16="http://schemas.microsoft.com/office/drawing/2014/main" id="{60139D23-63FE-4B56-BFDB-536F3DC4D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1554" y="990517"/>
            <a:ext cx="432000" cy="432000"/>
          </a:xfrm>
          <a:prstGeom prst="rect">
            <a:avLst/>
          </a:prstGeom>
        </p:spPr>
      </p:pic>
      <p:pic>
        <p:nvPicPr>
          <p:cNvPr id="18" name="Рисунок 17" descr="Облачные вычисления со сплошной заливкой">
            <a:extLst>
              <a:ext uri="{FF2B5EF4-FFF2-40B4-BE49-F238E27FC236}">
                <a16:creationId xmlns:a16="http://schemas.microsoft.com/office/drawing/2014/main" id="{887F71BF-A358-4133-9517-0FC396071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8325" y="1684453"/>
            <a:ext cx="432000" cy="432000"/>
          </a:xfrm>
          <a:prstGeom prst="rect">
            <a:avLst/>
          </a:prstGeom>
        </p:spPr>
      </p:pic>
      <p:pic>
        <p:nvPicPr>
          <p:cNvPr id="42" name="Рисунок 41" descr="Интернет со сплошной заливкой">
            <a:extLst>
              <a:ext uri="{FF2B5EF4-FFF2-40B4-BE49-F238E27FC236}">
                <a16:creationId xmlns:a16="http://schemas.microsoft.com/office/drawing/2014/main" id="{FCDCC89F-2BEE-453A-87A2-AC63524EC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446" y="4428002"/>
            <a:ext cx="432000" cy="432000"/>
          </a:xfrm>
          <a:prstGeom prst="rect">
            <a:avLst/>
          </a:prstGeom>
        </p:spPr>
      </p:pic>
      <p:pic>
        <p:nvPicPr>
          <p:cNvPr id="44" name="Рисунок 43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EE43A3A7-BF66-4A91-8AC3-461F80B8B7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61554" y="2093288"/>
            <a:ext cx="432000" cy="432000"/>
          </a:xfrm>
          <a:prstGeom prst="rect">
            <a:avLst/>
          </a:prstGeom>
        </p:spPr>
      </p:pic>
      <p:pic>
        <p:nvPicPr>
          <p:cNvPr id="47" name="Рисунок 46" descr="Подключения со сплошной заливкой">
            <a:extLst>
              <a:ext uri="{FF2B5EF4-FFF2-40B4-BE49-F238E27FC236}">
                <a16:creationId xmlns:a16="http://schemas.microsoft.com/office/drawing/2014/main" id="{96DA6440-FFCC-49AA-8BC6-7124FE8585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63446" y="2546165"/>
            <a:ext cx="432000" cy="432000"/>
          </a:xfrm>
          <a:prstGeom prst="rect">
            <a:avLst/>
          </a:prstGeom>
        </p:spPr>
      </p:pic>
      <p:pic>
        <p:nvPicPr>
          <p:cNvPr id="51" name="Рисунок 50" descr="Мозг в голове со сплошной заливкой">
            <a:extLst>
              <a:ext uri="{FF2B5EF4-FFF2-40B4-BE49-F238E27FC236}">
                <a16:creationId xmlns:a16="http://schemas.microsoft.com/office/drawing/2014/main" id="{0F12834D-7BB7-41A7-84FB-E632F48239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3210" y="996334"/>
            <a:ext cx="432000" cy="432000"/>
          </a:xfrm>
          <a:prstGeom prst="rect">
            <a:avLst/>
          </a:prstGeom>
        </p:spPr>
      </p:pic>
      <p:pic>
        <p:nvPicPr>
          <p:cNvPr id="53" name="Рисунок 52" descr="ДНК со сплошной заливкой">
            <a:extLst>
              <a:ext uri="{FF2B5EF4-FFF2-40B4-BE49-F238E27FC236}">
                <a16:creationId xmlns:a16="http://schemas.microsoft.com/office/drawing/2014/main" id="{B4F6CA31-3424-4549-A0BB-B77C1BC5FC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61553" y="3317334"/>
            <a:ext cx="432000" cy="432000"/>
          </a:xfrm>
          <a:prstGeom prst="rect">
            <a:avLst/>
          </a:prstGeom>
        </p:spPr>
      </p:pic>
      <p:pic>
        <p:nvPicPr>
          <p:cNvPr id="55" name="Рисунок 54" descr="Смартфон со сплошной заливкой">
            <a:extLst>
              <a:ext uri="{FF2B5EF4-FFF2-40B4-BE49-F238E27FC236}">
                <a16:creationId xmlns:a16="http://schemas.microsoft.com/office/drawing/2014/main" id="{272A1C92-06FF-47ED-AE1A-36F34FE519D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3210" y="1783683"/>
            <a:ext cx="432000" cy="432000"/>
          </a:xfrm>
          <a:prstGeom prst="rect">
            <a:avLst/>
          </a:prstGeom>
        </p:spPr>
      </p:pic>
      <p:pic>
        <p:nvPicPr>
          <p:cNvPr id="57" name="Рисунок 56" descr="Компьютер со сплошной заливкой">
            <a:extLst>
              <a:ext uri="{FF2B5EF4-FFF2-40B4-BE49-F238E27FC236}">
                <a16:creationId xmlns:a16="http://schemas.microsoft.com/office/drawing/2014/main" id="{BA5F8804-7688-4164-A388-5AF1B47B64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24032" y="4283048"/>
            <a:ext cx="432000" cy="432000"/>
          </a:xfrm>
          <a:prstGeom prst="rect">
            <a:avLst/>
          </a:prstGeom>
        </p:spPr>
      </p:pic>
      <p:pic>
        <p:nvPicPr>
          <p:cNvPr id="59" name="Рисунок 58" descr="Глаз со сплошной заливкой">
            <a:extLst>
              <a:ext uri="{FF2B5EF4-FFF2-40B4-BE49-F238E27FC236}">
                <a16:creationId xmlns:a16="http://schemas.microsoft.com/office/drawing/2014/main" id="{07D00F6F-4A8B-4D24-9028-FFE9AAAE62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63446" y="906954"/>
            <a:ext cx="432000" cy="432000"/>
          </a:xfrm>
          <a:prstGeom prst="rect">
            <a:avLst/>
          </a:prstGeom>
        </p:spPr>
      </p:pic>
      <p:sp>
        <p:nvSpPr>
          <p:cNvPr id="28" name="object 12">
            <a:extLst>
              <a:ext uri="{FF2B5EF4-FFF2-40B4-BE49-F238E27FC236}">
                <a16:creationId xmlns:a16="http://schemas.microsoft.com/office/drawing/2014/main" id="{4012B51E-923D-E842-80CE-4CF155DBBDEF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6</a:t>
            </a:fld>
            <a:endParaRPr lang="ru-RU" sz="1200" spc="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50943-2D58-4B07-9892-1C8BD232AC4A}"/>
              </a:ext>
            </a:extLst>
          </p:cNvPr>
          <p:cNvSpPr txBox="1"/>
          <p:nvPr/>
        </p:nvSpPr>
        <p:spPr>
          <a:xfrm>
            <a:off x="556178" y="3990444"/>
            <a:ext cx="3220716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Новые производственные технологии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720E70-743F-4BDF-9F1A-C45B661A203A}"/>
              </a:ext>
            </a:extLst>
          </p:cNvPr>
          <p:cNvSpPr txBox="1"/>
          <p:nvPr/>
        </p:nvSpPr>
        <p:spPr>
          <a:xfrm>
            <a:off x="8464908" y="3964792"/>
            <a:ext cx="3861719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Новые коммуникационные интернет-технологии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A04C4B-EAD5-4270-82CF-B090204477AA}"/>
              </a:ext>
            </a:extLst>
          </p:cNvPr>
          <p:cNvSpPr txBox="1"/>
          <p:nvPr/>
        </p:nvSpPr>
        <p:spPr>
          <a:xfrm>
            <a:off x="4297664" y="5680648"/>
            <a:ext cx="3488859" cy="9787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Развитие водородной энергетики и декарбонизация промышленности и транспорта на основе природного газа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Рисунок 2" descr="Мензурка со сплошной заливкой">
            <a:extLst>
              <a:ext uri="{FF2B5EF4-FFF2-40B4-BE49-F238E27FC236}">
                <a16:creationId xmlns:a16="http://schemas.microsoft.com/office/drawing/2014/main" id="{779F2ED1-EB4E-42FA-981A-849BBBE48ED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261554" y="5242548"/>
            <a:ext cx="432000" cy="432000"/>
          </a:xfrm>
          <a:prstGeom prst="rect">
            <a:avLst/>
          </a:prstGeom>
        </p:spPr>
      </p:pic>
      <p:pic>
        <p:nvPicPr>
          <p:cNvPr id="5" name="Рисунок 4" descr="Робот со сплошной заливкой">
            <a:extLst>
              <a:ext uri="{FF2B5EF4-FFF2-40B4-BE49-F238E27FC236}">
                <a16:creationId xmlns:a16="http://schemas.microsoft.com/office/drawing/2014/main" id="{A2339144-FBAF-4E77-8371-AD6C090B3FB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43209" y="3611431"/>
            <a:ext cx="432000" cy="432000"/>
          </a:xfrm>
          <a:prstGeom prst="rect">
            <a:avLst/>
          </a:prstGeom>
        </p:spPr>
      </p:pic>
      <p:pic>
        <p:nvPicPr>
          <p:cNvPr id="7" name="Рисунок 6" descr="Электронная почта со сплошной заливкой">
            <a:extLst>
              <a:ext uri="{FF2B5EF4-FFF2-40B4-BE49-F238E27FC236}">
                <a16:creationId xmlns:a16="http://schemas.microsoft.com/office/drawing/2014/main" id="{3A8ECDC9-DAFF-4FCB-AC97-6C95A4E641A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63446" y="3514365"/>
            <a:ext cx="432000" cy="43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9A16F14-1286-4B08-819D-D6708311F76E}"/>
              </a:ext>
            </a:extLst>
          </p:cNvPr>
          <p:cNvSpPr txBox="1"/>
          <p:nvPr/>
        </p:nvSpPr>
        <p:spPr>
          <a:xfrm>
            <a:off x="579320" y="5685916"/>
            <a:ext cx="3403263" cy="9787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поиска, разведки, разработки месторождений полезных ископаемых и их добычи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112EAA-EC7C-4462-9809-EE943AC5D688}"/>
              </a:ext>
            </a:extLst>
          </p:cNvPr>
          <p:cNvSpPr txBox="1"/>
          <p:nvPr/>
        </p:nvSpPr>
        <p:spPr>
          <a:xfrm>
            <a:off x="8463446" y="5685916"/>
            <a:ext cx="3861719" cy="9787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Технологии создания современного оборудования, приборов и устройств для нужд российской промышленности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Рисунок 3" descr="Вода со сплошной заливкой">
            <a:extLst>
              <a:ext uri="{FF2B5EF4-FFF2-40B4-BE49-F238E27FC236}">
                <a16:creationId xmlns:a16="http://schemas.microsoft.com/office/drawing/2014/main" id="{7CE739F3-EDDF-4B74-A376-7B3131F451F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91661" y="5311148"/>
            <a:ext cx="432000" cy="432000"/>
          </a:xfrm>
          <a:prstGeom prst="rect">
            <a:avLst/>
          </a:prstGeom>
        </p:spPr>
      </p:pic>
      <p:pic>
        <p:nvPicPr>
          <p:cNvPr id="8" name="Рисунок 7" descr="Инструменты со сплошной заливкой">
            <a:extLst>
              <a:ext uri="{FF2B5EF4-FFF2-40B4-BE49-F238E27FC236}">
                <a16:creationId xmlns:a16="http://schemas.microsoft.com/office/drawing/2014/main" id="{13D3C464-8352-4C6E-B594-11E9C7713DA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72855" y="530464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1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4387" y="1207620"/>
            <a:ext cx="9437391" cy="1199732"/>
            <a:chOff x="4042971" y="3100218"/>
            <a:chExt cx="6515770" cy="1199732"/>
          </a:xfrm>
        </p:grpSpPr>
        <p:sp>
          <p:nvSpPr>
            <p:cNvPr id="4" name="TextBox 3"/>
            <p:cNvSpPr txBox="1"/>
            <p:nvPr/>
          </p:nvSpPr>
          <p:spPr>
            <a:xfrm>
              <a:off x="4049036" y="3188528"/>
              <a:ext cx="5300873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Российская организация, заинтересованная в инновациях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42971" y="3530509"/>
              <a:ext cx="6515770" cy="76944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000" dirty="0"/>
                <a:t>Корпорацией-заказчиком может выступать российская организация, заинтересованная в преобразовании технологических или бизнес-процессов в своей деятельности (деятельности аффилированных юридических лиц), приобретении новых экономически эффективных (в том числе импортозамещающих) технологических продуктов на основе апробации продукта (продуктов) или предоставившая условия для проведения опытно-промышленной эксплуатации технологического продукта (продуктов) в технологических или бизнес-процессах в своей деятельности (деятельности аффилированных юридических лиц).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1661" y="416084"/>
            <a:ext cx="5468805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Корпорации-заказчики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pic>
        <p:nvPicPr>
          <p:cNvPr id="19" name="Picture 2" descr="C:\Users\denau\YandexDisk\ИИЦ\центр поддержки\фирстиль\элементы для презентации\Безымянный-1-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A33F7C17-14DB-4287-977D-FB086CA09819}"/>
              </a:ext>
            </a:extLst>
          </p:cNvPr>
          <p:cNvGrpSpPr/>
          <p:nvPr/>
        </p:nvGrpSpPr>
        <p:grpSpPr>
          <a:xfrm>
            <a:off x="1834387" y="2591479"/>
            <a:ext cx="9437391" cy="738068"/>
            <a:chOff x="4042971" y="3100218"/>
            <a:chExt cx="6515770" cy="7380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B3C34-0401-4A85-A0D5-F4D3270A59C2}"/>
                </a:ext>
              </a:extLst>
            </p:cNvPr>
            <p:cNvSpPr txBox="1"/>
            <p:nvPr/>
          </p:nvSpPr>
          <p:spPr>
            <a:xfrm>
              <a:off x="4049036" y="3188528"/>
              <a:ext cx="4535004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Выручка корпорации – не менее 100 млрд рублей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20" name="Straight Connector 4">
              <a:extLst>
                <a:ext uri="{FF2B5EF4-FFF2-40B4-BE49-F238E27FC236}">
                  <a16:creationId xmlns:a16="http://schemas.microsoft.com/office/drawing/2014/main" id="{06F6A0EB-142F-4EB3-91FB-D69552837A82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B10229-8121-48CF-B13B-AEF5BF9D2DC0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30777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000" dirty="0"/>
                <a:t>Выручка организации от продаж товаров, работ, услуг за последний отчетный год (или среднее значение выручки за 3 последних отчетных года) должна составлять не менее 100 млрд рублей.</a:t>
              </a:r>
            </a:p>
          </p:txBody>
        </p:sp>
      </p:grpSp>
      <p:grpSp>
        <p:nvGrpSpPr>
          <p:cNvPr id="22" name="Group 1">
            <a:extLst>
              <a:ext uri="{FF2B5EF4-FFF2-40B4-BE49-F238E27FC236}">
                <a16:creationId xmlns:a16="http://schemas.microsoft.com/office/drawing/2014/main" id="{169ECD66-E5F4-42DD-AC03-FCA0434049B2}"/>
              </a:ext>
            </a:extLst>
          </p:cNvPr>
          <p:cNvGrpSpPr/>
          <p:nvPr/>
        </p:nvGrpSpPr>
        <p:grpSpPr>
          <a:xfrm>
            <a:off x="1837926" y="3615755"/>
            <a:ext cx="9437391" cy="1199732"/>
            <a:chOff x="4042971" y="3100218"/>
            <a:chExt cx="6515770" cy="11997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F332DA-35C7-4C7C-A1A8-E2AEE2664F39}"/>
                </a:ext>
              </a:extLst>
            </p:cNvPr>
            <p:cNvSpPr txBox="1"/>
            <p:nvPr/>
          </p:nvSpPr>
          <p:spPr>
            <a:xfrm>
              <a:off x="4049036" y="3188528"/>
              <a:ext cx="5445857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Наличие в структуре корпорации Координационного совета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BC1FEDEB-BED8-44DC-8B6E-3347AE61A470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A1731-8F81-4AB6-8169-2A76E28D7CFC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76944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000" dirty="0"/>
                <a:t>В структуре организации должен быть создан Координационный совет: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деятельность которого направлена на внедрение инновационной и (или) импортозамещающей продукции в производственно-хозяйственную деятельность организации,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функциями которого являются, в том числе, рассмотрение и утверждение (согласование) потребности в инновационной продукции (технологических решениях) при реализации инвестиционных проектов и (или) различных внутренних программ организации.</a:t>
              </a:r>
            </a:p>
          </p:txBody>
        </p:sp>
      </p:grpSp>
      <p:grpSp>
        <p:nvGrpSpPr>
          <p:cNvPr id="38" name="Group 1">
            <a:extLst>
              <a:ext uri="{FF2B5EF4-FFF2-40B4-BE49-F238E27FC236}">
                <a16:creationId xmlns:a16="http://schemas.microsoft.com/office/drawing/2014/main" id="{78D34E1E-4CFC-4AD6-8F92-3369C528C686}"/>
              </a:ext>
            </a:extLst>
          </p:cNvPr>
          <p:cNvGrpSpPr/>
          <p:nvPr/>
        </p:nvGrpSpPr>
        <p:grpSpPr>
          <a:xfrm>
            <a:off x="1834387" y="5083484"/>
            <a:ext cx="9437391" cy="1199732"/>
            <a:chOff x="4042971" y="3100218"/>
            <a:chExt cx="6515770" cy="11997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F20FAE-F41E-4F7B-B066-CBAF8F1B1A36}"/>
                </a:ext>
              </a:extLst>
            </p:cNvPr>
            <p:cNvSpPr txBox="1"/>
            <p:nvPr/>
          </p:nvSpPr>
          <p:spPr>
            <a:xfrm>
              <a:off x="4049036" y="3188528"/>
              <a:ext cx="5537716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Montserrat SemiBold" panose="00000700000000000000" pitchFamily="2" charset="-52"/>
                  <a:ea typeface="Bebas Neue" charset="0"/>
                  <a:cs typeface="Bebas Neue" charset="0"/>
                </a:rPr>
                <a:t>Готовность корпорации заключить соглашение с оператором</a:t>
              </a:r>
              <a:endParaRPr lang="en-US" dirty="0">
                <a:latin typeface="Montserrat SemiBold" panose="00000700000000000000" pitchFamily="2" charset="-52"/>
                <a:ea typeface="Bebas Neue" charset="0"/>
                <a:cs typeface="Bebas Neue" charset="0"/>
              </a:endParaRPr>
            </a:p>
          </p:txBody>
        </p:sp>
        <p:cxnSp>
          <p:nvCxnSpPr>
            <p:cNvPr id="40" name="Straight Connector 4">
              <a:extLst>
                <a:ext uri="{FF2B5EF4-FFF2-40B4-BE49-F238E27FC236}">
                  <a16:creationId xmlns:a16="http://schemas.microsoft.com/office/drawing/2014/main" id="{5688FE34-0D58-4A90-BFEE-F9C4B1700CBB}"/>
                </a:ext>
              </a:extLst>
            </p:cNvPr>
            <p:cNvCxnSpPr/>
            <p:nvPr/>
          </p:nvCxnSpPr>
          <p:spPr>
            <a:xfrm>
              <a:off x="4049036" y="3100218"/>
              <a:ext cx="34399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920DAF-5054-4C47-819F-6D6B9CFDA9D5}"/>
                </a:ext>
              </a:extLst>
            </p:cNvPr>
            <p:cNvSpPr txBox="1"/>
            <p:nvPr/>
          </p:nvSpPr>
          <p:spPr>
            <a:xfrm>
              <a:off x="4042971" y="3530509"/>
              <a:ext cx="6515770" cy="76944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000" dirty="0"/>
                <a:t>Готовность корпорации заключить соглашение с оператором, определяющее порядок взаимодействия и ответственных лиц: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при проведении оценки потребности (спроса) в предлагаемом технологической компанией продукте со стороны корпорации,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при согласовании (утверждении) совместно с оператором технических требований к создаваемому отобранной по результатам конкурсного отбора технологической компанией продукта,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000" dirty="0"/>
                <a:t>при проведении сдачи (приемки) работ (этапов работ) по договору гранта.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8009625-D9D4-4FD6-981A-47FFE263C177}"/>
              </a:ext>
            </a:extLst>
          </p:cNvPr>
          <p:cNvSpPr txBox="1"/>
          <p:nvPr/>
        </p:nvSpPr>
        <p:spPr>
          <a:xfrm>
            <a:off x="341186" y="1207620"/>
            <a:ext cx="847348" cy="76206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D01BA7-8C70-4256-98F2-3021CF5E9C22}"/>
              </a:ext>
            </a:extLst>
          </p:cNvPr>
          <p:cNvSpPr txBox="1"/>
          <p:nvPr/>
        </p:nvSpPr>
        <p:spPr>
          <a:xfrm>
            <a:off x="341186" y="2597863"/>
            <a:ext cx="982000" cy="76206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0</a:t>
            </a:r>
            <a:r>
              <a:rPr lang="ru-RU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2</a:t>
            </a:r>
            <a:endParaRPr lang="en-US" sz="5400" b="1" dirty="0">
              <a:solidFill>
                <a:schemeClr val="bg1">
                  <a:lumMod val="50000"/>
                  <a:alpha val="20000"/>
                </a:schemeClr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165E31-6E54-4B77-9EB9-98BA9F7F2A98}"/>
              </a:ext>
            </a:extLst>
          </p:cNvPr>
          <p:cNvSpPr txBox="1"/>
          <p:nvPr/>
        </p:nvSpPr>
        <p:spPr>
          <a:xfrm>
            <a:off x="341186" y="3619567"/>
            <a:ext cx="983603" cy="76206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0</a:t>
            </a:r>
            <a:r>
              <a:rPr lang="ru-RU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3</a:t>
            </a:r>
            <a:endParaRPr lang="en-US" sz="5400" b="1" dirty="0">
              <a:solidFill>
                <a:schemeClr val="bg1">
                  <a:lumMod val="50000"/>
                  <a:alpha val="20000"/>
                </a:schemeClr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6E4F09-FCC1-4612-93F3-D87B6EAB8794}"/>
              </a:ext>
            </a:extLst>
          </p:cNvPr>
          <p:cNvSpPr txBox="1"/>
          <p:nvPr/>
        </p:nvSpPr>
        <p:spPr>
          <a:xfrm>
            <a:off x="330637" y="5083365"/>
            <a:ext cx="1050929" cy="76206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0</a:t>
            </a:r>
            <a:r>
              <a:rPr lang="ru-RU" sz="54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rPr>
              <a:t>4</a:t>
            </a:r>
            <a:endParaRPr lang="en-US" sz="5400" b="1" dirty="0">
              <a:solidFill>
                <a:schemeClr val="bg1">
                  <a:lumMod val="50000"/>
                  <a:alpha val="20000"/>
                </a:schemeClr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5AF9FE41-9815-804C-B90E-CFBC6176D50F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7</a:t>
            </a:fld>
            <a:endParaRPr lang="ru-RU" sz="1200" spc="5" dirty="0"/>
          </a:p>
        </p:txBody>
      </p:sp>
    </p:spTree>
    <p:extLst>
      <p:ext uri="{BB962C8B-B14F-4D97-AF65-F5344CB8AC3E}">
        <p14:creationId xmlns:p14="http://schemas.microsoft.com/office/powerpoint/2010/main" val="20628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17250" y="3093679"/>
            <a:ext cx="3071738" cy="59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Утверждение итогов Грантовым комитетом</a:t>
            </a:r>
            <a:endParaRPr lang="en-US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6300" y="3704622"/>
            <a:ext cx="2688644" cy="1274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Подтверждение результатов экспертизы.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Подтверждение соответствия применяемым в проектах технологий перечню приоритетных технологий.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Определение перечня победителей.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9A63A-F940-45B1-BD8C-2FAF14B8A54E}"/>
              </a:ext>
            </a:extLst>
          </p:cNvPr>
          <p:cNvSpPr txBox="1"/>
          <p:nvPr/>
        </p:nvSpPr>
        <p:spPr>
          <a:xfrm>
            <a:off x="491661" y="416084"/>
            <a:ext cx="6047489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Порядок отбора проектов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1724B3-6CC2-4231-83B0-A621581DABF7}"/>
              </a:ext>
            </a:extLst>
          </p:cNvPr>
          <p:cNvSpPr txBox="1"/>
          <p:nvPr/>
        </p:nvSpPr>
        <p:spPr>
          <a:xfrm>
            <a:off x="556177" y="1313533"/>
            <a:ext cx="3152087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Внутренняя экспертиза</a:t>
            </a:r>
            <a:endParaRPr lang="en-US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8E2B05-864B-478D-AAE1-973EDABFEC1F}"/>
              </a:ext>
            </a:extLst>
          </p:cNvPr>
          <p:cNvSpPr txBox="1"/>
          <p:nvPr/>
        </p:nvSpPr>
        <p:spPr>
          <a:xfrm>
            <a:off x="556177" y="1655358"/>
            <a:ext cx="3388089" cy="1274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соответствия заявителя и проекта формальным требованиям.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Проверка наличия в составе заявки обязательных документов.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Финансово-юридическая экспертиза.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Риск-проверка заявителя.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830BB-F4DE-4DCD-BB96-F156294D768B}"/>
              </a:ext>
            </a:extLst>
          </p:cNvPr>
          <p:cNvSpPr txBox="1"/>
          <p:nvPr/>
        </p:nvSpPr>
        <p:spPr>
          <a:xfrm>
            <a:off x="539758" y="3280245"/>
            <a:ext cx="2882900" cy="59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Технологическая экспертиза</a:t>
            </a:r>
            <a:endParaRPr lang="en-US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60713-D9AA-4E3D-B296-F656BAE3F9FD}"/>
              </a:ext>
            </a:extLst>
          </p:cNvPr>
          <p:cNvSpPr txBox="1"/>
          <p:nvPr/>
        </p:nvSpPr>
        <p:spPr>
          <a:xfrm>
            <a:off x="556177" y="3854808"/>
            <a:ext cx="2996401" cy="16744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Выездной аудит предприятий-заявителей.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технологической и производственной готовности к реализации проекта.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направленности проекта на внедрение продуктов, произведенных на территории Российской Федерации.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CDAA7-CAB4-429E-9FAC-85DFD7D33030}"/>
              </a:ext>
            </a:extLst>
          </p:cNvPr>
          <p:cNvSpPr txBox="1"/>
          <p:nvPr/>
        </p:nvSpPr>
        <p:spPr>
          <a:xfrm>
            <a:off x="4328045" y="4611386"/>
            <a:ext cx="3246096" cy="59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Оценка спроса со стороны корпорации-заказчика</a:t>
            </a:r>
            <a:endParaRPr lang="en-US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46D38-B714-4A1C-8D3E-E2A99E5BBAE4}"/>
              </a:ext>
            </a:extLst>
          </p:cNvPr>
          <p:cNvSpPr txBox="1"/>
          <p:nvPr/>
        </p:nvSpPr>
        <p:spPr>
          <a:xfrm>
            <a:off x="4347095" y="5202317"/>
            <a:ext cx="2949854" cy="874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количественная и стоимостная оценка потребности корпорации-заказчика в предлагаемом продукте (</a:t>
            </a:r>
            <a:r>
              <a:rPr lang="ru-RU" sz="1000" u="sng" dirty="0">
                <a:solidFill>
                  <a:schemeClr val="tx1">
                    <a:alpha val="70000"/>
                  </a:schemeClr>
                </a:solidFill>
              </a:rPr>
              <a:t>решение Координационного совета корпорации</a:t>
            </a: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D0A4E1-45DF-4680-8FA3-35203E2EA8D2}"/>
              </a:ext>
            </a:extLst>
          </p:cNvPr>
          <p:cNvSpPr txBox="1"/>
          <p:nvPr/>
        </p:nvSpPr>
        <p:spPr>
          <a:xfrm>
            <a:off x="4308995" y="1336693"/>
            <a:ext cx="3596670" cy="5909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t>Технико-экономическая оценка</a:t>
            </a:r>
            <a:endParaRPr lang="en-US" dirty="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3D3758-FBEF-488B-B8EB-F3FC7AEC758F}"/>
              </a:ext>
            </a:extLst>
          </p:cNvPr>
          <p:cNvSpPr txBox="1"/>
          <p:nvPr/>
        </p:nvSpPr>
        <p:spPr>
          <a:xfrm>
            <a:off x="4328045" y="1926378"/>
            <a:ext cx="3246096" cy="2474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соответствия целей проекта установленным требованиям.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рынка, востребованности продукта, сравнение продукта с аналогами.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опыта заявителя и имеющегося задела по проекту.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соответствия планируемых к применению в проекте технологий перечню приоритетных технологий.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стадии готовности технологий.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</a:rPr>
              <a:t>Оценка ожидаемого социально-экономического эффекта.</a:t>
            </a:r>
          </a:p>
        </p:txBody>
      </p:sp>
      <p:pic>
        <p:nvPicPr>
          <p:cNvPr id="52" name="Picture 2" descr="C:\Users\denau\YandexDisk\ИИЦ\центр поддержки\фирстиль\элементы для презентации\Безымянный-1-02.tif">
            <a:extLst>
              <a:ext uri="{FF2B5EF4-FFF2-40B4-BE49-F238E27FC236}">
                <a16:creationId xmlns:a16="http://schemas.microsoft.com/office/drawing/2014/main" id="{C3840802-F03F-40D3-B22D-6AA5007A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азад со сплошной заливкой">
            <a:extLst>
              <a:ext uri="{FF2B5EF4-FFF2-40B4-BE49-F238E27FC236}">
                <a16:creationId xmlns:a16="http://schemas.microsoft.com/office/drawing/2014/main" id="{1D308B90-4077-4BE8-B121-A4EB0370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380044">
            <a:off x="3477999" y="4597549"/>
            <a:ext cx="720000" cy="720000"/>
          </a:xfrm>
          <a:prstGeom prst="rect">
            <a:avLst/>
          </a:prstGeom>
        </p:spPr>
      </p:pic>
      <p:pic>
        <p:nvPicPr>
          <p:cNvPr id="7" name="Рисунок 6" descr="Шевроны со сплошной заливкой">
            <a:extLst>
              <a:ext uri="{FF2B5EF4-FFF2-40B4-BE49-F238E27FC236}">
                <a16:creationId xmlns:a16="http://schemas.microsoft.com/office/drawing/2014/main" id="{45331929-63AD-495B-A5F4-69D07755A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751" y="3280917"/>
            <a:ext cx="720000" cy="720000"/>
          </a:xfrm>
          <a:prstGeom prst="rect">
            <a:avLst/>
          </a:prstGeom>
        </p:spPr>
      </p:pic>
      <p:pic>
        <p:nvPicPr>
          <p:cNvPr id="29" name="Рисунок 28" descr="Назад со сплошной заливкой">
            <a:extLst>
              <a:ext uri="{FF2B5EF4-FFF2-40B4-BE49-F238E27FC236}">
                <a16:creationId xmlns:a16="http://schemas.microsoft.com/office/drawing/2014/main" id="{62966BD7-61C8-459D-9777-E17D65B5F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238232">
            <a:off x="3355773" y="3175193"/>
            <a:ext cx="720000" cy="720000"/>
          </a:xfrm>
          <a:prstGeom prst="rect">
            <a:avLst/>
          </a:prstGeom>
        </p:spPr>
      </p:pic>
      <p:sp>
        <p:nvSpPr>
          <p:cNvPr id="30" name="object 5">
            <a:extLst>
              <a:ext uri="{FF2B5EF4-FFF2-40B4-BE49-F238E27FC236}">
                <a16:creationId xmlns:a16="http://schemas.microsoft.com/office/drawing/2014/main" id="{7D08683F-A151-4B08-8DBB-4D858C73931F}"/>
              </a:ext>
            </a:extLst>
          </p:cNvPr>
          <p:cNvSpPr txBox="1"/>
          <p:nvPr/>
        </p:nvSpPr>
        <p:spPr>
          <a:xfrm>
            <a:off x="341366" y="1169673"/>
            <a:ext cx="7356606" cy="50078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wrap="square" lIns="144000" tIns="144000" rIns="108000" bIns="144000" rtlCol="0">
            <a:noAutofit/>
          </a:bodyPr>
          <a:lstStyle>
            <a:defPPr>
              <a:defRPr lang="ru-RU"/>
            </a:defPPr>
            <a:lvl1pPr marL="182563" marR="5080" indent="-171450">
              <a:lnSpc>
                <a:spcPts val="14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FA232A"/>
                </a:solidFill>
                <a:latin typeface="Roboto Condensed"/>
                <a:cs typeface="Roboto Condensed"/>
              </a:defRPr>
            </a:lvl1pPr>
          </a:lstStyle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150" b="1" dirty="0">
              <a:solidFill>
                <a:srgbClr val="FF0000"/>
              </a:solidFill>
            </a:endParaRPr>
          </a:p>
          <a:p>
            <a:pPr marL="11113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227EC7-13D8-495A-8910-0EF15908FBDA}"/>
              </a:ext>
            </a:extLst>
          </p:cNvPr>
          <p:cNvSpPr txBox="1"/>
          <p:nvPr/>
        </p:nvSpPr>
        <p:spPr>
          <a:xfrm>
            <a:off x="2593675" y="6201873"/>
            <a:ext cx="3071738" cy="2585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90 рабочих дней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7" name="Рисунок 36" descr="Назад со сплошной заливкой">
            <a:extLst>
              <a:ext uri="{FF2B5EF4-FFF2-40B4-BE49-F238E27FC236}">
                <a16:creationId xmlns:a16="http://schemas.microsoft.com/office/drawing/2014/main" id="{19C56616-E4AC-4402-BCF3-FA00794D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380044">
            <a:off x="3510556" y="1741967"/>
            <a:ext cx="720000" cy="720000"/>
          </a:xfrm>
          <a:prstGeom prst="rect">
            <a:avLst/>
          </a:prstGeom>
        </p:spPr>
      </p:pic>
      <p:sp>
        <p:nvSpPr>
          <p:cNvPr id="23" name="object 12">
            <a:extLst>
              <a:ext uri="{FF2B5EF4-FFF2-40B4-BE49-F238E27FC236}">
                <a16:creationId xmlns:a16="http://schemas.microsoft.com/office/drawing/2014/main" id="{CA6A7754-BFD5-5444-894A-5E31499EB55F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8</a:t>
            </a:fld>
            <a:endParaRPr lang="ru-RU" sz="1200" spc="5" dirty="0"/>
          </a:p>
        </p:txBody>
      </p:sp>
    </p:spTree>
    <p:extLst>
      <p:ext uri="{BB962C8B-B14F-4D97-AF65-F5344CB8AC3E}">
        <p14:creationId xmlns:p14="http://schemas.microsoft.com/office/powerpoint/2010/main" val="396668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429A63A-F940-45B1-BD8C-2FAF14B8A54E}"/>
              </a:ext>
            </a:extLst>
          </p:cNvPr>
          <p:cNvSpPr txBox="1"/>
          <p:nvPr/>
        </p:nvSpPr>
        <p:spPr>
          <a:xfrm>
            <a:off x="491661" y="416084"/>
            <a:ext cx="7884531" cy="489173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Реализация проекта и отчетность</a:t>
            </a:r>
            <a:endParaRPr lang="en-US" sz="3200" b="1" dirty="0">
              <a:solidFill>
                <a:srgbClr val="C00000"/>
              </a:solidFill>
              <a:latin typeface="+mj-lt"/>
              <a:ea typeface="Bebas Neue" charset="0"/>
              <a:cs typeface="Bebas Neue" charset="0"/>
            </a:endParaRPr>
          </a:p>
        </p:txBody>
      </p:sp>
      <p:pic>
        <p:nvPicPr>
          <p:cNvPr id="52" name="Picture 2" descr="C:\Users\denau\YandexDisk\ИИЦ\центр поддержки\фирстиль\элементы для презентации\Безымянный-1-02.tif">
            <a:extLst>
              <a:ext uri="{FF2B5EF4-FFF2-40B4-BE49-F238E27FC236}">
                <a16:creationId xmlns:a16="http://schemas.microsoft.com/office/drawing/2014/main" id="{C3840802-F03F-40D3-B22D-6AA5007A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78" y="287707"/>
            <a:ext cx="564486" cy="7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12">
            <a:extLst>
              <a:ext uri="{FF2B5EF4-FFF2-40B4-BE49-F238E27FC236}">
                <a16:creationId xmlns:a16="http://schemas.microsoft.com/office/drawing/2014/main" id="{CA6A7754-BFD5-5444-894A-5E31499EB55F}"/>
              </a:ext>
            </a:extLst>
          </p:cNvPr>
          <p:cNvSpPr txBox="1">
            <a:spLocks/>
          </p:cNvSpPr>
          <p:nvPr/>
        </p:nvSpPr>
        <p:spPr>
          <a:xfrm>
            <a:off x="11920425" y="6533303"/>
            <a:ext cx="211454" cy="2038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ru-RU" sz="1200" spc="5" smtClean="0"/>
              <a:pPr marL="38100">
                <a:spcBef>
                  <a:spcPts val="155"/>
                </a:spcBef>
              </a:pPr>
              <a:t>9</a:t>
            </a:fld>
            <a:endParaRPr lang="ru-RU" sz="1200" spc="5" dirty="0"/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DF84D67B-1964-4A57-B14A-1BC64914AF7E}"/>
              </a:ext>
            </a:extLst>
          </p:cNvPr>
          <p:cNvGrpSpPr/>
          <p:nvPr/>
        </p:nvGrpSpPr>
        <p:grpSpPr>
          <a:xfrm>
            <a:off x="2967430" y="2751376"/>
            <a:ext cx="8867553" cy="910827"/>
            <a:chOff x="3012034" y="3100218"/>
            <a:chExt cx="8867553" cy="9108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C7324-A7A1-4471-8B1F-FE88C2A98F0C}"/>
                </a:ext>
              </a:extLst>
            </p:cNvPr>
            <p:cNvSpPr txBox="1"/>
            <p:nvPr/>
          </p:nvSpPr>
          <p:spPr>
            <a:xfrm>
              <a:off x="3012034" y="3100218"/>
              <a:ext cx="1510991" cy="91082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6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  <a:r>
                <a:rPr lang="ru-RU" sz="66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-3</a:t>
              </a:r>
              <a:endParaRPr lang="en-US" sz="66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F3AB23-B4C7-4ADD-8A98-42EE4816AB66}"/>
                </a:ext>
              </a:extLst>
            </p:cNvPr>
            <p:cNvSpPr txBox="1"/>
            <p:nvPr/>
          </p:nvSpPr>
          <p:spPr>
            <a:xfrm>
              <a:off x="5077084" y="3188528"/>
              <a:ext cx="6802503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+mj-lt"/>
                  <a:ea typeface="Bebas Neue" charset="0"/>
                  <a:cs typeface="Bebas Neue" charset="0"/>
                </a:rPr>
                <a:t>Поэтапное финансирование и сдача-приемка работ</a:t>
              </a:r>
              <a:endParaRPr lang="en-US" dirty="0">
                <a:latin typeface="+mj-lt"/>
                <a:ea typeface="Bebas Neue" charset="0"/>
                <a:cs typeface="Bebas Neue" charset="0"/>
              </a:endParaRPr>
            </a:p>
          </p:txBody>
        </p:sp>
        <p:cxnSp>
          <p:nvCxnSpPr>
            <p:cNvPr id="36" name="Straight Connector 4">
              <a:extLst>
                <a:ext uri="{FF2B5EF4-FFF2-40B4-BE49-F238E27FC236}">
                  <a16:creationId xmlns:a16="http://schemas.microsoft.com/office/drawing/2014/main" id="{FC555092-FBD6-4FEE-81D5-929149823B64}"/>
                </a:ext>
              </a:extLst>
            </p:cNvPr>
            <p:cNvCxnSpPr/>
            <p:nvPr/>
          </p:nvCxnSpPr>
          <p:spPr>
            <a:xfrm>
              <a:off x="5077084" y="3100218"/>
              <a:ext cx="34399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3971C7-621B-41E5-B679-F6FE0E72AA63}"/>
                </a:ext>
              </a:extLst>
            </p:cNvPr>
            <p:cNvSpPr txBox="1"/>
            <p:nvPr/>
          </p:nvSpPr>
          <p:spPr>
            <a:xfrm>
              <a:off x="5071021" y="3530509"/>
              <a:ext cx="6399229" cy="43563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Производится поэтапное авансирование работ в соответствии с утвержденным календарным планом и сдача-приемка выполненных работ совместно с корпорацией-заказчиком.</a:t>
              </a:r>
              <a:endParaRPr lang="en-US" sz="1000" dirty="0">
                <a:solidFill>
                  <a:schemeClr val="tx1">
                    <a:alpha val="70000"/>
                  </a:schemeClr>
                </a:solidFill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id="{1FB2BBE6-8DDB-4BDA-8F66-489AE2E68438}"/>
              </a:ext>
            </a:extLst>
          </p:cNvPr>
          <p:cNvGrpSpPr/>
          <p:nvPr/>
        </p:nvGrpSpPr>
        <p:grpSpPr>
          <a:xfrm>
            <a:off x="3001093" y="3899636"/>
            <a:ext cx="8697181" cy="2712582"/>
            <a:chOff x="3045697" y="3100218"/>
            <a:chExt cx="8697181" cy="271258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01DE0E-7876-4C68-8044-3197467F248D}"/>
                </a:ext>
              </a:extLst>
            </p:cNvPr>
            <p:cNvSpPr txBox="1"/>
            <p:nvPr/>
          </p:nvSpPr>
          <p:spPr>
            <a:xfrm>
              <a:off x="3045697" y="3100218"/>
              <a:ext cx="1477328" cy="91082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66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2-6</a:t>
              </a:r>
              <a:endParaRPr lang="en-US" sz="6600" b="1" dirty="0">
                <a:solidFill>
                  <a:schemeClr val="bg1">
                    <a:lumMod val="50000"/>
                    <a:alpha val="20000"/>
                  </a:schemeClr>
                </a:solidFill>
                <a:latin typeface="+mj-lt"/>
                <a:ea typeface="Bebas Neue" charset="0"/>
                <a:cs typeface="Bebas Neue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642C98-EBA5-4A20-ACB9-270CE71F2091}"/>
                </a:ext>
              </a:extLst>
            </p:cNvPr>
            <p:cNvSpPr txBox="1"/>
            <p:nvPr/>
          </p:nvSpPr>
          <p:spPr>
            <a:xfrm>
              <a:off x="5077084" y="3188528"/>
              <a:ext cx="4309834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+mj-lt"/>
                  <a:ea typeface="Bebas Neue" charset="0"/>
                  <a:cs typeface="Bebas Neue" charset="0"/>
                </a:rPr>
                <a:t>Достижение контрольных точек</a:t>
              </a:r>
              <a:endParaRPr lang="en-US" dirty="0">
                <a:latin typeface="+mj-lt"/>
                <a:ea typeface="Bebas Neue" charset="0"/>
                <a:cs typeface="Bebas Neue" charset="0"/>
              </a:endParaRPr>
            </a:p>
          </p:txBody>
        </p:sp>
        <p:cxnSp>
          <p:nvCxnSpPr>
            <p:cNvPr id="43" name="Straight Connector 10">
              <a:extLst>
                <a:ext uri="{FF2B5EF4-FFF2-40B4-BE49-F238E27FC236}">
                  <a16:creationId xmlns:a16="http://schemas.microsoft.com/office/drawing/2014/main" id="{2F930313-CA26-409A-ABBF-F9D9A7BC4FD5}"/>
                </a:ext>
              </a:extLst>
            </p:cNvPr>
            <p:cNvCxnSpPr/>
            <p:nvPr/>
          </p:nvCxnSpPr>
          <p:spPr>
            <a:xfrm>
              <a:off x="5077084" y="3100218"/>
              <a:ext cx="34399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59144A-4A92-46C1-BA52-19DA0A6D364B}"/>
                </a:ext>
              </a:extLst>
            </p:cNvPr>
            <p:cNvSpPr txBox="1"/>
            <p:nvPr/>
          </p:nvSpPr>
          <p:spPr>
            <a:xfrm>
              <a:off x="5071021" y="3530509"/>
              <a:ext cx="6671857" cy="228229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Компания-грантополучатель  должна обеспечить достижение следующих показателей результативности по годам реализации проекта (с даты заключения договора гранта):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sz="1000" u="sng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создание экспериментального образца 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технологического продукта – по истечении 2-х лет;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sz="1000" u="sng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создание и запуск производства технологического продукта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, соответствующего требованиям корпорации-заказчика – по истечении 3-х лет;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sz="1000" u="sng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заключение договора с корпорацией-заказчиком 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– по истечении 4-х лет;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ru-RU" sz="1000" u="sng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продажи созданной продукции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:</a:t>
              </a:r>
            </a:p>
            <a:p>
              <a:pPr marL="357188" indent="-8731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в объеме 1-кратной суммы полученного гранта – по истечении 4-х лет;</a:t>
              </a:r>
            </a:p>
            <a:p>
              <a:pPr marL="357188" indent="-8731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в объеме 2-кратной суммы полученного гранта (</a:t>
              </a:r>
              <a:r>
                <a:rPr lang="ru-RU" sz="1000" dirty="0" err="1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нараст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. итогом) – по истечении 5-ти лет;</a:t>
              </a:r>
            </a:p>
            <a:p>
              <a:pPr marL="357188" indent="-8731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в объеме 5-кратной суммы полученного гранта (</a:t>
              </a:r>
              <a:r>
                <a:rPr lang="ru-RU" sz="1000" dirty="0" err="1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нараст</a:t>
              </a: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. итогом) – по истечении 6-ти лет.</a:t>
              </a:r>
              <a:endParaRPr lang="en-US" sz="1000" dirty="0">
                <a:solidFill>
                  <a:schemeClr val="tx1">
                    <a:alpha val="70000"/>
                  </a:schemeClr>
                </a:solidFill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46" name="Group 13">
            <a:extLst>
              <a:ext uri="{FF2B5EF4-FFF2-40B4-BE49-F238E27FC236}">
                <a16:creationId xmlns:a16="http://schemas.microsoft.com/office/drawing/2014/main" id="{9E1F0DFB-94A4-4EF0-B253-EC25C3A2ED9D}"/>
              </a:ext>
            </a:extLst>
          </p:cNvPr>
          <p:cNvGrpSpPr/>
          <p:nvPr/>
        </p:nvGrpSpPr>
        <p:grpSpPr>
          <a:xfrm>
            <a:off x="2967430" y="1445711"/>
            <a:ext cx="8265566" cy="1096755"/>
            <a:chOff x="3012034" y="3100218"/>
            <a:chExt cx="8265566" cy="10967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5DC8D1-0573-4419-B142-C5910738A5DD}"/>
                </a:ext>
              </a:extLst>
            </p:cNvPr>
            <p:cNvSpPr txBox="1"/>
            <p:nvPr/>
          </p:nvSpPr>
          <p:spPr>
            <a:xfrm>
              <a:off x="3012034" y="3100218"/>
              <a:ext cx="672620" cy="91082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600" b="1" dirty="0">
                  <a:solidFill>
                    <a:schemeClr val="bg1">
                      <a:lumMod val="50000"/>
                      <a:alpha val="20000"/>
                    </a:schemeClr>
                  </a:solidFill>
                  <a:latin typeface="+mj-lt"/>
                  <a:ea typeface="Bebas Neue" charset="0"/>
                  <a:cs typeface="Bebas Neue" charset="0"/>
                </a:rPr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C6ED0C-65D5-4429-9B6C-983DF30B6E62}"/>
                </a:ext>
              </a:extLst>
            </p:cNvPr>
            <p:cNvSpPr txBox="1"/>
            <p:nvPr/>
          </p:nvSpPr>
          <p:spPr>
            <a:xfrm>
              <a:off x="5077084" y="3188528"/>
              <a:ext cx="3869008" cy="3155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+mj-lt"/>
                  <a:ea typeface="Bebas Neue" charset="0"/>
                  <a:cs typeface="Bebas Neue" charset="0"/>
                </a:rPr>
                <a:t>Заключение договора гранта</a:t>
              </a:r>
              <a:endParaRPr lang="en-US" dirty="0">
                <a:latin typeface="+mj-lt"/>
                <a:ea typeface="Bebas Neue" charset="0"/>
                <a:cs typeface="Bebas Neue" charset="0"/>
              </a:endParaRPr>
            </a:p>
          </p:txBody>
        </p:sp>
        <p:cxnSp>
          <p:nvCxnSpPr>
            <p:cNvPr id="49" name="Straight Connector 16">
              <a:extLst>
                <a:ext uri="{FF2B5EF4-FFF2-40B4-BE49-F238E27FC236}">
                  <a16:creationId xmlns:a16="http://schemas.microsoft.com/office/drawing/2014/main" id="{423A28A2-9D85-4B7C-9253-290F7E67C665}"/>
                </a:ext>
              </a:extLst>
            </p:cNvPr>
            <p:cNvCxnSpPr/>
            <p:nvPr/>
          </p:nvCxnSpPr>
          <p:spPr>
            <a:xfrm>
              <a:off x="5077084" y="3100218"/>
              <a:ext cx="34399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1A0D48-4FA0-423F-AE9F-E138240AE687}"/>
                </a:ext>
              </a:extLst>
            </p:cNvPr>
            <p:cNvSpPr txBox="1"/>
            <p:nvPr/>
          </p:nvSpPr>
          <p:spPr>
            <a:xfrm>
              <a:off x="5071021" y="3530509"/>
              <a:ext cx="6206579" cy="6664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000" dirty="0">
                  <a:solidFill>
                    <a:schemeClr val="tx1">
                      <a:alpha val="70000"/>
                    </a:schemeClr>
                  </a:solidFill>
                  <a:ea typeface="Roboto Light" charset="0"/>
                  <a:cs typeface="Roboto Light" charset="0"/>
                </a:rPr>
                <a:t>После утверждения перечня победителей Грантовым комитетом происходит согласование и заключение договора гранта. Технические требования к создаваемому продукту согласовываются (утверждаются) с корпорацией-заказчиком.</a:t>
              </a:r>
              <a:endParaRPr lang="en-US" sz="1000" dirty="0">
                <a:solidFill>
                  <a:schemeClr val="tx1">
                    <a:alpha val="70000"/>
                  </a:schemeClr>
                </a:solidFill>
                <a:ea typeface="Roboto Light" charset="0"/>
                <a:cs typeface="Roboto Light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EF467D-3A03-43DB-91D0-50D19DACDB21}"/>
                </a:ext>
              </a:extLst>
            </p:cNvPr>
            <p:cNvSpPr txBox="1"/>
            <p:nvPr/>
          </p:nvSpPr>
          <p:spPr>
            <a:xfrm>
              <a:off x="3657606" y="3188528"/>
              <a:ext cx="1240083" cy="487698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spc="300" dirty="0">
                  <a:solidFill>
                    <a:srgbClr val="C00000"/>
                  </a:solidFill>
                  <a:latin typeface="+mj-lt"/>
                  <a:ea typeface="Bebas Neue" charset="0"/>
                  <a:cs typeface="Bebas Neue" charset="0"/>
                </a:rPr>
                <a:t>#</a:t>
              </a:r>
              <a:r>
                <a:rPr lang="ru-RU" sz="1600" b="1" spc="300" dirty="0">
                  <a:latin typeface="+mj-lt"/>
                  <a:ea typeface="Bebas Neue" charset="0"/>
                  <a:cs typeface="Bebas Neue" charset="0"/>
                </a:rPr>
                <a:t>Точка </a:t>
              </a:r>
            </a:p>
            <a:p>
              <a:pPr>
                <a:lnSpc>
                  <a:spcPct val="80000"/>
                </a:lnSpc>
              </a:pPr>
              <a:r>
                <a:rPr lang="ru-RU" sz="1600" b="1" spc="300" dirty="0">
                  <a:latin typeface="+mj-lt"/>
                  <a:ea typeface="Bebas Neue" charset="0"/>
                  <a:cs typeface="Bebas Neue" charset="0"/>
                </a:rPr>
                <a:t>отсчета</a:t>
              </a:r>
              <a:endParaRPr lang="en-US" sz="1600" b="1" spc="300" dirty="0">
                <a:latin typeface="+mj-lt"/>
                <a:ea typeface="Bebas Neue" charset="0"/>
                <a:cs typeface="Bebas Neue" charset="0"/>
              </a:endParaRPr>
            </a:p>
          </p:txBody>
        </p:sp>
      </p:grpSp>
      <p:pic>
        <p:nvPicPr>
          <p:cNvPr id="53" name="Picture 2" descr="C:\Users\denau\YandexDisk\ИИЦ\центр поддержки\фирстиль\элементы для презентации\Безымянный-1-04.tif">
            <a:extLst>
              <a:ext uri="{FF2B5EF4-FFF2-40B4-BE49-F238E27FC236}">
                <a16:creationId xmlns:a16="http://schemas.microsoft.com/office/drawing/2014/main" id="{C65153A2-CFDA-4CEC-A2DB-C4F4F4E2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1270" y="2562106"/>
            <a:ext cx="3710702" cy="18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DC7CB84-4BA0-44BB-B04F-0EFB612F924E}"/>
              </a:ext>
            </a:extLst>
          </p:cNvPr>
          <p:cNvSpPr txBox="1"/>
          <p:nvPr/>
        </p:nvSpPr>
        <p:spPr>
          <a:xfrm>
            <a:off x="2967430" y="4810463"/>
            <a:ext cx="1945404" cy="6846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300" dirty="0">
                <a:solidFill>
                  <a:srgbClr val="C00000"/>
                </a:solidFill>
                <a:latin typeface="+mj-lt"/>
                <a:ea typeface="Bebas Neue" charset="0"/>
                <a:cs typeface="Bebas Neue" charset="0"/>
              </a:rPr>
              <a:t>#</a:t>
            </a:r>
            <a:r>
              <a:rPr lang="ru-RU" sz="1600" b="1" spc="300" dirty="0">
                <a:latin typeface="+mj-lt"/>
                <a:ea typeface="Bebas Neue" charset="0"/>
                <a:cs typeface="Bebas Neue" charset="0"/>
              </a:rPr>
              <a:t>Годы </a:t>
            </a:r>
          </a:p>
          <a:p>
            <a:pPr>
              <a:lnSpc>
                <a:spcPct val="80000"/>
              </a:lnSpc>
            </a:pPr>
            <a:r>
              <a:rPr lang="ru-RU" sz="1600" b="1" spc="300" dirty="0">
                <a:latin typeface="+mj-lt"/>
                <a:ea typeface="Bebas Neue" charset="0"/>
                <a:cs typeface="Bebas Neue" charset="0"/>
              </a:rPr>
              <a:t>реализации </a:t>
            </a:r>
          </a:p>
          <a:p>
            <a:pPr>
              <a:lnSpc>
                <a:spcPct val="80000"/>
              </a:lnSpc>
            </a:pPr>
            <a:r>
              <a:rPr lang="ru-RU" sz="1600" b="1" spc="300" dirty="0">
                <a:latin typeface="+mj-lt"/>
                <a:ea typeface="Bebas Neue" charset="0"/>
                <a:cs typeface="Bebas Neue" charset="0"/>
              </a:rPr>
              <a:t>проекта</a:t>
            </a:r>
            <a:endParaRPr lang="en-US" sz="1600" b="1" spc="300" dirty="0">
              <a:latin typeface="+mj-lt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ery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44336"/>
      </a:accent1>
      <a:accent2>
        <a:srgbClr val="E91E63"/>
      </a:accent2>
      <a:accent3>
        <a:srgbClr val="9C27B0"/>
      </a:accent3>
      <a:accent4>
        <a:srgbClr val="673AB7"/>
      </a:accent4>
      <a:accent5>
        <a:srgbClr val="3F51B5"/>
      </a:accent5>
      <a:accent6>
        <a:srgbClr val="2196F3"/>
      </a:accent6>
      <a:hlink>
        <a:srgbClr val="0563C1"/>
      </a:hlink>
      <a:folHlink>
        <a:srgbClr val="954F72"/>
      </a:folHlink>
    </a:clrScheme>
    <a:fontScheme name="Every">
      <a:majorFont>
        <a:latin typeface="Montserrat Extra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1415</Words>
  <Application>Microsoft Office PowerPoint</Application>
  <PresentationFormat>Широкоэкранный</PresentationFormat>
  <Paragraphs>186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Montserrat</vt:lpstr>
      <vt:lpstr>Montserrat ExtraBold</vt:lpstr>
      <vt:lpstr>Montserrat Light</vt:lpstr>
      <vt:lpstr>Montserrat SemiBold</vt:lpstr>
      <vt:lpstr>Roboto Condensed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dublin9design@gmail.com</dc:creator>
  <cp:lastModifiedBy>Денис Толстых</cp:lastModifiedBy>
  <cp:revision>144</cp:revision>
  <dcterms:created xsi:type="dcterms:W3CDTF">2017-02-06T12:53:32Z</dcterms:created>
  <dcterms:modified xsi:type="dcterms:W3CDTF">2022-05-11T08:31:23Z</dcterms:modified>
</cp:coreProperties>
</file>