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1"/>
  </p:notesMasterIdLst>
  <p:sldIdLst>
    <p:sldId id="288" r:id="rId2"/>
    <p:sldId id="339" r:id="rId3"/>
    <p:sldId id="333" r:id="rId4"/>
    <p:sldId id="340" r:id="rId5"/>
    <p:sldId id="341" r:id="rId6"/>
    <p:sldId id="343" r:id="rId7"/>
    <p:sldId id="316" r:id="rId8"/>
    <p:sldId id="317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59B15551-A0C6-4F5D-8CEB-FFCEA5654801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2BCC5BC0-89D2-4045-B446-AB7AD8E86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BC27-E0FC-46A6-9819-53B36A8A436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6ED9DA5-DA1A-4EC8-8002-B532525F54B9}" type="datetime1">
              <a:rPr lang="ru-RU" smtClean="0"/>
              <a:t>23.11.2022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48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85CE5-6FA3-4A88-897B-0AAE4A87186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90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85CE5-6FA3-4A88-897B-0AAE4A87186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0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85CE5-6FA3-4A88-897B-0AAE4A87186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25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85CE5-6FA3-4A88-897B-0AAE4A87186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90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85CE5-6FA3-4A88-897B-0AAE4A87186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29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85CE5-6FA3-4A88-897B-0AAE4A87186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06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85CE5-6FA3-4A88-897B-0AAE4A87186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84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BC27-E0FC-46A6-9819-53B36A8A436C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6ED9DA5-DA1A-4EC8-8002-B532525F54B9}" type="datetime1">
              <a:rPr lang="ru-RU" smtClean="0"/>
              <a:t>23.11.2022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1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5BC0-89D2-4045-B446-AB7AD8E86D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02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85CE5-6FA3-4A88-897B-0AAE4A87186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7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85CE5-6FA3-4A88-897B-0AAE4A87186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1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85CE5-6FA3-4A88-897B-0AAE4A87186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6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85CE5-6FA3-4A88-897B-0AAE4A87186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43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85CE5-6FA3-4A88-897B-0AAE4A87186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4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85CE5-6FA3-4A88-897B-0AAE4A87186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17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85CE5-6FA3-4A88-897B-0AAE4A87186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3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2955-575D-4709-9C81-716EA4C94338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9E4-E1AD-49F3-898B-0EB5D33F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7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2743-C717-4BDA-9A73-20E0A9F281AE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9E4-E1AD-49F3-898B-0EB5D33F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4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F45C-A706-4FFF-B9B9-BEB7A8AE9811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9E4-E1AD-49F3-898B-0EB5D33F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6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1" y="279003"/>
            <a:ext cx="6570000" cy="993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7" y="1538291"/>
            <a:ext cx="6570662" cy="4321175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5" y="234000"/>
            <a:ext cx="2249487" cy="2609662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1" y="3113662"/>
            <a:ext cx="2249487" cy="3284662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3" y="549000"/>
            <a:ext cx="2249487" cy="3284662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3" y="4095550"/>
            <a:ext cx="2249487" cy="2609662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582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A806-8D09-4F4B-83A9-C270404EED17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9E4-E1AD-49F3-898B-0EB5D33F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D0DB-417F-415C-AE38-6654D84F2519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9E4-E1AD-49F3-898B-0EB5D33F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3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1E58-6589-4511-971D-961DF8F618DD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9E4-E1AD-49F3-898B-0EB5D33F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1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21BD-9687-408B-B8AD-1D85F88BAD19}" type="datetime1">
              <a:rPr lang="ru-RU" smtClean="0"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9E4-E1AD-49F3-898B-0EB5D33F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3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FDDE-4989-463F-A880-7458948A3F3D}" type="datetime1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9E4-E1AD-49F3-898B-0EB5D33F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9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E9F2-C36B-421E-91A4-C019D89E98B2}" type="datetime1">
              <a:rPr lang="ru-RU" smtClean="0"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9E4-E1AD-49F3-898B-0EB5D33F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1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51E9-47EE-4C8D-844A-DDA1755D6058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9E4-E1AD-49F3-898B-0EB5D33F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1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8C55-48EB-4D8C-AA10-828AA3932A68}" type="datetime1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9E4-E1AD-49F3-898B-0EB5D33F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5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3564C-9324-4507-87BF-15D65CDE881A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A9E4-E1AD-49F3-898B-0EB5D33F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7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435"/>
            <a:ext cx="12192001" cy="602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4298"/>
            <a:ext cx="2756045" cy="7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27"/>
          <p:cNvSpPr>
            <a:spLocks noChangeArrowheads="1"/>
          </p:cNvSpPr>
          <p:nvPr/>
        </p:nvSpPr>
        <p:spPr bwMode="auto">
          <a:xfrm>
            <a:off x="2980243" y="2323693"/>
            <a:ext cx="9211758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altLang="zh-CN" sz="2400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ПОДХОДЫ К ФОРМИРОВАНИЮ КОНЦЕПЦИИ ПРОМЫШЛЕННОЙ ПОЛИТИКИ КРАСНОЯРСКОГО КРАЯ </a:t>
            </a:r>
            <a:br>
              <a:rPr lang="ru-RU" altLang="zh-CN" sz="2400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zh-CN" sz="2400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В УСЛОВИЯХ ЦИФРОВОЙ ТРАНСФОРМАЦИИ ДО 2030 ГОДА</a:t>
            </a:r>
            <a:endParaRPr lang="ru-RU" altLang="zh-CN" sz="24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0243" y="3643863"/>
            <a:ext cx="866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(системные вызовы, приоритеты, проблемы, «окна возможностей»)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8419" y="5559552"/>
            <a:ext cx="5852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Заседание рабочей  группы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Министерство промышленности, энергетики и ЖКХ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Красноярского края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Красноярск, 23.11.2022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07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575" y="681785"/>
            <a:ext cx="11650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Оценка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потенциала промышленного развития Красноярского края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</a:t>
            </a:r>
            <a:b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экологической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технологической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трансформации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s://skr.sh/i/211122/W15HgXTS.png?download=1&amp;name=%D0%A1%D0%BA%D1%80%D0%B8%D0%BD%D1%88%D0%BE%D1%82%2021-11-2022%2019:48: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619532"/>
            <a:ext cx="7820699" cy="50411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721629" y="1273769"/>
            <a:ext cx="6766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глобальных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региональных вызовов технологического развития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91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575" y="681785"/>
            <a:ext cx="11650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Оценка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потенциала промышленного развития Красноярского края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</a:t>
            </a:r>
            <a:b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экологической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технологической и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трансформации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5811" y="1273769"/>
            <a:ext cx="3218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текущего положения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https://skr.sh/i/221122/Rjzj5i0U.png?download=1&amp;name=%D0%A1%D0%BA%D1%80%D0%B8%D0%BD%D1%88%D0%BE%D1%82%2022-11-2022%2020:13: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72" y="1619532"/>
            <a:ext cx="89916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339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575" y="681785"/>
            <a:ext cx="1165033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Оценка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потенциала промышленного развития Красноярского края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</a:t>
            </a:r>
            <a:b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экологической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технологической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трансформации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10243" y="1235275"/>
            <a:ext cx="8797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Приоритетные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 экологической, технологической и цифровой трансформации 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kr.sh/i/221122/4VnKC2ZK.png?download=1&amp;name=%D0%A1%D0%BA%D1%80%D0%B8%D0%BD%D1%88%D0%BE%D1%82%2022-11-2022%2020:13: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45" y="1574337"/>
            <a:ext cx="90678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22186" y="6038661"/>
            <a:ext cx="452673" cy="398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58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6022" y="1229196"/>
            <a:ext cx="9985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потенциала 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технологий для экологической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технологической и цифровой трансформации 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производственно-технологическим цепочкам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575" y="681785"/>
            <a:ext cx="11650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Оценки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потенциала промышленного развития Красноярского края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экологической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технологической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трансформации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skr.sh/i/221122/efvyB2Lz.png?download=1&amp;name=%D0%A1%D0%BA%D1%80%D0%B8%D0%BD%D1%88%D0%BE%D1%82%2022-11-2022%2020:15: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72" y="1721194"/>
            <a:ext cx="90678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1341223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4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6022" y="1229196"/>
            <a:ext cx="9985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«выпадающих технологий» и «выпадающих видов продукции»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575" y="613884"/>
            <a:ext cx="11650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Оценки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потенциала промышленного развития Красноярского края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экологической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технологической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трансформации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96" t="-7105" r="-96" b="11471"/>
          <a:stretch/>
        </p:blipFill>
        <p:spPr>
          <a:xfrm>
            <a:off x="1276159" y="1229196"/>
            <a:ext cx="9420225" cy="54837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6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9E4-E1AD-49F3-898B-0EB5D33F937D}" type="slidenum">
              <a:rPr lang="ru-RU" smtClean="0"/>
              <a:t>15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84960" y="681785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Выбор стратегии технологического лидерства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5488" y="989562"/>
            <a:ext cx="11545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Исходные данные для оценки критериев выбора стратегии 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технологического лидерства Красноярского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края 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научно-технологического задела представлен по России)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13" y="1451227"/>
            <a:ext cx="10039987" cy="5297739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4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84960" y="681785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Выбор стратегии технологического лидерства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2530" name="Picture 2" descr="https://skr.sh/i/221122/X1aOFGFe.png?download=1&amp;name=%D0%A1%D0%BA%D1%80%D0%B8%D0%BD%D1%88%D0%BE%D1%82%2022-11-2022%2020:30: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80" y="1451228"/>
            <a:ext cx="9782175" cy="52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5488" y="989562"/>
            <a:ext cx="11545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Исходные данные для оценки критериев выбора стратегии 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технологического лидерства Красноярского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края 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научно-технологического задела представлен по России)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5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84960" y="681785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Выбор стратегии технологического лидерства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488" y="989562"/>
            <a:ext cx="11545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Исходные данные для оценки критериев выбора стратегии 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технологического лидерства Красноярского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края 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научно-технологического задела представлен по России)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51227"/>
            <a:ext cx="9215668" cy="5406773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7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84960" y="681785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Выбор стратегии технологического лидерства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488" y="989562"/>
            <a:ext cx="11545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Исходные данные для оценки критериев выбора стратегии 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технологического лидерства Красноярского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края 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научно-технологического задела представлен по России)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232" y="1555855"/>
            <a:ext cx="9612714" cy="5165620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7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7314" y="870136"/>
            <a:ext cx="1030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Позиционирование технологий для развития высокотехнологичного сектора </a:t>
            </a:r>
            <a:b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области глубокой переработки минерально-сырьевых ресурсов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3456" y="606600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Выбор стратегии технологического лидерства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2026" y="2372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86" y="1475907"/>
            <a:ext cx="7724140" cy="49520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9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74703" y="125099"/>
            <a:ext cx="5167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8013" indent="-198013"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Тренды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актуальные для Красноярского края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703" y="525209"/>
            <a:ext cx="4989250" cy="6017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198013" indent="-198013">
              <a:defRPr/>
            </a:pPr>
            <a:r>
              <a:rPr lang="ru-RU" sz="1100" b="1" dirty="0" smtClean="0"/>
              <a:t>1</a:t>
            </a:r>
            <a:r>
              <a:rPr lang="ru-RU" sz="1100" b="1" dirty="0"/>
              <a:t>. Горно-металлургический комплекс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Месторождения: цифровые 3</a:t>
            </a:r>
            <a:r>
              <a:rPr lang="en-US" sz="1100" dirty="0"/>
              <a:t>D</a:t>
            </a:r>
            <a:r>
              <a:rPr lang="ru-RU" sz="1100" dirty="0"/>
              <a:t>-модели недр, дистанционное сканирование; автоматизированное бурение и выемка руд. Робототехника в карьерах и шахтах.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Переработка бедных руд, техногенных отходов, электронного мусора, </a:t>
            </a:r>
            <a:r>
              <a:rPr lang="ru-RU" sz="1100" dirty="0" err="1"/>
              <a:t>биодобыча</a:t>
            </a:r>
            <a:r>
              <a:rPr lang="ru-RU" sz="1100" dirty="0"/>
              <a:t> металлов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Компьютерные модели металлов и сплавов, виртуальные эксперименты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Металлы, сплавы, композиты с повышенными эксплуатационными характеристиками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Высокоточное аддитивное производство металлоизделий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Цифровые фабрики: управление, мониторинг, диагностика состояния оборудования</a:t>
            </a:r>
          </a:p>
          <a:p>
            <a:pPr marL="198013" indent="-198013">
              <a:defRPr/>
            </a:pPr>
            <a:endParaRPr lang="ru-RU" sz="1100" dirty="0"/>
          </a:p>
          <a:p>
            <a:pPr marL="198013" indent="-198013">
              <a:defRPr/>
            </a:pPr>
            <a:r>
              <a:rPr lang="ru-RU" sz="1100" b="1" dirty="0"/>
              <a:t>2. Нефтегазовый комплекс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Разведка: использование БПЛА, сейсморазведка, лазерные технологии, анализ данных, 3</a:t>
            </a:r>
            <a:r>
              <a:rPr lang="en-US" sz="1100" dirty="0"/>
              <a:t>D-</a:t>
            </a:r>
            <a:r>
              <a:rPr lang="ru-RU" sz="1100" dirty="0"/>
              <a:t>модели осадочных бассейнов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Цифровые модели месторождений, оборудования, процессов. «Умное месторождение»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Автоматы, роботы, дистанционный контроль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Повышение </a:t>
            </a:r>
            <a:r>
              <a:rPr lang="ru-RU" sz="1100" dirty="0" err="1"/>
              <a:t>нефтеотдачи</a:t>
            </a:r>
            <a:r>
              <a:rPr lang="ru-RU" sz="1100" dirty="0"/>
              <a:t> – технологии, реагенты, оборудование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Глубокая переработка. Получение полимерных композиционных материалов нового поколения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 err="1"/>
              <a:t>Природосберегающие</a:t>
            </a:r>
            <a:r>
              <a:rPr lang="ru-RU" sz="1100" dirty="0"/>
              <a:t> технологии. Улавливание углерода</a:t>
            </a:r>
          </a:p>
          <a:p>
            <a:pPr marL="198013" indent="-198013">
              <a:defRPr/>
            </a:pPr>
            <a:endParaRPr lang="ru-RU" sz="1100" dirty="0"/>
          </a:p>
          <a:p>
            <a:pPr marL="198013" indent="-198013">
              <a:defRPr/>
            </a:pPr>
            <a:r>
              <a:rPr lang="ru-RU" sz="1100" b="1" dirty="0"/>
              <a:t>3. Машиностроительный комплекс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 err="1"/>
              <a:t>Цифровизированное</a:t>
            </a:r>
            <a:r>
              <a:rPr lang="ru-RU" sz="1100" dirty="0"/>
              <a:t>, автоматизированное, роботизированное производство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Цифровые модели, цифровые двойники. </a:t>
            </a:r>
            <a:r>
              <a:rPr lang="en-US" sz="1100" dirty="0"/>
              <a:t>Big Data</a:t>
            </a:r>
            <a:endParaRPr lang="ru-RU" sz="1100" dirty="0"/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Машинное зрение, сенсоры, искусственный интеллект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Высокоточная обработка деталей, аддитивные технологии. </a:t>
            </a:r>
            <a:r>
              <a:rPr lang="ru-RU" sz="1100" dirty="0" err="1"/>
              <a:t>Микрообработка</a:t>
            </a:r>
            <a:r>
              <a:rPr lang="ru-RU" sz="1100" dirty="0"/>
              <a:t>, литография, </a:t>
            </a:r>
            <a:r>
              <a:rPr lang="ru-RU" sz="1100" dirty="0" err="1"/>
              <a:t>микроинъекции</a:t>
            </a:r>
            <a:endParaRPr lang="ru-RU" sz="1100" dirty="0"/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Многокоординатная , </a:t>
            </a:r>
            <a:r>
              <a:rPr lang="ru-RU" sz="1100" dirty="0" err="1"/>
              <a:t>многоповерхностная</a:t>
            </a:r>
            <a:r>
              <a:rPr lang="ru-RU" sz="1100" dirty="0"/>
              <a:t> обработка материалов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/>
              <a:t>Человеко-машинные интерфейсы, виртуальная и дополненная </a:t>
            </a:r>
            <a:r>
              <a:rPr lang="ru-RU" sz="1100" dirty="0" smtClean="0"/>
              <a:t>реальность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endParaRPr lang="ru-RU" sz="1100" dirty="0"/>
          </a:p>
          <a:p>
            <a:pPr marL="198013" indent="-198013">
              <a:buFont typeface="Arial" pitchFamily="34" charset="0"/>
              <a:buChar char="•"/>
              <a:defRPr/>
            </a:pPr>
            <a:endParaRPr lang="ru-RU" sz="11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1"/>
          <a:stretch/>
        </p:blipFill>
        <p:spPr bwMode="auto">
          <a:xfrm>
            <a:off x="6090083" y="613983"/>
            <a:ext cx="5539665" cy="54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0083" y="667248"/>
            <a:ext cx="553966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013" indent="-198013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4</a:t>
            </a:r>
            <a:r>
              <a:rPr lang="ru-RU" sz="1100" b="1" dirty="0">
                <a:solidFill>
                  <a:schemeClr val="bg1"/>
                </a:solidFill>
              </a:rPr>
              <a:t>. Лесной комплекс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Спутники и БПЛА для мониторинга лесов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D</a:t>
            </a:r>
            <a:r>
              <a:rPr lang="ru-RU" sz="1100" dirty="0">
                <a:solidFill>
                  <a:schemeClr val="bg1"/>
                </a:solidFill>
              </a:rPr>
              <a:t>-карты и ГИС-технологии учета, контроля, лесоустроительных работ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 err="1">
                <a:solidFill>
                  <a:schemeClr val="bg1"/>
                </a:solidFill>
              </a:rPr>
              <a:t>Цифровизация</a:t>
            </a:r>
            <a:r>
              <a:rPr lang="ru-RU" sz="1100" dirty="0">
                <a:solidFill>
                  <a:schemeClr val="bg1"/>
                </a:solidFill>
              </a:rPr>
              <a:t> управления производством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«Точное лесопользование» с применением GPS, цифровых моделей ландшафтов и лесных ресурсов, моделей транспортных и грузовых потоков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Машины нового поколения (для посадок, ухода, рубок)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Инновационное семеноводство, генетика лесных насаждений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Биологические средства защиты растений (</a:t>
            </a:r>
            <a:r>
              <a:rPr lang="ru-RU" sz="1100" dirty="0" err="1">
                <a:solidFill>
                  <a:schemeClr val="bg1"/>
                </a:solidFill>
              </a:rPr>
              <a:t>биопестициды</a:t>
            </a:r>
            <a:r>
              <a:rPr lang="ru-RU" sz="1100" dirty="0">
                <a:solidFill>
                  <a:schemeClr val="bg1"/>
                </a:solidFill>
              </a:rPr>
              <a:t>, </a:t>
            </a:r>
            <a:r>
              <a:rPr lang="ru-RU" sz="1100" dirty="0" err="1">
                <a:solidFill>
                  <a:schemeClr val="bg1"/>
                </a:solidFill>
              </a:rPr>
              <a:t>биоинсектициды</a:t>
            </a:r>
            <a:r>
              <a:rPr lang="ru-RU" sz="1100" dirty="0">
                <a:solidFill>
                  <a:schemeClr val="bg1"/>
                </a:solidFill>
              </a:rPr>
              <a:t>)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Технологии полной переработки древесины; переработки низкосортной древесины и отходов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 err="1">
                <a:solidFill>
                  <a:schemeClr val="bg1"/>
                </a:solidFill>
              </a:rPr>
              <a:t>Безхлорное</a:t>
            </a:r>
            <a:r>
              <a:rPr lang="ru-RU" sz="1100" dirty="0">
                <a:solidFill>
                  <a:schemeClr val="bg1"/>
                </a:solidFill>
              </a:rPr>
              <a:t> и безотходное целлюлозно-бумажное производство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Биотехнологии, </a:t>
            </a:r>
            <a:r>
              <a:rPr lang="ru-RU" sz="1100" dirty="0" err="1">
                <a:solidFill>
                  <a:schemeClr val="bg1"/>
                </a:solidFill>
              </a:rPr>
              <a:t>биорефайнинг</a:t>
            </a:r>
            <a:r>
              <a:rPr lang="ru-RU" sz="1100" dirty="0">
                <a:solidFill>
                  <a:schemeClr val="bg1"/>
                </a:solidFill>
              </a:rPr>
              <a:t> древесины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Новые продукты: </a:t>
            </a:r>
            <a:r>
              <a:rPr lang="ru-RU" sz="1100" dirty="0" err="1">
                <a:solidFill>
                  <a:schemeClr val="bg1"/>
                </a:solidFill>
              </a:rPr>
              <a:t>биоразлагаемые</a:t>
            </a:r>
            <a:r>
              <a:rPr lang="ru-RU" sz="1100" dirty="0">
                <a:solidFill>
                  <a:schemeClr val="bg1"/>
                </a:solidFill>
              </a:rPr>
              <a:t> полимеры, композиты, </a:t>
            </a:r>
            <a:r>
              <a:rPr lang="ru-RU" sz="1100" dirty="0" err="1">
                <a:solidFill>
                  <a:schemeClr val="bg1"/>
                </a:solidFill>
              </a:rPr>
              <a:t>наноцеллюлоза</a:t>
            </a:r>
            <a:r>
              <a:rPr lang="ru-RU" sz="1100" dirty="0">
                <a:solidFill>
                  <a:schemeClr val="bg1"/>
                </a:solidFill>
              </a:rPr>
              <a:t>, </a:t>
            </a:r>
            <a:r>
              <a:rPr lang="ru-RU" sz="1100" dirty="0" err="1">
                <a:solidFill>
                  <a:schemeClr val="bg1"/>
                </a:solidFill>
              </a:rPr>
              <a:t>лигноцеллюлоза</a:t>
            </a:r>
            <a:r>
              <a:rPr lang="ru-RU" sz="1100" dirty="0">
                <a:solidFill>
                  <a:schemeClr val="bg1"/>
                </a:solidFill>
              </a:rPr>
              <a:t> и др.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 err="1">
                <a:solidFill>
                  <a:schemeClr val="bg1"/>
                </a:solidFill>
              </a:rPr>
              <a:t>Цифровизация</a:t>
            </a:r>
            <a:r>
              <a:rPr lang="ru-RU" sz="1100" dirty="0">
                <a:solidFill>
                  <a:schemeClr val="bg1"/>
                </a:solidFill>
              </a:rPr>
              <a:t>, 3</a:t>
            </a:r>
            <a:r>
              <a:rPr lang="en-US" sz="1100" dirty="0">
                <a:solidFill>
                  <a:schemeClr val="bg1"/>
                </a:solidFill>
              </a:rPr>
              <a:t>D</a:t>
            </a:r>
            <a:r>
              <a:rPr lang="ru-RU" sz="1100" dirty="0">
                <a:solidFill>
                  <a:schemeClr val="bg1"/>
                </a:solidFill>
              </a:rPr>
              <a:t>-модели и 3</a:t>
            </a:r>
            <a:r>
              <a:rPr lang="en-US" sz="1100" dirty="0">
                <a:solidFill>
                  <a:schemeClr val="bg1"/>
                </a:solidFill>
              </a:rPr>
              <a:t>D</a:t>
            </a:r>
            <a:r>
              <a:rPr lang="ru-RU" sz="1100" dirty="0">
                <a:solidFill>
                  <a:schemeClr val="bg1"/>
                </a:solidFill>
              </a:rPr>
              <a:t>-дизайн в производстве пиломатериалов, мебели, в строительстве на основе дерева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endParaRPr lang="ru-RU" sz="1100" dirty="0">
              <a:solidFill>
                <a:schemeClr val="bg1"/>
              </a:solidFill>
            </a:endParaRPr>
          </a:p>
          <a:p>
            <a:pPr marL="198013" indent="-198013">
              <a:defRPr/>
            </a:pPr>
            <a:r>
              <a:rPr lang="ru-RU" sz="1100" b="1" dirty="0">
                <a:solidFill>
                  <a:schemeClr val="bg1"/>
                </a:solidFill>
              </a:rPr>
              <a:t>5. Агропромышленный комплекс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 err="1">
                <a:solidFill>
                  <a:schemeClr val="bg1"/>
                </a:solidFill>
              </a:rPr>
              <a:t>Цифровизация</a:t>
            </a:r>
            <a:r>
              <a:rPr lang="ru-RU" sz="1100" dirty="0">
                <a:solidFill>
                  <a:schemeClr val="bg1"/>
                </a:solidFill>
              </a:rPr>
              <a:t> управления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Автоматы и роботы. Дистанционный контроль. Точное земледелие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Ресурсоэффективные процессы. Локальная утилизация и </a:t>
            </a:r>
            <a:r>
              <a:rPr lang="ru-RU" sz="1100" dirty="0" err="1">
                <a:solidFill>
                  <a:schemeClr val="bg1"/>
                </a:solidFill>
              </a:rPr>
              <a:t>рециклинг</a:t>
            </a:r>
            <a:r>
              <a:rPr lang="ru-RU" sz="1100" dirty="0">
                <a:solidFill>
                  <a:schemeClr val="bg1"/>
                </a:solidFill>
              </a:rPr>
              <a:t> отходов. </a:t>
            </a:r>
            <a:r>
              <a:rPr lang="ru-RU" sz="1100" dirty="0" err="1">
                <a:solidFill>
                  <a:schemeClr val="bg1"/>
                </a:solidFill>
              </a:rPr>
              <a:t>Биотопливо</a:t>
            </a:r>
            <a:r>
              <a:rPr lang="ru-RU" sz="1100" dirty="0">
                <a:solidFill>
                  <a:schemeClr val="bg1"/>
                </a:solidFill>
              </a:rPr>
              <a:t> из </a:t>
            </a:r>
            <a:r>
              <a:rPr lang="ru-RU" sz="1100" dirty="0" err="1">
                <a:solidFill>
                  <a:schemeClr val="bg1"/>
                </a:solidFill>
              </a:rPr>
              <a:t>сельхозотходов</a:t>
            </a:r>
            <a:endParaRPr lang="ru-RU" sz="1100" dirty="0">
              <a:solidFill>
                <a:schemeClr val="bg1"/>
              </a:solidFill>
            </a:endParaRP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Новые удобрения, средства защиты растений. Вакцины, антибиотики, противовирусные препараты для животных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Технологии </a:t>
            </a:r>
            <a:r>
              <a:rPr lang="ru-RU" sz="1100" dirty="0" err="1">
                <a:solidFill>
                  <a:schemeClr val="bg1"/>
                </a:solidFill>
              </a:rPr>
              <a:t>аквакультуры</a:t>
            </a:r>
            <a:endParaRPr lang="ru-RU" sz="1100" dirty="0">
              <a:solidFill>
                <a:schemeClr val="bg1"/>
              </a:solidFill>
            </a:endParaRP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Технологии и оборудование ветеринарного и фитосанитарного контроля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Базовые пищевые биотехнологии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Новая логистика на основе цифровых моделей, </a:t>
            </a:r>
            <a:r>
              <a:rPr lang="en-US" sz="1100" dirty="0">
                <a:solidFill>
                  <a:schemeClr val="bg1"/>
                </a:solidFill>
              </a:rPr>
              <a:t>Big Data</a:t>
            </a:r>
            <a:r>
              <a:rPr lang="ru-RU" sz="1100" dirty="0">
                <a:solidFill>
                  <a:schemeClr val="bg1"/>
                </a:solidFill>
              </a:rPr>
              <a:t> и машинного обучения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43317" y="6400800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2381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6055" y="867125"/>
            <a:ext cx="1030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позиционирования высокотехнологичного сектора </a:t>
            </a:r>
            <a:b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глубокой переработки минерально-сырьевых ресурсов Красноярского края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56" y="1411334"/>
            <a:ext cx="8537900" cy="53492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3456" y="606600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Выбор стратегии технологического лидерства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7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072" y="108229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Альтернативы стратегического выбора</a:t>
            </a:r>
          </a:p>
          <a:p>
            <a:pPr algn="ctr"/>
            <a:r>
              <a:rPr lang="ru-RU" sz="1200" b="1" i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Мультикритериальный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подход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6997" y="1998863"/>
            <a:ext cx="273487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1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Нишевое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лидерство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технологическому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направлению)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1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публикационной активности в мировых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наукометрических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системах –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незначительный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экономической 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приоритетности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невысокий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(невысокий вклад в формирование ВРП; невысокая доля в экспорте региона). 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11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Имеютсяотдельные</a:t>
            </a: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компетенции, которые, могут быть использованы для адаптации разработанных в других странах технологий (в том числе в рамках кооперации) в соответствии с национальными целями и спецификой конкретного </a:t>
            </a: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рынка</a:t>
            </a:r>
            <a:endParaRPr lang="ru-RU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7200" y="2016619"/>
            <a:ext cx="303729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«Локальное технологическое  лидерство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технологическому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направлению)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1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публикационной активности в мировых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наукометрических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системах – </a:t>
            </a: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заметный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экономической 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приоритетности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незначительный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(этап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жизненного цикла новой технологии – «выход на рынок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»). 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Потенциал и компетенции претендуют на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мировое лидерство, но в локальном секторе, </a:t>
            </a: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базируются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создании материнских технологий и инновационных профессиональных компетенций как результата собственных исследований и разработок на существующих рынках и в секторах традиционной специализации региона (</a:t>
            </a:r>
            <a:r>
              <a:rPr lang="ru-RU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ресурсно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сырьевой, инфраструктурный, обрабатывающий</a:t>
            </a: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74696" y="2016619"/>
            <a:ext cx="298945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«Мировое технологическое  лидерство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технологическому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направлению)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1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публикационной активности в мировых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наукометрических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системах – </a:t>
            </a: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заметный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экономической 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приоритетности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значительный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(высокий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вклад в формирование ВРП; 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выше среднего в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экспорте региона). 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Потенциал и компетенции по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данному сценарию </a:t>
            </a: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способны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мировое лидерство на мировых рынках за счет уникальных научных исследований и технологических </a:t>
            </a: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разработок (перспективные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виды высокотехнологичной </a:t>
            </a: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продукции: технологии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создания новых материалов; технологии создания новых видов продукции) для формирования экспортного потенциала региона и развития новых рынков сбыта</a:t>
            </a:r>
            <a:endParaRPr lang="ru-RU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43456" y="697130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Выбор стратегии технологического лидерства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2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9377" y="1151245"/>
            <a:ext cx="6762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Позиционирование секторов промышленности Красноярского края по критериям 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891" y="2016815"/>
            <a:ext cx="48415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Стратегии мирового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технологического лидерства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соответствуют сектору промышленности: </a:t>
            </a:r>
            <a:endParaRPr lang="ru-RU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 добывающего сектора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(16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%;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%); </a:t>
            </a:r>
          </a:p>
          <a:p>
            <a:pPr marL="285750" lvl="0" indent="-285750"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 машиностроения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(17%; 7%); </a:t>
            </a:r>
          </a:p>
          <a:p>
            <a:pPr marL="285750" lvl="0" indent="-285750"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 информационно-коммуникационного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сектора (14%; 5%);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Стратегии локального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технологического 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лидерства: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секторов химии, нефтехимии 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 материаловедения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(0,73%; 5%);</a:t>
            </a:r>
          </a:p>
          <a:p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Стратегии </a:t>
            </a:r>
            <a:r>
              <a:rPr lang="ru-RU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нишевого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лидерства: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секторов сельскохозяйственной промышленности (5%; 2%);, 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 биотехнологии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(7%; 2%); 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 фармацевтики (0,13%; 0,4%);, 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 управления народным хозяйством (5,5%; 2,4%)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12" y="2208327"/>
            <a:ext cx="5972175" cy="33718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43456" y="778607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Выбор стратегии технологического лидерства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4474" y="1386699"/>
            <a:ext cx="7043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(</a:t>
            </a:r>
            <a:r>
              <a:rPr lang="ru-RU" sz="1200" i="1" dirty="0" smtClean="0"/>
              <a:t>уровень экономической  приоритетности; уровень компетенций </a:t>
            </a:r>
            <a:r>
              <a:rPr lang="ru-RU" sz="1200" i="1" dirty="0" smtClean="0"/>
              <a:t>региона)</a:t>
            </a:r>
            <a:endParaRPr lang="ru-RU" sz="1200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9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33985" y="681785"/>
            <a:ext cx="10962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3. Оценка критического спроса и формирование стратегий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перепозиционирования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внутренних и внешних рынках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3985" y="1263960"/>
            <a:ext cx="10962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</a:t>
            </a:r>
            <a:r>
              <a:rPr lang="ru-RU" sz="1200" b="1" i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перепозиционирования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64944" y="1705551"/>
            <a:ext cx="8198389" cy="4917826"/>
            <a:chOff x="414528" y="1870850"/>
            <a:chExt cx="10136596" cy="4917826"/>
          </a:xfrm>
        </p:grpSpPr>
        <p:sp>
          <p:nvSpPr>
            <p:cNvPr id="9" name="TextBox 8"/>
            <p:cNvSpPr txBox="1"/>
            <p:nvPr/>
          </p:nvSpPr>
          <p:spPr>
            <a:xfrm>
              <a:off x="414528" y="1904040"/>
              <a:ext cx="3511296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80975" indent="-180975">
                <a:buClr>
                  <a:srgbClr val="C00000"/>
                </a:buClr>
                <a:buFont typeface="+mj-lt"/>
                <a:buAutoNum type="arabicPeriod"/>
              </a:pPr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</a:rPr>
                <a:t>Дифференцирование импортеров </a:t>
              </a:r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</a:rPr>
                <a:t>ВТП региональных </a:t>
              </a:r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</a:rPr>
                <a:t>производителей по масштабам спроса 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035552" y="1870850"/>
              <a:ext cx="65033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lvl="0" indent="-179388" algn="just">
                <a:buClr>
                  <a:srgbClr val="C00000"/>
                </a:buClr>
                <a:buSzPct val="130000"/>
                <a:buFontTx/>
                <a:buChar char="•"/>
                <a:defRPr/>
              </a:pPr>
              <a:r>
                <a:rPr lang="ru-RU" sz="1200" dirty="0" smtClean="0">
                  <a:cs typeface="Times New Roman" panose="02020603050405020304" pitchFamily="18" charset="0"/>
                </a:rPr>
                <a:t>страны-импортеры </a:t>
              </a:r>
              <a:r>
                <a:rPr lang="ru-RU" sz="1200" dirty="0">
                  <a:cs typeface="Times New Roman" panose="02020603050405020304" pitchFamily="18" charset="0"/>
                </a:rPr>
                <a:t>по масштабам мирового спроса на </a:t>
              </a:r>
              <a:r>
                <a:rPr lang="ru-RU" sz="1200" dirty="0" smtClean="0">
                  <a:cs typeface="Times New Roman" panose="02020603050405020304" pitchFamily="18" charset="0"/>
                </a:rPr>
                <a:t>высокотехнологичну</a:t>
              </a:r>
              <a:r>
                <a:rPr lang="ru-RU" sz="1200" dirty="0">
                  <a:cs typeface="Times New Roman" panose="02020603050405020304" pitchFamily="18" charset="0"/>
                </a:rPr>
                <a:t>ю</a:t>
              </a:r>
              <a:r>
                <a:rPr lang="ru-RU" sz="1200" dirty="0" smtClean="0">
                  <a:cs typeface="Times New Roman" panose="02020603050405020304" pitchFamily="18" charset="0"/>
                </a:rPr>
                <a:t> продукцию</a:t>
              </a:r>
              <a:endParaRPr lang="ru-RU" sz="1200" dirty="0"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4528" y="2882673"/>
              <a:ext cx="3511296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80975" indent="-180975">
                <a:buClr>
                  <a:srgbClr val="C00000"/>
                </a:buClr>
                <a:buFont typeface="+mj-lt"/>
                <a:buAutoNum type="arabicPeriod" startAt="2"/>
              </a:pPr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</a:rPr>
                <a:t>Оценка темпов роста объемов мирового импорта 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23358" y="2423782"/>
              <a:ext cx="65155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lvl="0" indent="-179388" algn="just">
                <a:buClr>
                  <a:srgbClr val="C00000"/>
                </a:buClr>
                <a:buSzPct val="130000"/>
                <a:buFontTx/>
                <a:buChar char="•"/>
                <a:defRPr/>
              </a:pPr>
              <a:r>
                <a:rPr lang="ru-RU" sz="1200" dirty="0" smtClean="0">
                  <a:cs typeface="Times New Roman" panose="02020603050405020304" pitchFamily="18" charset="0"/>
                </a:rPr>
                <a:t>динамика </a:t>
              </a:r>
              <a:r>
                <a:rPr lang="ru-RU" sz="1200" dirty="0">
                  <a:cs typeface="Times New Roman" panose="02020603050405020304" pitchFamily="18" charset="0"/>
                </a:rPr>
                <a:t>развития спроса на импорт высокотехнологичной продукции </a:t>
              </a:r>
              <a:r>
                <a:rPr lang="ru-RU" sz="1200" dirty="0" smtClean="0">
                  <a:cs typeface="Times New Roman" panose="02020603050405020304" pitchFamily="18" charset="0"/>
                </a:rPr>
                <a:t>с </a:t>
              </a:r>
              <a:r>
                <a:rPr lang="ru-RU" sz="1200" dirty="0">
                  <a:cs typeface="Times New Roman" panose="02020603050405020304" pitchFamily="18" charset="0"/>
                </a:rPr>
                <a:t>учетом изменения </a:t>
              </a:r>
              <a:r>
                <a:rPr lang="ru-RU" sz="1200" dirty="0" smtClean="0">
                  <a:cs typeface="Times New Roman" panose="02020603050405020304" pitchFamily="18" charset="0"/>
                </a:rPr>
                <a:t>потребностей предприятий-импортеров по странам, </a:t>
              </a:r>
              <a:r>
                <a:rPr lang="ru-RU" sz="1200" dirty="0">
                  <a:cs typeface="Times New Roman" panose="02020603050405020304" pitchFamily="18" charset="0"/>
                </a:rPr>
                <a:t>вероятности и условий сохранения партнерства с российскими </a:t>
              </a:r>
              <a:r>
                <a:rPr lang="ru-RU" sz="1200" dirty="0" smtClean="0">
                  <a:cs typeface="Times New Roman" panose="02020603050405020304" pitchFamily="18" charset="0"/>
                </a:rPr>
                <a:t>поставщиками</a:t>
              </a:r>
              <a:endParaRPr lang="ru-RU" sz="1200" dirty="0"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4528" y="3557085"/>
              <a:ext cx="3511296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80975" indent="-180975">
                <a:buClr>
                  <a:srgbClr val="C00000"/>
                </a:buClr>
                <a:buFont typeface="+mj-lt"/>
                <a:buAutoNum type="arabicPeriod" startAt="3"/>
              </a:pPr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</a:rPr>
                <a:t>Оценка величины критического спроса на экспортную ВТП региональных производителей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035552" y="3557085"/>
              <a:ext cx="650338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lvl="0" indent="-179388" algn="just">
                <a:buClr>
                  <a:srgbClr val="C00000"/>
                </a:buClr>
                <a:buSzPct val="130000"/>
                <a:buFontTx/>
                <a:buChar char="•"/>
                <a:defRPr/>
              </a:pPr>
              <a:r>
                <a:rPr lang="ru-RU" sz="1200" dirty="0" smtClean="0">
                  <a:cs typeface="Times New Roman" panose="02020603050405020304" pitchFamily="18" charset="0"/>
                </a:rPr>
                <a:t>группировка стран-импортеров: страны</a:t>
              </a:r>
              <a:r>
                <a:rPr lang="ru-RU" sz="1200" dirty="0">
                  <a:cs typeface="Times New Roman" panose="02020603050405020304" pitchFamily="18" charset="0"/>
                </a:rPr>
                <a:t>, </a:t>
              </a:r>
              <a:r>
                <a:rPr lang="ru-RU" sz="1200" dirty="0" smtClean="0">
                  <a:cs typeface="Times New Roman" panose="02020603050405020304" pitchFamily="18" charset="0"/>
                </a:rPr>
                <a:t>формирующие </a:t>
              </a:r>
              <a:r>
                <a:rPr lang="ru-RU" sz="1200" dirty="0">
                  <a:cs typeface="Times New Roman" panose="02020603050405020304" pitchFamily="18" charset="0"/>
                </a:rPr>
                <a:t>критический спрос на </a:t>
              </a:r>
              <a:r>
                <a:rPr lang="ru-RU" sz="1200" dirty="0" smtClean="0">
                  <a:cs typeface="Times New Roman" panose="02020603050405020304" pitchFamily="18" charset="0"/>
                </a:rPr>
                <a:t>экспорт; </a:t>
              </a:r>
              <a:r>
                <a:rPr lang="ru-RU" sz="1200" dirty="0">
                  <a:cs typeface="Times New Roman" panose="02020603050405020304" pitchFamily="18" charset="0"/>
                </a:rPr>
                <a:t>страны не поддерживающие </a:t>
              </a:r>
              <a:r>
                <a:rPr lang="ru-RU" sz="1200" dirty="0" smtClean="0">
                  <a:cs typeface="Times New Roman" panose="02020603050405020304" pitchFamily="18" charset="0"/>
                </a:rPr>
                <a:t>экономические </a:t>
              </a:r>
              <a:r>
                <a:rPr lang="ru-RU" sz="1200" dirty="0" smtClean="0">
                  <a:cs typeface="Times New Roman" panose="02020603050405020304" pitchFamily="18" charset="0"/>
                </a:rPr>
                <a:t>санкции;</a:t>
              </a:r>
            </a:p>
            <a:p>
              <a:pPr marL="179388" lvl="0" indent="-179388" algn="just">
                <a:buClr>
                  <a:srgbClr val="C00000"/>
                </a:buClr>
                <a:buSzPct val="130000"/>
                <a:buFontTx/>
                <a:buChar char="•"/>
                <a:defRPr/>
              </a:pPr>
              <a:r>
                <a:rPr lang="ru-RU" sz="1200" dirty="0" smtClean="0">
                  <a:cs typeface="Times New Roman" panose="02020603050405020304" pitchFamily="18" charset="0"/>
                </a:rPr>
                <a:t>оценка текущего состояния объемов </a:t>
              </a:r>
              <a:r>
                <a:rPr lang="ru-RU" sz="1200" dirty="0">
                  <a:cs typeface="Times New Roman" panose="02020603050405020304" pitchFamily="18" charset="0"/>
                </a:rPr>
                <a:t>экспорта по странам мира;</a:t>
              </a:r>
            </a:p>
            <a:p>
              <a:pPr marL="179388" lvl="0" indent="-179388" algn="just">
                <a:buClr>
                  <a:srgbClr val="C00000"/>
                </a:buClr>
                <a:buSzPct val="130000"/>
                <a:buFontTx/>
                <a:buChar char="•"/>
                <a:defRPr/>
              </a:pPr>
              <a:r>
                <a:rPr lang="ru-RU" sz="1200" dirty="0" smtClean="0">
                  <a:cs typeface="Times New Roman" panose="02020603050405020304" pitchFamily="18" charset="0"/>
                </a:rPr>
                <a:t>исключение стран, поддерживающих </a:t>
              </a:r>
              <a:r>
                <a:rPr lang="ru-RU" sz="1200" dirty="0">
                  <a:cs typeface="Times New Roman" panose="02020603050405020304" pitchFamily="18" charset="0"/>
                </a:rPr>
                <a:t>экономические санкции против РФ;</a:t>
              </a:r>
            </a:p>
            <a:p>
              <a:pPr marL="179388" lvl="0" indent="-179388" algn="just">
                <a:buClr>
                  <a:srgbClr val="C00000"/>
                </a:buClr>
                <a:buSzPct val="130000"/>
                <a:buFontTx/>
                <a:buChar char="•"/>
                <a:defRPr/>
              </a:pPr>
              <a:r>
                <a:rPr lang="ru-RU" sz="1200" dirty="0" smtClean="0">
                  <a:cs typeface="Times New Roman" panose="02020603050405020304" pitchFamily="18" charset="0"/>
                </a:rPr>
                <a:t>определение нового направления </a:t>
              </a:r>
              <a:r>
                <a:rPr lang="ru-RU" sz="1200" dirty="0">
                  <a:cs typeface="Times New Roman" panose="02020603050405020304" pitchFamily="18" charset="0"/>
                </a:rPr>
                <a:t>экспортных поставок на мировые товарные рынки</a:t>
              </a:r>
            </a:p>
            <a:p>
              <a:pPr marL="179388" lvl="0" indent="-179388" algn="just">
                <a:buClr>
                  <a:srgbClr val="C00000"/>
                </a:buClr>
                <a:buSzPct val="130000"/>
                <a:buFontTx/>
                <a:buChar char="•"/>
                <a:defRPr/>
              </a:pPr>
              <a:endParaRPr lang="ru-RU" sz="1200" dirty="0"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4528" y="4806547"/>
              <a:ext cx="3511296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80975" indent="-180975">
                <a:buClr>
                  <a:srgbClr val="C00000"/>
                </a:buClr>
                <a:buFont typeface="+mj-lt"/>
                <a:buAutoNum type="arabicPeriod" startAt="4"/>
              </a:pPr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</a:rPr>
                <a:t>Обоснование выбора стратегии технологического лидерства </a:t>
              </a:r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</a:rPr>
                <a:t>на внешних рынках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035552" y="4757350"/>
              <a:ext cx="650338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lvl="0" indent="-179388" algn="just">
                <a:buClr>
                  <a:srgbClr val="C00000"/>
                </a:buClr>
                <a:buSzPct val="130000"/>
                <a:buFontTx/>
                <a:buChar char="•"/>
                <a:defRPr/>
              </a:pPr>
              <a:r>
                <a:rPr lang="ru-RU" sz="1200" dirty="0">
                  <a:cs typeface="Times New Roman" panose="02020603050405020304" pitchFamily="18" charset="0"/>
                </a:rPr>
                <a:t>доля экспорта региона в удовлетворении мировой потребности (импорте) – коэффициент SPR;</a:t>
              </a:r>
            </a:p>
            <a:p>
              <a:pPr marL="179388" lvl="0" indent="-179388" algn="just">
                <a:buClr>
                  <a:srgbClr val="C00000"/>
                </a:buClr>
                <a:buSzPct val="130000"/>
                <a:buFontTx/>
                <a:buChar char="•"/>
                <a:defRPr/>
              </a:pPr>
              <a:r>
                <a:rPr lang="ru-RU" sz="1200" dirty="0" smtClean="0">
                  <a:cs typeface="Times New Roman" panose="02020603050405020304" pitchFamily="18" charset="0"/>
                </a:rPr>
                <a:t>соотношение </a:t>
              </a:r>
              <a:r>
                <a:rPr lang="ru-RU" sz="1200" dirty="0">
                  <a:cs typeface="Times New Roman" panose="02020603050405020304" pitchFamily="18" charset="0"/>
                </a:rPr>
                <a:t>доли высокотехнологичной продукции в экспортном портфеле региона и доли высокотехнологичной продукции в мировом экспорте – индекс </a:t>
              </a:r>
              <a:r>
                <a:rPr lang="ru-RU" sz="1200" dirty="0" smtClean="0">
                  <a:cs typeface="Times New Roman" panose="02020603050405020304" pitchFamily="18" charset="0"/>
                </a:rPr>
                <a:t>RCA;</a:t>
              </a:r>
            </a:p>
            <a:p>
              <a:pPr marL="179388" lvl="0" indent="-179388" algn="just">
                <a:buClr>
                  <a:srgbClr val="C00000"/>
                </a:buClr>
                <a:buSzPct val="130000"/>
                <a:buFontTx/>
                <a:buChar char="•"/>
                <a:defRPr/>
              </a:pPr>
              <a:r>
                <a:rPr lang="ru-RU" sz="1200" dirty="0" smtClean="0">
                  <a:cs typeface="Times New Roman" panose="02020603050405020304" pitchFamily="18" charset="0"/>
                </a:rPr>
                <a:t>альтернативы экспортных стратегий </a:t>
              </a:r>
              <a:r>
                <a:rPr lang="ru-RU" sz="1200" dirty="0">
                  <a:cs typeface="Times New Roman" panose="02020603050405020304" pitchFamily="18" charset="0"/>
                </a:rPr>
                <a:t>для высокотехнологичной </a:t>
              </a:r>
              <a:r>
                <a:rPr lang="ru-RU" sz="1200" dirty="0" smtClean="0">
                  <a:cs typeface="Times New Roman" panose="02020603050405020304" pitchFamily="18" charset="0"/>
                </a:rPr>
                <a:t>продукции на мировых товарных рынках</a:t>
              </a:r>
              <a:endParaRPr lang="ru-RU" sz="1200" dirty="0"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4528" y="6142345"/>
              <a:ext cx="3511296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80975" indent="-180975">
                <a:buClr>
                  <a:srgbClr val="C00000"/>
                </a:buClr>
                <a:buFont typeface="+mj-lt"/>
                <a:buAutoNum type="arabicPeriod" startAt="5"/>
              </a:pPr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</a:rPr>
                <a:t>Оценка </a:t>
              </a:r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</a:rPr>
                <a:t>возможностей инвестирования в стратегии </a:t>
              </a:r>
              <a:r>
                <a:rPr lang="ru-RU" sz="1200" b="1" dirty="0" err="1" smtClean="0">
                  <a:solidFill>
                    <a:schemeClr val="accent5">
                      <a:lumMod val="50000"/>
                    </a:schemeClr>
                  </a:solidFill>
                </a:rPr>
                <a:t>перепозиционирования</a:t>
              </a:r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035552" y="6142344"/>
              <a:ext cx="65155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lvl="0" indent="-179388" algn="just">
                <a:buClr>
                  <a:srgbClr val="C00000"/>
                </a:buClr>
                <a:buSzPct val="130000"/>
                <a:buFontTx/>
                <a:buChar char="•"/>
                <a:defRPr/>
              </a:pPr>
              <a:r>
                <a:rPr lang="ru-RU" sz="1200" dirty="0" smtClean="0">
                  <a:cs typeface="Times New Roman" panose="02020603050405020304" pitchFamily="18" charset="0"/>
                </a:rPr>
                <a:t>оценка типовых стратегий </a:t>
              </a:r>
              <a:r>
                <a:rPr lang="ru-RU" sz="1200" dirty="0" err="1" smtClean="0">
                  <a:cs typeface="Times New Roman" panose="02020603050405020304" pitchFamily="18" charset="0"/>
                </a:rPr>
                <a:t>перепозиционирования</a:t>
              </a:r>
              <a:r>
                <a:rPr lang="ru-RU" sz="1200" dirty="0" smtClean="0">
                  <a:cs typeface="Times New Roman" panose="02020603050405020304" pitchFamily="18" charset="0"/>
                </a:rPr>
                <a:t> высокотехнологичной продукции на мировых товарных рынках: </a:t>
              </a:r>
              <a:r>
                <a:rPr lang="ru-RU" sz="1200" dirty="0" err="1" smtClean="0">
                  <a:cs typeface="Times New Roman" panose="02020603050405020304" pitchFamily="18" charset="0"/>
                </a:rPr>
                <a:t>имортозамещение</a:t>
              </a:r>
              <a:r>
                <a:rPr lang="ru-RU" sz="1200" dirty="0" smtClean="0">
                  <a:cs typeface="Times New Roman" panose="02020603050405020304" pitchFamily="18" charset="0"/>
                </a:rPr>
                <a:t>, расширение экспорта на существующих рынках сбыта, выход на новые рынки сбыта </a:t>
              </a:r>
              <a:endParaRPr lang="ru-RU" sz="12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7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33985" y="681785"/>
            <a:ext cx="10962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3. Оценка критического спроса и формирование стратегий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перепозиционирования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внутренних и внешних рынках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4921" y="1125462"/>
            <a:ext cx="10962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Дифференцирование импортеров ВТП региональных производителей по масштабам 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спроса, темпам роста </a:t>
            </a:r>
            <a:b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поддержке экономических санкций против РФ 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7" y="1645594"/>
            <a:ext cx="5310663" cy="27014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Рисунок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32" y="1645594"/>
            <a:ext cx="5230368" cy="271843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633985" y="4516417"/>
            <a:ext cx="10962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величины критического спроса на экспортную ВТП региональных производителей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02116"/>
              </p:ext>
            </p:extLst>
          </p:nvPr>
        </p:nvGraphicFramePr>
        <p:xfrm>
          <a:off x="594360" y="4907007"/>
          <a:ext cx="10515600" cy="173831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694164">
                  <a:extLst>
                    <a:ext uri="{9D8B030D-6E8A-4147-A177-3AD203B41FA5}">
                      <a16:colId xmlns:a16="http://schemas.microsoft.com/office/drawing/2014/main" xmlns="" val="2781464051"/>
                    </a:ext>
                  </a:extLst>
                </a:gridCol>
                <a:gridCol w="1777136">
                  <a:extLst>
                    <a:ext uri="{9D8B030D-6E8A-4147-A177-3AD203B41FA5}">
                      <a16:colId xmlns:a16="http://schemas.microsoft.com/office/drawing/2014/main" xmlns="" val="3364460257"/>
                    </a:ext>
                  </a:extLst>
                </a:gridCol>
                <a:gridCol w="2271370">
                  <a:extLst>
                    <a:ext uri="{9D8B030D-6E8A-4147-A177-3AD203B41FA5}">
                      <a16:colId xmlns:a16="http://schemas.microsoft.com/office/drawing/2014/main" xmlns="" val="2790957410"/>
                    </a:ext>
                  </a:extLst>
                </a:gridCol>
                <a:gridCol w="1772930">
                  <a:extLst>
                    <a:ext uri="{9D8B030D-6E8A-4147-A177-3AD203B41FA5}">
                      <a16:colId xmlns:a16="http://schemas.microsoft.com/office/drawing/2014/main" xmlns="" val="130467913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Импорт стран мира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85592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Темп прироста 2020/2019,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3954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Объем мирового импорта, млн долл США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647511,04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640364,51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-1,10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625456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Объем импорта стран, объявивших экономические санкции РФ, млн долл США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380088,98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373524,62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-1,73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067469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импорта стран, поддерживающих экономические отношения с РФ, млн </a:t>
                      </a:r>
                      <a:r>
                        <a:rPr lang="ru-RU" sz="1100" dirty="0" err="1">
                          <a:effectLst/>
                        </a:rPr>
                        <a:t>долл</a:t>
                      </a:r>
                      <a:r>
                        <a:rPr lang="ru-RU" sz="1100" dirty="0">
                          <a:effectLst/>
                        </a:rPr>
                        <a:t> США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267422,06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266839,89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-0,22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285457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Доля импорта стран, объявивших экономические санкции РФ,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58,70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58,33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-0,63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691586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Доля импорта стран, поддерживающих экономические отношения с РФ,%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41,30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0,90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746481521"/>
                  </a:ext>
                </a:extLst>
              </a:tr>
            </a:tbl>
          </a:graphicData>
        </a:graphic>
      </p:graphicFrame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kr.sh/i/221122/dQmZNRe5.png?download=1&amp;name=%D0%A1%D0%BA%D1%80%D0%B8%D0%BD%D1%88%D0%BE%D1%82%2022-11-2022%2005:58: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72" y="1646603"/>
            <a:ext cx="10001527" cy="49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810870" y="1418252"/>
            <a:ext cx="1305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(код ВЭД – 90)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1098" y="1189901"/>
            <a:ext cx="10962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выбора и оценка возможностей инвестирования в стратегии </a:t>
            </a:r>
            <a:r>
              <a:rPr lang="ru-RU" sz="1200" b="1" i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перепозиционирования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3985" y="681785"/>
            <a:ext cx="10962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3. Оценка критического спроса и формирование стратегий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перепозиционирования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внутренних и внешних рынках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19072" y="31245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5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754291" y="971466"/>
            <a:ext cx="348634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Проблемы и риски для промышленных предприятий РФ в условиях санкций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4291" y="1512006"/>
            <a:ext cx="384075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условиях экономических санкций и ограничений импортозамещения российские предприятий указывают на следующие проблемы: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закупках импортного сырья нуждаются (высокая и  критическая потребность) – 28% предприятий;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закупках импортных материалов нуждаются (высокая и  критическая потребность) – 48,8% предприятий;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закупках импортных комплектующих и узлов  нуждаются (высокая и  критическая потребность) – 76,8% предприятий;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закупках импортного оборудования нуждаются (высокая и  критическая потребность) – 78,1% предприятий;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политика российских предприятий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Готовы инвестировать в добычу и переработку сырья – 17% предприятий;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Готовы инвестировать в изготовление необходимых материалов – 27% предприятий;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Готовы инвестировать в производство необходимых комплектующих и узлов – 34% предприятий;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Готовы инвестировать в производство оборудования – 27% предприятий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852160" y="1433131"/>
            <a:ext cx="4532165" cy="455509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just">
              <a:defRPr/>
            </a:pPr>
            <a:r>
              <a:rPr lang="ru-RU" altLang="ru-RU" sz="1200" dirty="0" smtClean="0"/>
              <a:t>В </a:t>
            </a:r>
            <a:r>
              <a:rPr lang="ru-RU" altLang="ru-RU" sz="1200" dirty="0"/>
              <a:t>условиях экономических санкций и ограничений импортозамещения предприятия Красноярского  края указывают на следующие проблемы: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В закупках импортного сырья нуждаются (высокая и  критическая потребность) – 57% предприятий;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В закупках импортных материалов нуждаются (высокая и  критическая потребность) – 43% предприятий;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В закупках импортных комплектующих и узлов  нуждаются (высокая и  критическая потребность) – 71% предприятий;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В закупках импортного оборудования нуждаются (высокая и  критическая потребность) – 75% предприятий.</a:t>
            </a:r>
          </a:p>
          <a:p>
            <a:pPr indent="0" eaLnBrk="1" hangingPunct="1">
              <a:defRPr/>
            </a:pPr>
            <a:r>
              <a:rPr lang="ru-RU" sz="1400" b="1" dirty="0">
                <a:solidFill>
                  <a:srgbClr val="002060"/>
                </a:solidFill>
              </a:rPr>
              <a:t>Риск остановки предприятий: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В отсутствии импортного сырья и его компонентов – 50% 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предприятий;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В отсутствии импортных материалов и расходников – 20% предприятий;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В отсутствии импортных комплектующих и узлов – 25% предприятий;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В отсутствии импортных машин и оборудования – 29% предприятий;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В отсутствии программного обеспечения– 33% предприятий.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74864" y="946398"/>
            <a:ext cx="4686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Bef>
                <a:spcPts val="1200"/>
              </a:spcBef>
              <a:defRPr/>
            </a:pP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и риски для промышленных предприятий Красноярского  края в условиях санкций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6824" y="454809"/>
            <a:ext cx="10962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факторов сдерживания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5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697719" y="1004597"/>
            <a:ext cx="463689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Актуальные меры господдержки для  промышленных предприятий РФ в условиях санкций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7719" y="1595124"/>
            <a:ext cx="446487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50000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Необходимые меры господдержки промышленных предприятий: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предоставление льготных кредитов и займов - отметили 65,1% организаций,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введение упрощённых схем государственных закупок отечественной продукции или иных преференций при описании объекта закупки с использованием национальных/ межгосударственных стандартов - 42,2% организаций,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 фискальной нагрузки в части налога на прибыль - 39,8% организаций, 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 страховых взносов - 36,1% организаций,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возмещение части затрат покупателям пилотных партий - 28,9% организаций, 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промышленных кластеров - 28,9% организаций, 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 административной нагрузки, включая сокращение или отмену проверок - 27,7% организаций,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предоставление статуса единственного поставщика при </a:t>
            </a:r>
            <a:r>
              <a:rPr lang="ru-RU" alt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госзакупках</a:t>
            </a: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- 27,7% организаций,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получение поддержки в рамках промышленной ипотеки - 12,0% организаций.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581054" y="917226"/>
            <a:ext cx="4437013" cy="507831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just">
              <a:defRPr/>
            </a:pP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</a:rPr>
              <a:t>Актуальные меры господдержки для  промышленных предприятий РФ в условиях санкций </a:t>
            </a:r>
            <a:endParaRPr lang="ru-RU" altLang="ru-RU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indent="0" algn="just">
              <a:defRPr/>
            </a:pPr>
            <a:endParaRPr lang="ru-RU" altLang="ru-RU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indent="0" algn="just">
              <a:defRPr/>
            </a:pPr>
            <a:r>
              <a:rPr lang="ru-RU" altLang="ru-RU" sz="1200" dirty="0"/>
              <a:t>Необходимые меры господдержки промышленных предприятий: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программы по субсидированию </a:t>
            </a:r>
            <a:r>
              <a:rPr lang="ru-RU" altLang="ru-RU" sz="1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инвестпроектов</a:t>
            </a: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, модернизации производства – 100% предприятий,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программы компенсации процентных ставок по инвестиционным кредитам, льготное кредитование – 75% предприятий,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создание цифровых платформ для решения задач по логистике поставок, экспорту, поиску партнеров и заказчиков и др. – 63% предприятий,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снижение фискальной нагрузки, приостановка налоговых инициатив – 50% предприятий,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распространение льготы по налогу на имущество на увеличение стоимости при модернизации – 50% предприятий,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установление на законодательном уровне льгот и преференций при реализации российскими предприятиями </a:t>
            </a:r>
            <a:r>
              <a:rPr lang="ru-RU" altLang="ru-RU" sz="1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инвестпроектов</a:t>
            </a: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– 38% предприятий,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создание государственных структур (при министерствах и др.) для решения задач по логистике поставок, экспорту, поиску партнеров и заказчиков и др. – 38% предприятий,  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предоставление государственных гарантий по инвестиционным проектам – 25% предприятий</a:t>
            </a:r>
            <a:r>
              <a:rPr lang="ru-RU" altLang="ru-RU" sz="12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altLang="ru-RU" sz="12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824" y="454809"/>
            <a:ext cx="10962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выбор механизмов государственной поддержки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0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34075" y="1026694"/>
            <a:ext cx="56493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Институциональные механизмы технологической, экологической, цифровой трансформации промышленного развития региона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8545" y="2079574"/>
            <a:ext cx="564936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82563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Цифровая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платформа «цифровая интеграция» для межотраслевой, межрегиональной, межсистемной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инновационно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-производственной кооперации</a:t>
            </a:r>
          </a:p>
          <a:p>
            <a:pPr marL="182563" lvl="0" indent="-182563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82563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института «технологического стандарта» развития сектора промышленности на основе системы требований к уровню технологического и цифрового развития</a:t>
            </a:r>
          </a:p>
          <a:p>
            <a:pPr marL="182563" lvl="1" indent="-182563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82563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информационно-аналитической базы механизмов, инструментов, регламентов поддержки развития секторов промышленности и региональных производителей</a:t>
            </a:r>
          </a:p>
          <a:p>
            <a:pPr marL="182563" lvl="1" indent="-182563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82563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Информационно-аналитическая база оценки цифровой зрелости и мониторинга реализации программы промышленного развития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8607" y="454809"/>
            <a:ext cx="10962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5. Оценка и выбор механизмов государственной поддержки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443317" y="6400800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0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435"/>
            <a:ext cx="12192001" cy="602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4298"/>
            <a:ext cx="2756045" cy="7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27"/>
          <p:cNvSpPr>
            <a:spLocks noChangeArrowheads="1"/>
          </p:cNvSpPr>
          <p:nvPr/>
        </p:nvSpPr>
        <p:spPr bwMode="auto">
          <a:xfrm>
            <a:off x="2980243" y="2323693"/>
            <a:ext cx="9211758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altLang="zh-CN" sz="2400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ПОДХОДЫ К ФОРМИРОВАНИЮ КОНЦЕПЦИИ ПРОМЫШЛЕННОЙ ПОЛИТИКИ КРАСНОЯРСКОГО КРАЯ </a:t>
            </a:r>
            <a:br>
              <a:rPr lang="ru-RU" altLang="zh-CN" sz="2400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zh-CN" sz="2400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В УСЛОВИЯХ ЦИФРОВОЙ ТРАНСФОРМАЦИИ ДО 2030 ГОДА</a:t>
            </a:r>
            <a:endParaRPr lang="ru-RU" altLang="zh-CN" sz="24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0243" y="3643863"/>
            <a:ext cx="866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(системные вызовы, приоритеты, проблемы, «окна возможностей»)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8419" y="5559552"/>
            <a:ext cx="5852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Заседание рабочей  группы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Министерство промышленности, энергетики и ЖКХ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Красноярского края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Красноярск, 23.11.2022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7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74703" y="653432"/>
            <a:ext cx="3647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8013" indent="-198013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Стратегическое целеполагание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703" y="1179786"/>
            <a:ext cx="4989250" cy="5001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100" dirty="0"/>
              <a:t>Государственная программа Российской Федерации  - </a:t>
            </a:r>
          </a:p>
          <a:p>
            <a:pPr>
              <a:spcBef>
                <a:spcPct val="0"/>
              </a:spcBef>
            </a:pPr>
            <a:r>
              <a:rPr lang="ru-RU" altLang="ru-RU" sz="1100" dirty="0"/>
              <a:t>«Развитие промышленности и повышение ее конкурентоспособности до 2030 года» (указ Президента РФ (21.07.2020))</a:t>
            </a:r>
          </a:p>
          <a:p>
            <a:pPr>
              <a:spcBef>
                <a:spcPct val="0"/>
              </a:spcBef>
            </a:pPr>
            <a:endParaRPr lang="ru-RU" altLang="ru-RU" sz="1100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100" b="1" dirty="0">
                <a:solidFill>
                  <a:srgbClr val="C00000"/>
                </a:solidFill>
              </a:rPr>
              <a:t>Стратегической целью </a:t>
            </a:r>
            <a:r>
              <a:rPr lang="ru-RU" altLang="ru-RU" sz="1100" dirty="0"/>
              <a:t>является технологическая</a:t>
            </a:r>
            <a:r>
              <a:rPr lang="en-US" altLang="ru-RU" sz="1100" dirty="0"/>
              <a:t>,</a:t>
            </a:r>
            <a:r>
              <a:rPr lang="ru-RU" altLang="ru-RU" sz="1100" dirty="0"/>
              <a:t> экологическая и цифровая трансформация отрасли</a:t>
            </a:r>
          </a:p>
          <a:p>
            <a:pPr>
              <a:spcBef>
                <a:spcPct val="0"/>
              </a:spcBef>
            </a:pPr>
            <a:endParaRPr lang="ru-RU" sz="1100" b="1" dirty="0"/>
          </a:p>
          <a:p>
            <a:pPr>
              <a:defRPr/>
            </a:pPr>
            <a:r>
              <a:rPr lang="ru-RU" sz="1100" b="1" dirty="0"/>
              <a:t>Технологическая трансформация </a:t>
            </a:r>
            <a:r>
              <a:rPr lang="ru-RU" sz="1100" dirty="0"/>
              <a:t>– создание новых </a:t>
            </a:r>
          </a:p>
          <a:p>
            <a:pPr>
              <a:defRPr/>
            </a:pPr>
            <a:r>
              <a:rPr lang="ru-RU" sz="1100" dirty="0"/>
              <a:t>высокотехнологичных секторов экономики на основе</a:t>
            </a:r>
            <a:r>
              <a:rPr lang="en-US" sz="1100" dirty="0"/>
              <a:t>:</a:t>
            </a:r>
            <a:endParaRPr lang="ru-RU" sz="1100" dirty="0"/>
          </a:p>
          <a:p>
            <a:pPr marL="171450" indent="-17145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диверсификации экспорта</a:t>
            </a:r>
            <a:r>
              <a:rPr lang="en-US" sz="1100" dirty="0"/>
              <a:t> </a:t>
            </a:r>
            <a:r>
              <a:rPr lang="ru-RU" sz="1100" dirty="0"/>
              <a:t>и расширения экспорта возобновляемого сырья;</a:t>
            </a:r>
          </a:p>
          <a:p>
            <a:pPr marL="171450" indent="-17145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быстрого распространения доступных передовых технологий;</a:t>
            </a:r>
          </a:p>
          <a:p>
            <a:pPr marL="171450" indent="-17145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расширения обрабатывающих секторов и новых секторов промышленности</a:t>
            </a:r>
            <a:r>
              <a:rPr lang="en-US" sz="1100" dirty="0"/>
              <a:t>;</a:t>
            </a:r>
            <a:endParaRPr lang="ru-RU" sz="1100" dirty="0"/>
          </a:p>
          <a:p>
            <a:pPr marL="171450" indent="-17145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улучшения позиций высокотехнологичных секторов в цепочках формирования стоимости. </a:t>
            </a:r>
          </a:p>
          <a:p>
            <a:pPr marL="171450" indent="-17145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1100" dirty="0"/>
          </a:p>
          <a:p>
            <a:pPr>
              <a:spcBef>
                <a:spcPct val="0"/>
              </a:spcBef>
              <a:defRPr/>
            </a:pPr>
            <a:r>
              <a:rPr lang="ru-RU" altLang="ru-RU" sz="1100" b="1" dirty="0"/>
              <a:t>Экологическая трансформация </a:t>
            </a:r>
            <a:r>
              <a:rPr lang="ru-RU" altLang="ru-RU" sz="1100" dirty="0"/>
              <a:t>– создание комфортной и безопасной среды на основе</a:t>
            </a:r>
            <a:r>
              <a:rPr lang="en-US" altLang="ru-RU" sz="1100" dirty="0"/>
              <a:t>:</a:t>
            </a:r>
            <a:endParaRPr lang="ru-RU" altLang="ru-RU" sz="1100" dirty="0"/>
          </a:p>
          <a:p>
            <a:pPr marL="171450" indent="-171450">
              <a:spcBef>
                <a:spcPct val="0"/>
              </a:spcBef>
              <a:buClr>
                <a:srgbClr val="C00000"/>
              </a:buClr>
              <a:buSzPct val="130000"/>
              <a:defRPr/>
            </a:pPr>
            <a:r>
              <a:rPr lang="ru-RU" altLang="ru-RU" sz="1100" dirty="0"/>
              <a:t>экологической реструктуризации отраслевой структуры промышленности; </a:t>
            </a:r>
          </a:p>
          <a:p>
            <a:pPr marL="171450" indent="-171450">
              <a:spcBef>
                <a:spcPct val="0"/>
              </a:spcBef>
              <a:buClr>
                <a:srgbClr val="C00000"/>
              </a:buClr>
              <a:buSzPct val="130000"/>
              <a:defRPr/>
            </a:pPr>
            <a:r>
              <a:rPr lang="ru-RU" altLang="ru-RU" sz="1100" dirty="0"/>
              <a:t>экологической модернизации промышленного  производства; </a:t>
            </a:r>
          </a:p>
          <a:p>
            <a:pPr marL="171450" indent="-171450">
              <a:spcBef>
                <a:spcPct val="0"/>
              </a:spcBef>
              <a:buClr>
                <a:srgbClr val="C00000"/>
              </a:buClr>
              <a:buSzPct val="130000"/>
              <a:defRPr/>
            </a:pPr>
            <a:r>
              <a:rPr lang="ru-RU" altLang="ru-RU" sz="1100" dirty="0"/>
              <a:t>управления экологической безопасностью производства.</a:t>
            </a:r>
          </a:p>
          <a:p>
            <a:pPr marL="171450" indent="-171450">
              <a:spcBef>
                <a:spcPct val="0"/>
              </a:spcBef>
              <a:buClr>
                <a:srgbClr val="C00000"/>
              </a:buClr>
              <a:buSzPct val="130000"/>
              <a:defRPr/>
            </a:pPr>
            <a:endParaRPr lang="ru-RU" altLang="ru-RU" sz="1100" dirty="0"/>
          </a:p>
          <a:p>
            <a:pPr>
              <a:defRPr/>
            </a:pPr>
            <a:r>
              <a:rPr lang="ru-RU" sz="1100" b="1" dirty="0"/>
              <a:t>Цифровая трансформация </a:t>
            </a:r>
            <a:r>
              <a:rPr lang="ru-RU" sz="1100" dirty="0"/>
              <a:t>– формирование на основе цифровых технологий</a:t>
            </a:r>
            <a:r>
              <a:rPr lang="en-US" sz="1100" dirty="0"/>
              <a:t> </a:t>
            </a:r>
            <a:r>
              <a:rPr lang="ru-RU" sz="1100" dirty="0"/>
              <a:t>и сетевого взаимодействия</a:t>
            </a:r>
            <a:r>
              <a:rPr lang="en-US" sz="1100" dirty="0"/>
              <a:t> :</a:t>
            </a:r>
          </a:p>
          <a:p>
            <a:pPr marL="171450" indent="-171450">
              <a:spcBef>
                <a:spcPct val="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lang="ru-RU" sz="1100" dirty="0"/>
              <a:t>эффективных бизнес-моделей</a:t>
            </a:r>
            <a:r>
              <a:rPr lang="en-US" sz="1100" dirty="0"/>
              <a:t>;</a:t>
            </a:r>
          </a:p>
          <a:p>
            <a:pPr marL="171450" indent="-171450">
              <a:spcBef>
                <a:spcPct val="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lang="ru-RU" sz="1100" dirty="0"/>
              <a:t>прогрессивных отраслевых сдвигов</a:t>
            </a:r>
            <a:r>
              <a:rPr lang="en-US" sz="1100" dirty="0"/>
              <a:t>;</a:t>
            </a:r>
          </a:p>
          <a:p>
            <a:pPr marL="171450" indent="-171450">
              <a:spcBef>
                <a:spcPct val="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lang="ru-RU" sz="1100" dirty="0"/>
              <a:t>новых технологических укладов</a:t>
            </a:r>
            <a:r>
              <a:rPr lang="en-US" sz="1100" dirty="0"/>
              <a:t>;</a:t>
            </a:r>
            <a:endParaRPr lang="ru-RU" sz="1100" dirty="0"/>
          </a:p>
          <a:p>
            <a:pPr marL="171450" indent="-171450">
              <a:spcBef>
                <a:spcPct val="0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lang="ru-RU" sz="1100" dirty="0"/>
              <a:t>зеленой экономики.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endParaRPr lang="ru-RU" sz="1100" dirty="0"/>
          </a:p>
          <a:p>
            <a:pPr marL="198013" indent="-198013">
              <a:buFont typeface="Arial" pitchFamily="34" charset="0"/>
              <a:buChar char="•"/>
              <a:defRPr/>
            </a:pPr>
            <a:endParaRPr lang="ru-RU" sz="11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1"/>
          <a:stretch/>
        </p:blipFill>
        <p:spPr bwMode="auto">
          <a:xfrm>
            <a:off x="6161103" y="653433"/>
            <a:ext cx="5539665" cy="517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32126" y="665752"/>
            <a:ext cx="5468642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30000"/>
              <a:defRPr/>
            </a:pPr>
            <a:r>
              <a:rPr lang="ru-RU" sz="2000" b="1" dirty="0">
                <a:solidFill>
                  <a:schemeClr val="bg1"/>
                </a:solidFill>
              </a:rPr>
              <a:t>Задачи реализации </a:t>
            </a:r>
            <a:r>
              <a:rPr lang="ru-RU" sz="2000" b="1" dirty="0" smtClean="0">
                <a:solidFill>
                  <a:schemeClr val="bg1"/>
                </a:solidFill>
              </a:rPr>
              <a:t>программы</a:t>
            </a:r>
            <a:endParaRPr lang="ru-RU" sz="2000" b="1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solidFill>
                  <a:schemeClr val="bg1"/>
                </a:solidFill>
              </a:rPr>
              <a:t>Развитие </a:t>
            </a:r>
            <a:r>
              <a:rPr lang="ru-RU" sz="1100" dirty="0">
                <a:solidFill>
                  <a:schemeClr val="bg1"/>
                </a:solidFill>
              </a:rPr>
              <a:t>региональной инновационной системы</a:t>
            </a:r>
            <a:r>
              <a:rPr lang="en-US" sz="1100" dirty="0">
                <a:solidFill>
                  <a:schemeClr val="bg1"/>
                </a:solidFill>
              </a:rPr>
              <a:t>;</a:t>
            </a:r>
            <a:endParaRPr lang="ru-RU" sz="1100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Формирование системы технологического прогнозирования</a:t>
            </a:r>
            <a:r>
              <a:rPr lang="en-US" sz="1100" dirty="0">
                <a:solidFill>
                  <a:schemeClr val="bg1"/>
                </a:solidFill>
              </a:rPr>
              <a:t>;</a:t>
            </a:r>
            <a:endParaRPr lang="ru-RU" sz="1100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Координация развития промышленных отраслей с формируемыми технологическими платформами и пилотными проектами инновационных территориальных кластеров</a:t>
            </a:r>
            <a:r>
              <a:rPr lang="en-US" sz="1100" dirty="0">
                <a:solidFill>
                  <a:schemeClr val="bg1"/>
                </a:solidFill>
              </a:rPr>
              <a:t>;</a:t>
            </a:r>
            <a:endParaRPr lang="ru-RU" sz="1100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Создание и внедрение прорывных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ru-RU" sz="1100" dirty="0">
                <a:solidFill>
                  <a:schemeClr val="bg1"/>
                </a:solidFill>
              </a:rPr>
              <a:t> ресурсосберегающих и экологически безопасных промышленных технологий для производства конкурентоспособной наукоемкой продукции</a:t>
            </a:r>
            <a:r>
              <a:rPr lang="en-US" sz="1100" dirty="0">
                <a:solidFill>
                  <a:schemeClr val="bg1"/>
                </a:solidFill>
              </a:rPr>
              <a:t>;</a:t>
            </a:r>
            <a:endParaRPr lang="ru-RU" sz="1100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Структурная перестройка промышленности в пользу современных производств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ru-RU" sz="1100" dirty="0">
                <a:solidFill>
                  <a:schemeClr val="bg1"/>
                </a:solidFill>
              </a:rPr>
              <a:t> создающих продукцию с высокой добавленной стоимостью</a:t>
            </a:r>
            <a:r>
              <a:rPr lang="en-US" sz="1100" dirty="0">
                <a:solidFill>
                  <a:schemeClr val="bg1"/>
                </a:solidFill>
              </a:rPr>
              <a:t>;</a:t>
            </a:r>
            <a:endParaRPr lang="ru-RU" sz="1100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Обновление технологической и материальной базы соответствующих промышленных отраслей</a:t>
            </a:r>
            <a:r>
              <a:rPr lang="en-US" sz="1100" dirty="0">
                <a:solidFill>
                  <a:schemeClr val="bg1"/>
                </a:solidFill>
              </a:rPr>
              <a:t>;</a:t>
            </a:r>
            <a:endParaRPr lang="ru-RU" sz="1100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Переход к управлению жизненным циклом продукта, когда уже на этапе проектирования закладываются параметры и расходы, связанные с обслуживанием, а затем и с выведением продукта из эксплуатации</a:t>
            </a:r>
            <a:r>
              <a:rPr lang="en-US" sz="1100" dirty="0">
                <a:solidFill>
                  <a:schemeClr val="bg1"/>
                </a:solidFill>
              </a:rPr>
              <a:t>;</a:t>
            </a:r>
            <a:endParaRPr lang="ru-RU" sz="1100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Расширение использования в промышленном производстве материалов нового поколения, в том числе продукт-ориентированных</a:t>
            </a:r>
            <a:r>
              <a:rPr lang="en-US" sz="1100" dirty="0">
                <a:solidFill>
                  <a:schemeClr val="bg1"/>
                </a:solidFill>
              </a:rPr>
              <a:t>;</a:t>
            </a:r>
            <a:endParaRPr lang="ru-RU" sz="1100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Развертывание вокруг промышленных производств промышленной инфраструктуры нового типа, так называемых «умных сред».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43317" y="6400800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7492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6744" y="932525"/>
            <a:ext cx="3647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8013" indent="-198013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Стратегическое целеполагание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703" y="1535328"/>
            <a:ext cx="4989250" cy="3570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88900">
              <a:spcBef>
                <a:spcPct val="0"/>
              </a:spcBef>
            </a:pPr>
            <a:r>
              <a:rPr lang="ru-RU" altLang="ru-RU" sz="1200" dirty="0"/>
              <a:t>Программа </a:t>
            </a:r>
          </a:p>
          <a:p>
            <a:pPr marL="88900">
              <a:spcBef>
                <a:spcPct val="0"/>
              </a:spcBef>
            </a:pPr>
            <a:r>
              <a:rPr lang="ru-RU" altLang="ru-RU" sz="1200" dirty="0"/>
              <a:t>«Стратегии цифровой трансформации обрабатывающих отраслей промышленности для достижения цифровой зрелости»</a:t>
            </a:r>
          </a:p>
          <a:p>
            <a:pPr marL="88900">
              <a:spcBef>
                <a:spcPct val="0"/>
              </a:spcBef>
            </a:pPr>
            <a:r>
              <a:rPr lang="ru-RU" altLang="ru-RU" sz="1200" dirty="0"/>
              <a:t>(распоряжение Правительства РФ от 06.11.2021 № 3142-р)</a:t>
            </a:r>
          </a:p>
          <a:p>
            <a:pPr marL="88900">
              <a:spcBef>
                <a:spcPct val="0"/>
              </a:spcBef>
            </a:pPr>
            <a:endParaRPr lang="ru-RU" altLang="ru-RU" sz="1200" dirty="0"/>
          </a:p>
          <a:p>
            <a:pPr marL="88900">
              <a:spcBef>
                <a:spcPct val="0"/>
              </a:spcBef>
            </a:pPr>
            <a:r>
              <a:rPr lang="ru-RU" altLang="ru-RU" sz="1200" b="1" dirty="0"/>
              <a:t>Ключевые экосистемы проекта</a:t>
            </a:r>
          </a:p>
          <a:p>
            <a:pPr marL="88900">
              <a:spcBef>
                <a:spcPct val="0"/>
              </a:spcBef>
            </a:pPr>
            <a:endParaRPr lang="ru-RU" altLang="ru-RU" sz="1200" b="1" dirty="0"/>
          </a:p>
          <a:p>
            <a:pPr marL="88900">
              <a:spcBef>
                <a:spcPct val="0"/>
              </a:spcBef>
            </a:pPr>
            <a:r>
              <a:rPr lang="ru-RU" altLang="ru-RU" sz="1200" dirty="0"/>
              <a:t>«Умное производство» -  инновации в организацию производства</a:t>
            </a:r>
          </a:p>
          <a:p>
            <a:pPr marL="88900">
              <a:spcBef>
                <a:spcPct val="0"/>
              </a:spcBef>
            </a:pPr>
            <a:endParaRPr lang="ru-RU" altLang="ru-RU" sz="1200" dirty="0"/>
          </a:p>
          <a:p>
            <a:pPr marL="88900">
              <a:spcBef>
                <a:spcPct val="0"/>
              </a:spcBef>
            </a:pPr>
            <a:r>
              <a:rPr lang="ru-RU" altLang="ru-RU" sz="1200" dirty="0"/>
              <a:t>«Цифровой инжиниринг» – технологические инновации</a:t>
            </a:r>
          </a:p>
          <a:p>
            <a:pPr marL="88900">
              <a:spcBef>
                <a:spcPct val="0"/>
              </a:spcBef>
            </a:pPr>
            <a:endParaRPr lang="ru-RU" altLang="ru-RU" sz="1200" dirty="0"/>
          </a:p>
          <a:p>
            <a:pPr marL="88900">
              <a:spcBef>
                <a:spcPct val="0"/>
              </a:spcBef>
            </a:pPr>
            <a:r>
              <a:rPr lang="ru-RU" altLang="ru-RU" sz="1200" dirty="0"/>
              <a:t>«Продукция будущего» – продуктовые инновации</a:t>
            </a:r>
          </a:p>
          <a:p>
            <a:pPr marL="88900">
              <a:spcBef>
                <a:spcPct val="0"/>
              </a:spcBef>
            </a:pPr>
            <a:endParaRPr lang="ru-RU" altLang="ru-RU" sz="1200" dirty="0"/>
          </a:p>
          <a:p>
            <a:pPr marL="88900">
              <a:spcBef>
                <a:spcPct val="0"/>
              </a:spcBef>
            </a:pPr>
            <a:r>
              <a:rPr lang="ru-RU" altLang="ru-RU" sz="1200" dirty="0"/>
              <a:t>«Новая модель занятости» – инновации в сфере кадров</a:t>
            </a:r>
          </a:p>
          <a:p>
            <a:pPr marL="88900">
              <a:spcBef>
                <a:spcPct val="0"/>
              </a:spcBef>
            </a:pPr>
            <a:endParaRPr lang="ru-RU" altLang="ru-RU" sz="1200" dirty="0"/>
          </a:p>
          <a:p>
            <a:pPr marL="88900">
              <a:spcBef>
                <a:spcPct val="0"/>
              </a:spcBef>
            </a:pPr>
            <a:r>
              <a:rPr lang="ru-RU" altLang="ru-RU" sz="1200" dirty="0"/>
              <a:t>«Цифровая трансформация» - инновации в государственном управлении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endParaRPr lang="ru-RU" sz="1100" dirty="0"/>
          </a:p>
          <a:p>
            <a:pPr marL="198013" indent="-198013">
              <a:buFont typeface="Arial" pitchFamily="34" charset="0"/>
              <a:buChar char="•"/>
              <a:defRPr/>
            </a:pPr>
            <a:endParaRPr lang="ru-RU" sz="11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1"/>
          <a:stretch/>
        </p:blipFill>
        <p:spPr bwMode="auto">
          <a:xfrm>
            <a:off x="6161103" y="932524"/>
            <a:ext cx="5228945" cy="477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32124" y="932525"/>
            <a:ext cx="5157924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30000"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 Задачи </a:t>
            </a:r>
            <a:r>
              <a:rPr lang="ru-RU" sz="2000" b="1" dirty="0">
                <a:solidFill>
                  <a:schemeClr val="bg1"/>
                </a:solidFill>
              </a:rPr>
              <a:t>реализации </a:t>
            </a:r>
            <a:r>
              <a:rPr lang="ru-RU" sz="2000" b="1" dirty="0" smtClean="0">
                <a:solidFill>
                  <a:schemeClr val="bg1"/>
                </a:solidFill>
              </a:rPr>
              <a:t>программы</a:t>
            </a:r>
          </a:p>
          <a:p>
            <a:pPr>
              <a:buClr>
                <a:srgbClr val="C00000"/>
              </a:buClr>
              <a:buSzPct val="130000"/>
              <a:defRPr/>
            </a:pPr>
            <a:endParaRPr lang="ru-RU" sz="8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ru-RU" sz="1200" dirty="0">
                <a:solidFill>
                  <a:schemeClr val="bg1"/>
                </a:solidFill>
              </a:rPr>
              <a:t>Управление ЖЦП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Проектирование </a:t>
            </a:r>
            <a:r>
              <a:rPr lang="ru-RU" sz="1200" dirty="0">
                <a:solidFill>
                  <a:schemeClr val="bg1"/>
                </a:solidFill>
              </a:rPr>
              <a:t>высокотехнологичной продукции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Испытания </a:t>
            </a:r>
            <a:r>
              <a:rPr lang="ru-RU" sz="1200" dirty="0">
                <a:solidFill>
                  <a:schemeClr val="bg1"/>
                </a:solidFill>
              </a:rPr>
              <a:t>и сертификация промышленной продукции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Цифровое </a:t>
            </a:r>
            <a:r>
              <a:rPr lang="ru-RU" sz="1200" dirty="0">
                <a:solidFill>
                  <a:schemeClr val="bg1"/>
                </a:solidFill>
              </a:rPr>
              <a:t>производство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Послепродажное </a:t>
            </a:r>
            <a:r>
              <a:rPr lang="ru-RU" sz="1200" dirty="0">
                <a:solidFill>
                  <a:schemeClr val="bg1"/>
                </a:solidFill>
              </a:rPr>
              <a:t>обслуживание производства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Управление </a:t>
            </a:r>
            <a:r>
              <a:rPr lang="ru-RU" sz="1200" dirty="0">
                <a:solidFill>
                  <a:schemeClr val="bg1"/>
                </a:solidFill>
              </a:rPr>
              <a:t>логистикой и цепями поставок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Ремонт </a:t>
            </a:r>
            <a:r>
              <a:rPr lang="ru-RU" sz="1200" dirty="0">
                <a:solidFill>
                  <a:schemeClr val="bg1"/>
                </a:solidFill>
              </a:rPr>
              <a:t>и модернизация промышленной продукции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Корпоративная </a:t>
            </a:r>
            <a:r>
              <a:rPr lang="ru-RU" sz="1200" dirty="0">
                <a:solidFill>
                  <a:schemeClr val="bg1"/>
                </a:solidFill>
              </a:rPr>
              <a:t>культура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Кадры </a:t>
            </a:r>
            <a:r>
              <a:rPr lang="ru-RU" sz="1200" dirty="0">
                <a:solidFill>
                  <a:schemeClr val="bg1"/>
                </a:solidFill>
              </a:rPr>
              <a:t>для цифровой трансформации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Управление </a:t>
            </a:r>
            <a:r>
              <a:rPr lang="ru-RU" sz="1200" dirty="0">
                <a:solidFill>
                  <a:schemeClr val="bg1"/>
                </a:solidFill>
              </a:rPr>
              <a:t>знаниями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Управление </a:t>
            </a:r>
            <a:r>
              <a:rPr lang="ru-RU" sz="1200" dirty="0">
                <a:solidFill>
                  <a:schemeClr val="bg1"/>
                </a:solidFill>
              </a:rPr>
              <a:t>инновациями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Цифровая </a:t>
            </a:r>
            <a:r>
              <a:rPr lang="ru-RU" sz="1200" dirty="0">
                <a:solidFill>
                  <a:schemeClr val="bg1"/>
                </a:solidFill>
              </a:rPr>
              <a:t>среда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43317" y="6400800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2284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59906" y="831002"/>
            <a:ext cx="4347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Сдерживающие факторы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технологической,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экологической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 цифровой трансформации в России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906" y="1860863"/>
            <a:ext cx="4989250" cy="37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180975" indent="-180975">
              <a:buFont typeface="+mj-lt"/>
              <a:buAutoNum type="arabicPeriod"/>
              <a:defRPr/>
            </a:pPr>
            <a:r>
              <a:rPr lang="ru-RU" sz="1100" b="1" dirty="0"/>
              <a:t>Структурные факторы – </a:t>
            </a:r>
            <a:r>
              <a:rPr lang="ru-RU" sz="1100" dirty="0"/>
              <a:t>отсутствие полноценной национальной  инновационной системы, которая бы обеспечивала все этапы научно-технологического процесса. Это обусловлено следующими факторами: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неэффективностью финансирования из-за институциональной структуры – академическая и прикладная наука </a:t>
            </a:r>
            <a:r>
              <a:rPr lang="ru-RU" sz="1100" dirty="0" err="1"/>
              <a:t>госкорпораций</a:t>
            </a:r>
            <a:r>
              <a:rPr lang="ru-RU" sz="1100" dirty="0"/>
              <a:t> слабо связана со спросом на технологические инновации со стороны существующих производств и нового технологичного бизнеса;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отсутствием необходимых решений для высокотехнологичных компаний на внутреннем рынке НИОКР и возможность развития только за счет импорта готовых «коробочных решений»;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слабой связанностью капитализации технологий, полученных по импорту и результатов собственных НИР с академической и прикладной наукой у ведущих технологических компаний (Yandex, </a:t>
            </a:r>
            <a:r>
              <a:rPr lang="ru-RU" sz="1100" dirty="0" err="1"/>
              <a:t>Goquitive</a:t>
            </a:r>
            <a:r>
              <a:rPr lang="ru-RU" sz="1100" dirty="0"/>
              <a:t> </a:t>
            </a:r>
            <a:r>
              <a:rPr lang="ru-RU" sz="1100" dirty="0" err="1"/>
              <a:t>Pilot</a:t>
            </a:r>
            <a:r>
              <a:rPr lang="ru-RU" sz="1100" dirty="0"/>
              <a:t>, НТИ);</a:t>
            </a:r>
          </a:p>
          <a:p>
            <a:pPr marL="171450" indent="-17145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1100" dirty="0"/>
          </a:p>
          <a:p>
            <a:pPr marL="228600" indent="-228600">
              <a:buFont typeface="+mj-lt"/>
              <a:buAutoNum type="arabicPeriod" startAt="2"/>
              <a:defRPr/>
            </a:pPr>
            <a:r>
              <a:rPr lang="ru-RU" sz="1100" b="1" dirty="0"/>
              <a:t>Рыночные факторы – </a:t>
            </a:r>
            <a:r>
              <a:rPr lang="ru-RU" sz="1100" dirty="0"/>
              <a:t>низкая востребованность результатов российских НИОКР из-за ориентации на готовые зарубежные продукты (технологии, машины, оборудование). 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endParaRPr lang="ru-RU" sz="1100" dirty="0"/>
          </a:p>
          <a:p>
            <a:pPr marL="198013" indent="-198013">
              <a:buFont typeface="Arial" pitchFamily="34" charset="0"/>
              <a:buChar char="•"/>
              <a:defRPr/>
            </a:pPr>
            <a:endParaRPr lang="ru-RU" sz="11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1"/>
          <a:stretch/>
        </p:blipFill>
        <p:spPr bwMode="auto">
          <a:xfrm>
            <a:off x="6161102" y="754603"/>
            <a:ext cx="5539665" cy="479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61102" y="831002"/>
            <a:ext cx="5468643" cy="4626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Сформированный </a:t>
            </a:r>
            <a:r>
              <a:rPr lang="ru-RU" b="1" dirty="0">
                <a:solidFill>
                  <a:schemeClr val="bg1"/>
                </a:solidFill>
              </a:rPr>
              <a:t>потенциал промышленного развития Красноярского края за 2001-2020 гг. характеризуется следующими </a:t>
            </a:r>
            <a:r>
              <a:rPr lang="ru-RU" b="1" dirty="0" smtClean="0">
                <a:solidFill>
                  <a:schemeClr val="bg1"/>
                </a:solidFill>
              </a:rPr>
              <a:t>трендами</a:t>
            </a:r>
          </a:p>
          <a:p>
            <a:pPr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4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Наращиванием производственных мощностей промышленного развития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ru-RU" sz="1100" dirty="0">
                <a:solidFill>
                  <a:schemeClr val="bg1"/>
                </a:solidFill>
              </a:rPr>
              <a:t>в основном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r>
              <a:rPr lang="ru-RU" sz="1100" dirty="0">
                <a:solidFill>
                  <a:schemeClr val="bg1"/>
                </a:solidFill>
              </a:rPr>
              <a:t> за счет новых крупных промышленных предприятий в горно-металлургическом и нефтегазовом комплексе, что укрепляет отраслевую структуру сырьевого типа</a:t>
            </a:r>
            <a:r>
              <a:rPr lang="en-US" sz="1100" dirty="0">
                <a:solidFill>
                  <a:schemeClr val="bg1"/>
                </a:solidFill>
              </a:rPr>
              <a:t>;</a:t>
            </a:r>
          </a:p>
          <a:p>
            <a:pPr marL="171450" indent="-171450">
              <a:spcBef>
                <a:spcPts val="600"/>
              </a:spcBef>
              <a:spcAft>
                <a:spcPts val="4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Низким потенциалом формирования высокотехнологичного и наукоемкого секторов производства, обеспечивающих технологическую модернизацию производства и сервисное обслуживание с перспективой лидерства на товарных рынках</a:t>
            </a:r>
            <a:r>
              <a:rPr lang="en-US" sz="1100" dirty="0">
                <a:solidFill>
                  <a:schemeClr val="bg1"/>
                </a:solidFill>
              </a:rPr>
              <a:t>;</a:t>
            </a:r>
          </a:p>
          <a:p>
            <a:pPr marL="171450" indent="-171450">
              <a:spcBef>
                <a:spcPts val="600"/>
              </a:spcBef>
              <a:spcAft>
                <a:spcPts val="4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Утратой лидирующих позиций среди регионов-экспортёров РФ (2000 г. – 3 место; 2020 г. – 9 место; 2021 г. -15 место), и СФО (2000 г – 1 место</a:t>
            </a:r>
            <a:r>
              <a:rPr lang="en-US" sz="1100" dirty="0">
                <a:solidFill>
                  <a:schemeClr val="bg1"/>
                </a:solidFill>
              </a:rPr>
              <a:t>;</a:t>
            </a:r>
            <a:r>
              <a:rPr lang="ru-RU" sz="1100" dirty="0">
                <a:solidFill>
                  <a:schemeClr val="bg1"/>
                </a:solidFill>
              </a:rPr>
              <a:t> 2021 г – 3 место)</a:t>
            </a:r>
            <a:r>
              <a:rPr lang="en-US" sz="1100" dirty="0">
                <a:solidFill>
                  <a:schemeClr val="bg1"/>
                </a:solidFill>
              </a:rPr>
              <a:t>;</a:t>
            </a:r>
            <a:endParaRPr lang="ru-RU" sz="1100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4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Высокой зависимостью от импорта видов продукции, которую край  мог бы производить самостоятельно, учитывая многообразие природных условий,  богатство недр и промышленный потенциал</a:t>
            </a:r>
            <a:r>
              <a:rPr lang="en-US" sz="1100" dirty="0">
                <a:solidFill>
                  <a:schemeClr val="bg1"/>
                </a:solidFill>
              </a:rPr>
              <a:t>;</a:t>
            </a:r>
          </a:p>
          <a:p>
            <a:pPr marL="171450" indent="-171450">
              <a:spcBef>
                <a:spcPts val="600"/>
              </a:spcBef>
              <a:spcAft>
                <a:spcPts val="4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Фрагментарным характером развития цифровых технологий при возрастании спроса на инжиниринговые услуги и сервиса по внедрению цифровых технологий</a:t>
            </a:r>
            <a:r>
              <a:rPr lang="en-US" sz="1100" dirty="0">
                <a:solidFill>
                  <a:schemeClr val="bg1"/>
                </a:solidFill>
              </a:rPr>
              <a:t>;</a:t>
            </a:r>
            <a:endParaRPr lang="ru-RU" sz="1100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4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bg1"/>
                </a:solidFill>
              </a:rPr>
              <a:t>Низким уровнем локализации деятельности ведущих производственных корпораций региона.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43317" y="6400800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6234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53373" y="682462"/>
            <a:ext cx="4882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Выбор  приоритетов промышленного  развития Красноярского края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373" y="1463838"/>
            <a:ext cx="5234867" cy="411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100" dirty="0"/>
              <a:t>Имеющийся научно-технологический потенциал Красноярского края, особенности структуры экономики региона, соотношение компаний монополистов и предприятий среднего и малого бизнеса зависит от сложившихся условий и возможностей определения приоритетов промышленного развития в новых экономических условиях: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100" dirty="0"/>
              <a:t>использования существующей сырьевой базы для построения полных производственных цепочек (переделов продукции);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100" dirty="0"/>
              <a:t>максимизации длины возможных производственных цепочек с целью максимизации создания добавленной стоимости в рамках региона;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100" dirty="0"/>
              <a:t>обеспечения экономической целесообразности локальных проектов в составе производственных цепочек;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100" dirty="0"/>
              <a:t>создания технологически взаимосвязанных производств (кластеров) для снижения затрат на формирование общей инфраструктуры и снижения </a:t>
            </a:r>
            <a:r>
              <a:rPr lang="ru-RU" altLang="ru-RU" sz="1100" dirty="0" err="1"/>
              <a:t>трансакционных</a:t>
            </a:r>
            <a:r>
              <a:rPr lang="ru-RU" altLang="ru-RU" sz="1100" dirty="0"/>
              <a:t> издержек, обеспечения возможности использования общего пула квалифицированных работников и поддерживающей их инфраструктуры;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100" dirty="0"/>
              <a:t>диверсификации создаваемых производственных цепочек в целях снижения негативного воздействия неблагоприятной ценовой конъюнктуры в одной из них на экономическое развитие территории в целом.</a:t>
            </a:r>
          </a:p>
          <a:p>
            <a:pPr marL="198013" indent="-198013">
              <a:buFont typeface="Arial" pitchFamily="34" charset="0"/>
              <a:buChar char="•"/>
              <a:defRPr/>
            </a:pPr>
            <a:endParaRPr lang="ru-RU" sz="1100" dirty="0"/>
          </a:p>
          <a:p>
            <a:pPr marL="198013" indent="-198013">
              <a:buFont typeface="Arial" pitchFamily="34" charset="0"/>
              <a:buChar char="•"/>
              <a:defRPr/>
            </a:pPr>
            <a:endParaRPr lang="ru-RU" sz="11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1"/>
          <a:stretch/>
        </p:blipFill>
        <p:spPr bwMode="auto">
          <a:xfrm>
            <a:off x="6161103" y="781236"/>
            <a:ext cx="5539665" cy="476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61103" y="1395865"/>
            <a:ext cx="55396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defRPr/>
            </a:pPr>
            <a:r>
              <a:rPr lang="ru-RU" altLang="ru-RU" sz="1100" dirty="0">
                <a:solidFill>
                  <a:schemeClr val="bg1"/>
                </a:solidFill>
              </a:rPr>
              <a:t>Выбор направлений и приоритетов промышленного развития Красноярского края должен учитывать потенциал формирования инновационных кластеров. </a:t>
            </a:r>
          </a:p>
          <a:p>
            <a:pPr indent="0">
              <a:defRPr/>
            </a:pPr>
            <a:endParaRPr lang="ru-RU" altLang="ru-RU" sz="1100" dirty="0">
              <a:solidFill>
                <a:schemeClr val="bg1"/>
              </a:solidFill>
            </a:endParaRPr>
          </a:p>
          <a:p>
            <a:pPr indent="0">
              <a:defRPr/>
            </a:pPr>
            <a:r>
              <a:rPr lang="ru-RU" altLang="ru-RU" sz="1100" dirty="0">
                <a:solidFill>
                  <a:schemeClr val="bg1"/>
                </a:solidFill>
              </a:rPr>
              <a:t>В крае уже существует несколько кластеров, образованных вокруг ключевых промышленных компаний, ведущих активную деятельность в регионе. Важными генераторами знаний и потенциальными центрами инновационных промышленных кластеров являются отдельные города Красноярского края с высокой концентрацией деятельности в области исследований и разработок.</a:t>
            </a:r>
          </a:p>
          <a:p>
            <a:pPr indent="0">
              <a:defRPr/>
            </a:pPr>
            <a:endParaRPr lang="ru-RU" altLang="ru-RU" sz="1100" dirty="0">
              <a:solidFill>
                <a:schemeClr val="bg1"/>
              </a:solidFill>
            </a:endParaRPr>
          </a:p>
          <a:p>
            <a:pPr indent="0">
              <a:defRPr/>
            </a:pPr>
            <a:r>
              <a:rPr lang="ru-RU" altLang="ru-RU" sz="1100" dirty="0">
                <a:solidFill>
                  <a:schemeClr val="bg1"/>
                </a:solidFill>
              </a:rPr>
              <a:t>Вместе с тем, целый ряд перспективных направлений кластерной интеграции промышленной деятельности, особенно в области машиностроения, лесопромышленного и химического комплекса, остаются вне сферы скоординированного системного развития.</a:t>
            </a:r>
          </a:p>
          <a:p>
            <a:pPr indent="0">
              <a:defRPr/>
            </a:pPr>
            <a:endParaRPr lang="ru-RU" altLang="ru-RU" sz="1100" dirty="0">
              <a:solidFill>
                <a:schemeClr val="bg1"/>
              </a:solidFill>
            </a:endParaRPr>
          </a:p>
          <a:p>
            <a:pPr indent="0">
              <a:defRPr/>
            </a:pPr>
            <a:r>
              <a:rPr lang="ru-RU" altLang="ru-RU" sz="1100" dirty="0">
                <a:solidFill>
                  <a:schemeClr val="bg1"/>
                </a:solidFill>
              </a:rPr>
              <a:t>Исходя из этого, целесообразной представляется следующая сегментация промышленных кластеров в крае:</a:t>
            </a:r>
          </a:p>
          <a:p>
            <a:pPr indent="0">
              <a:defRPr/>
            </a:pPr>
            <a:endParaRPr lang="ru-RU" altLang="ru-RU" sz="1100" dirty="0">
              <a:solidFill>
                <a:schemeClr val="bg1"/>
              </a:solidFill>
            </a:endParaRPr>
          </a:p>
          <a:p>
            <a:pPr marL="171450" indent="-17145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100" dirty="0">
                <a:solidFill>
                  <a:schemeClr val="bg1"/>
                </a:solidFill>
              </a:rPr>
              <a:t>« Нефтегазовый кластер»;</a:t>
            </a:r>
          </a:p>
          <a:p>
            <a:pPr marL="171450" indent="-17145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100" dirty="0">
                <a:solidFill>
                  <a:schemeClr val="bg1"/>
                </a:solidFill>
              </a:rPr>
              <a:t>Кластер «Цветные металлы и электротехника»;</a:t>
            </a:r>
          </a:p>
          <a:p>
            <a:pPr marL="171450" indent="-17145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100" dirty="0">
                <a:solidFill>
                  <a:schemeClr val="bg1"/>
                </a:solidFill>
              </a:rPr>
              <a:t>Кластер «Золото и драгоценные металлы»;</a:t>
            </a:r>
          </a:p>
          <a:p>
            <a:pPr marL="171450" indent="-17145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100" dirty="0">
                <a:solidFill>
                  <a:schemeClr val="bg1"/>
                </a:solidFill>
              </a:rPr>
              <a:t>«Кластер высоких технологий в алюминиевой промышленности»;</a:t>
            </a:r>
          </a:p>
          <a:p>
            <a:pPr marL="171450" indent="-17145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100" dirty="0">
                <a:solidFill>
                  <a:schemeClr val="bg1"/>
                </a:solidFill>
              </a:rPr>
              <a:t>Кластер «Лес и строительные материалы»;</a:t>
            </a:r>
          </a:p>
          <a:p>
            <a:pPr marL="171450" indent="-17145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100" dirty="0">
                <a:solidFill>
                  <a:schemeClr val="bg1"/>
                </a:solidFill>
              </a:rPr>
              <a:t>кластер «Уголь и </a:t>
            </a:r>
            <a:r>
              <a:rPr lang="ru-RU" altLang="ru-RU" sz="1100" dirty="0" err="1">
                <a:solidFill>
                  <a:schemeClr val="bg1"/>
                </a:solidFill>
              </a:rPr>
              <a:t>углехимия</a:t>
            </a:r>
            <a:r>
              <a:rPr lang="ru-RU" altLang="ru-RU" sz="1100" dirty="0">
                <a:solidFill>
                  <a:schemeClr val="bg1"/>
                </a:solidFill>
              </a:rPr>
              <a:t>»;</a:t>
            </a:r>
          </a:p>
          <a:p>
            <a:pPr marL="171450" indent="-171450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100" dirty="0">
                <a:solidFill>
                  <a:schemeClr val="bg1"/>
                </a:solidFill>
              </a:rPr>
              <a:t>« Машиностроительный кластер</a:t>
            </a:r>
            <a:r>
              <a:rPr lang="ru-RU" altLang="ru-RU" sz="1100" dirty="0" smtClean="0">
                <a:solidFill>
                  <a:schemeClr val="bg1"/>
                </a:solidFill>
              </a:rPr>
              <a:t>»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43317" y="6400800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8125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1"/>
          <a:stretch/>
        </p:blipFill>
        <p:spPr bwMode="auto">
          <a:xfrm>
            <a:off x="6161103" y="355107"/>
            <a:ext cx="5539665" cy="60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98687" y="302452"/>
            <a:ext cx="5893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Формирование Красноярского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Приангарского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газового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центра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1002" y="893636"/>
            <a:ext cx="5362113" cy="5221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 algn="just">
              <a:defRPr/>
            </a:pPr>
            <a:r>
              <a:rPr lang="ru-RU" altLang="ru-RU" sz="1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Богучанский</a:t>
            </a:r>
            <a:r>
              <a:rPr lang="ru-RU" alt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и Эвенкийский газовые ресурсные центры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могут рассматриваться как этапы создания в долговременной перспективе единого </a:t>
            </a:r>
            <a:r>
              <a:rPr lang="ru-RU" altLang="ru-R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Приангарского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газового центра. Главными конкурентными преимуществами рассматриваемых проектов являются:</a:t>
            </a:r>
          </a:p>
          <a:p>
            <a:pPr marL="179388" indent="-179388" algn="just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Снижение капиталоемкости, связанное с существенным уменьшением затрат на строительство газопроводов (для </a:t>
            </a:r>
            <a:r>
              <a:rPr lang="ru-RU" altLang="ru-R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Богучанского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центра в 5-6 раз; для Эвенкийского центра – в 2-2,5 раза);</a:t>
            </a:r>
          </a:p>
          <a:p>
            <a:pPr marL="179388" indent="-179388" algn="just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Низкие цены   попутного нефтяного газа (ПНГ) (в Эвенкийском центре). В  этом заинтересованы компании, ведущие добычу нефти на </a:t>
            </a:r>
            <a:r>
              <a:rPr lang="ru-RU" altLang="ru-R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Куюмбинском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и </a:t>
            </a:r>
            <a:r>
              <a:rPr lang="ru-RU" altLang="ru-R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Юрубчено-Тохомском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месторождениях (</a:t>
            </a:r>
            <a:r>
              <a:rPr lang="ru-RU" altLang="ru-RU" sz="1200" dirty="0">
                <a:solidFill>
                  <a:schemeClr val="bg1"/>
                </a:solidFill>
              </a:rPr>
              <a:t>АО “ Восточно-Сибирская нефтегазовая компания” 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(ПАО Роснефть) и </a:t>
            </a:r>
            <a:r>
              <a:rPr lang="ru-RU" altLang="ru-RU" sz="1200" dirty="0">
                <a:solidFill>
                  <a:schemeClr val="bg1"/>
                </a:solidFill>
              </a:rPr>
              <a:t>ООО “</a:t>
            </a:r>
            <a:r>
              <a:rPr lang="ru-RU" altLang="ru-RU" sz="1200" dirty="0" err="1">
                <a:solidFill>
                  <a:schemeClr val="bg1"/>
                </a:solidFill>
              </a:rPr>
              <a:t>Славнефть-Красноярскнефтегаз</a:t>
            </a:r>
            <a:r>
              <a:rPr lang="ru-RU" altLang="ru-RU" sz="1200" dirty="0">
                <a:solidFill>
                  <a:schemeClr val="bg1"/>
                </a:solidFill>
              </a:rPr>
              <a:t>”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), вынужденные инвестировать значительные средства в технологию закачки попутного нефтяного газа. Переработка ПНГ, даже по бросовым ценам, может быть выгодной для нефтяных компаний, перед которыми остро стоит проблема утилизации попутного нефтяного газа;</a:t>
            </a:r>
          </a:p>
          <a:p>
            <a:pPr marL="179388" indent="-179388" algn="just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Возможность использования дешевой электроэнергии </a:t>
            </a:r>
            <a:r>
              <a:rPr lang="ru-RU" altLang="ru-R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Богучанской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ГЭС, что позволяет снизить себестоимость сжижения природного газа при использовании энергоемких технологий;</a:t>
            </a:r>
          </a:p>
          <a:p>
            <a:pPr marL="179388" indent="-179388" algn="just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Возможность использования имеющейся транспортной инфраструктуры, связывающей район производства СПГ (</a:t>
            </a:r>
            <a:r>
              <a:rPr lang="ru-RU" altLang="ru-R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Карабула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) с потребителями в центральных и южных районах Красноярского края (железная дорога </a:t>
            </a:r>
            <a:r>
              <a:rPr lang="ru-RU" altLang="ru-R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Карабула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-  </a:t>
            </a:r>
            <a:r>
              <a:rPr lang="ru-RU" altLang="ru-R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Решоты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(Нижняя Пойма)), участки Транссибирской и Южно-Сибирской магистралей в пределах Красноярского края.</a:t>
            </a:r>
            <a:endParaRPr lang="ru-RU" altLang="ru-RU" sz="1200" dirty="0"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/>
          </a:p>
        </p:txBody>
      </p:sp>
      <p:pic>
        <p:nvPicPr>
          <p:cNvPr id="6" name="Picture 2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5" y="1028775"/>
            <a:ext cx="50101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3279" y="4321250"/>
            <a:ext cx="4895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Учитывая высокую социально-экологическую  значимость  проектов СПГ-газификации требуется  создание для них преференциального режима со стороны государства. Прежде всего, до</a:t>
            </a:r>
            <a:r>
              <a:rPr lang="ru-RU" altLang="ru-RU" sz="1200" dirty="0">
                <a:latin typeface="+mn-lt"/>
                <a:cs typeface="Calibri" panose="020F0502020204030204" pitchFamily="34" charset="0"/>
              </a:rPr>
              <a:t>лжны быть  рассмотрены варианты участия федерального и регионального  бюджетов в </a:t>
            </a:r>
            <a:r>
              <a:rPr lang="ru-RU" altLang="ru-RU" sz="1200" dirty="0" err="1">
                <a:latin typeface="+mn-lt"/>
                <a:cs typeface="Calibri" panose="020F0502020204030204" pitchFamily="34" charset="0"/>
              </a:rPr>
              <a:t>софинансировании</a:t>
            </a:r>
            <a:r>
              <a:rPr lang="ru-RU" altLang="ru-RU" sz="1200" dirty="0">
                <a:latin typeface="+mn-lt"/>
                <a:cs typeface="Calibri" panose="020F0502020204030204" pitchFamily="34" charset="0"/>
              </a:rPr>
              <a:t> инвестиционных затрат, связанных с реализацией проектов по созданию газовых центров.</a:t>
            </a:r>
            <a:endParaRPr lang="ru-RU" altLang="ru-RU" sz="1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43317" y="6400800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25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6448" y="567952"/>
            <a:ext cx="5230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Создание  «Федерального центра редкоземельной и литиевой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промышленности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1"/>
          <a:stretch/>
        </p:blipFill>
        <p:spPr bwMode="auto">
          <a:xfrm>
            <a:off x="6161103" y="284085"/>
            <a:ext cx="5539665" cy="534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65600" y="1704475"/>
            <a:ext cx="5410882" cy="28777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9388" indent="-179388" algn="just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наличие стратегической базы сырья для  высоких технологий – месторождений ниобия и редкоземельных металлов, </a:t>
            </a:r>
          </a:p>
          <a:p>
            <a:pPr marL="179388" indent="-179388" algn="just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научной и  производственной базы по геологическому и технологическому изучению и сопровождению (СФУ, ИХХТ СО РАН, геологоразведочные компании, г. Красноярск),</a:t>
            </a:r>
          </a:p>
          <a:p>
            <a:pPr marL="179388" indent="-179388" algn="just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производственной  базы по переработке слаборадиоактивных концентратов (Горно-химический комбинат,  г. Железногорск). Расчеты технико-экономических показателей освоения </a:t>
            </a:r>
            <a:r>
              <a:rPr lang="ru-RU" altLang="ru-R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Чуктуконского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 месторождения (Ломаев Сердюк С.С.) показывают высокую эффективность проекта с горизонтом оценки 10  лет. </a:t>
            </a:r>
            <a:endParaRPr lang="en-US" altLang="ru-R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179388" indent="-179388" algn="just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Реализация </a:t>
            </a:r>
            <a:r>
              <a:rPr lang="ru-RU" altLang="ru-R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Чуктуконского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мегапроекта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позволит России модернизировать </a:t>
            </a:r>
            <a:r>
              <a:rPr lang="ru-RU" altLang="ru-RU" sz="1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редкометалльную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промышленность и укрепить свои позиции на рынке редких металлов при высокой эффективности производства</a:t>
            </a:r>
            <a:r>
              <a:rPr lang="ru-RU" alt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ru-RU" sz="1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6448" y="1473656"/>
            <a:ext cx="526161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В условиях долговременных санкций для достижения технологической независимости РФ целесообразно в короткие сроки (3-5 лет) создать в Красноярском крае и республике Тыва базу промышленной добычи и передела редкоземельных металлов и лития (без чего невозможно создание отечественной микроэлектроники, освоение космоса, экологически чистой энергетики – литиевых аккумуляторов для электромобилей и водородных двигателей</a:t>
            </a:r>
            <a:r>
              <a:rPr lang="ru-RU" altLang="ru-RU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Центр может быть создан на базе </a:t>
            </a:r>
            <a:r>
              <a:rPr lang="ru-RU" altLang="ru-RU" sz="1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Чуктуконского</a:t>
            </a:r>
            <a:r>
              <a:rPr lang="ru-RU" altLang="ru-RU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ru-RU" altLang="ru-RU" sz="1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Приангарье</a:t>
            </a:r>
            <a:r>
              <a:rPr lang="ru-RU" altLang="ru-RU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 и </a:t>
            </a:r>
            <a:r>
              <a:rPr lang="ru-RU" altLang="ru-RU" sz="1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Карасугского</a:t>
            </a:r>
            <a:r>
              <a:rPr lang="ru-RU" altLang="ru-RU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(Тыва) месторождений с получением готового продукта на Железногорском </a:t>
            </a:r>
            <a:r>
              <a:rPr lang="ru-RU" altLang="ru-RU" sz="1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горнохимическом</a:t>
            </a:r>
            <a:r>
              <a:rPr lang="ru-RU" altLang="ru-RU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комбинате. Красноярский край  располагает крупной сырьевой базой редкоземельных металлов (РЗМ), которые входят в перечень стратегических видов минерального сырья, утвержденный распоряжением Правительства РФ от 16.01.1996 № 50-р. </a:t>
            </a:r>
            <a:endParaRPr lang="ru-RU" altLang="ru-RU" sz="1200" dirty="0" smtClean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Освоение месторождений сдерживается  низким внутренним спросом на РЗМ в силу неразвитости собственного российского производства конечной высокотехнологичной продукции В России отсутствуют промышленные предприятия, способные осуществлять разделение коллективных соединений РЗМ на товарные индивидуальные оксиды. В результате внутреннее потребление редкоземельной продукции полностью обеспечивается вынужденным импортом</a:t>
            </a:r>
            <a:endParaRPr lang="ru-RU" altLang="ru-RU" sz="12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65600" y="567733"/>
            <a:ext cx="5535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Конкурентными преимуществами создания центра </a:t>
            </a:r>
            <a:r>
              <a:rPr lang="ru-RU" b="1" dirty="0" err="1">
                <a:solidFill>
                  <a:schemeClr val="bg1"/>
                </a:solidFill>
              </a:rPr>
              <a:t>редкометалльной</a:t>
            </a:r>
            <a:r>
              <a:rPr lang="ru-RU" b="1" dirty="0">
                <a:solidFill>
                  <a:schemeClr val="bg1"/>
                </a:solidFill>
              </a:rPr>
              <a:t> промышленности именно в Красноярском крае является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43317" y="6400800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404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187" y="312453"/>
            <a:ext cx="6417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Подходы к оценке «окон возможностей»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9350" y="833168"/>
            <a:ext cx="623212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algn="just">
              <a:lnSpc>
                <a:spcPct val="95000"/>
              </a:lnSpc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sz="1200" dirty="0">
                <a:cs typeface="Times New Roman" panose="02020603050405020304" pitchFamily="18" charset="0"/>
              </a:rPr>
              <a:t>вызовы и приоритетные технологии по технологической, экологической и цифровой трансформации;</a:t>
            </a:r>
          </a:p>
          <a:p>
            <a:pPr marL="179388" lvl="0" indent="-179388" algn="just">
              <a:lnSpc>
                <a:spcPct val="95000"/>
              </a:lnSpc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sz="1200" dirty="0">
                <a:cs typeface="Times New Roman" panose="02020603050405020304" pitchFamily="18" charset="0"/>
              </a:rPr>
              <a:t>производственный </a:t>
            </a:r>
            <a:r>
              <a:rPr lang="ru-RU" sz="1200" dirty="0" smtClean="0"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cs typeface="Times New Roman" panose="02020603050405020304" pitchFamily="18" charset="0"/>
              </a:rPr>
              <a:t>инвестиционный </a:t>
            </a:r>
            <a:r>
              <a:rPr lang="ru-RU" sz="1200" dirty="0">
                <a:cs typeface="Times New Roman" panose="02020603050405020304" pitchFamily="18" charset="0"/>
              </a:rPr>
              <a:t>потенциал </a:t>
            </a:r>
            <a:r>
              <a:rPr lang="ru-RU" sz="1200" dirty="0" smtClean="0">
                <a:cs typeface="Times New Roman" panose="02020603050405020304" pitchFamily="18" charset="0"/>
              </a:rPr>
              <a:t>проектов;</a:t>
            </a:r>
            <a:endParaRPr lang="ru-RU" sz="1200" dirty="0">
              <a:cs typeface="Times New Roman" panose="02020603050405020304" pitchFamily="18" charset="0"/>
            </a:endParaRPr>
          </a:p>
          <a:p>
            <a:pPr marL="179388" lvl="0" indent="-179388" algn="just">
              <a:lnSpc>
                <a:spcPct val="95000"/>
              </a:lnSpc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sz="1200" dirty="0">
                <a:cs typeface="Times New Roman" panose="02020603050405020304" pitchFamily="18" charset="0"/>
              </a:rPr>
              <a:t>«выпадающие производства» и «выпадающие виды продукции» </a:t>
            </a:r>
            <a:r>
              <a:rPr lang="ru-RU" sz="1200" dirty="0" smtClean="0"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cs typeface="Times New Roman" panose="02020603050405020304" pitchFamily="18" charset="0"/>
              </a:rPr>
            </a:br>
            <a:r>
              <a:rPr lang="ru-RU" sz="1200" dirty="0" smtClean="0">
                <a:cs typeface="Times New Roman" panose="02020603050405020304" pitchFamily="18" charset="0"/>
              </a:rPr>
              <a:t>по </a:t>
            </a:r>
            <a:r>
              <a:rPr lang="ru-RU" sz="1200" dirty="0">
                <a:cs typeface="Times New Roman" panose="02020603050405020304" pitchFamily="18" charset="0"/>
              </a:rPr>
              <a:t>этапам производственно-технологических цепочек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8142" y="5853335"/>
            <a:ext cx="316590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6</a:t>
            </a:r>
            <a:r>
              <a:rPr lang="ru-RU" sz="1200" b="1" dirty="0">
                <a:solidFill>
                  <a:srgbClr val="C00000"/>
                </a:solidFill>
              </a:rPr>
              <a:t>.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Оценка и выбор механизмов государственной поддержки региональных производителей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27104" y="5839751"/>
            <a:ext cx="6529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algn="just"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sz="1200" dirty="0" smtClean="0">
                <a:cs typeface="Times New Roman" panose="02020603050405020304" pitchFamily="18" charset="0"/>
              </a:rPr>
              <a:t>высокотехнологичный сектор, IT-сектор;</a:t>
            </a:r>
            <a:endParaRPr lang="ru-RU" sz="1200" dirty="0">
              <a:cs typeface="Times New Roman" panose="02020603050405020304" pitchFamily="18" charset="0"/>
            </a:endParaRPr>
          </a:p>
          <a:p>
            <a:pPr marL="179388" lvl="0" indent="-179388" algn="just"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sz="1200" dirty="0" smtClean="0">
                <a:cs typeface="Times New Roman" panose="02020603050405020304" pitchFamily="18" charset="0"/>
              </a:rPr>
              <a:t>импортозамещение, экспортная деятельность;</a:t>
            </a:r>
          </a:p>
          <a:p>
            <a:pPr marL="179388" lvl="0" indent="-179388" algn="just"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sz="1200" dirty="0" smtClean="0">
                <a:cs typeface="Times New Roman" panose="02020603050405020304" pitchFamily="18" charset="0"/>
              </a:rPr>
              <a:t>технологическая, экологическая, цифровая трансформация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8142" y="898230"/>
            <a:ext cx="31659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1.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Определение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потенциала для секторов промышленности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48142" y="1903267"/>
            <a:ext cx="31659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2.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Выбор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стратегии технологического лидерства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18227" y="1886009"/>
            <a:ext cx="6232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algn="just"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sz="1200" dirty="0" smtClean="0">
                <a:cs typeface="Times New Roman" panose="02020603050405020304" pitchFamily="18" charset="0"/>
              </a:rPr>
              <a:t>уровень </a:t>
            </a:r>
            <a:r>
              <a:rPr lang="ru-RU" sz="1200" dirty="0">
                <a:cs typeface="Times New Roman" panose="02020603050405020304" pitchFamily="18" charset="0"/>
              </a:rPr>
              <a:t>экономической приоритетности </a:t>
            </a:r>
            <a:r>
              <a:rPr lang="ru-RU" sz="1200" dirty="0" smtClean="0">
                <a:cs typeface="Times New Roman" panose="02020603050405020304" pitchFamily="18" charset="0"/>
              </a:rPr>
              <a:t>сектора;</a:t>
            </a:r>
            <a:endParaRPr lang="ru-RU" sz="1200" dirty="0">
              <a:cs typeface="Times New Roman" panose="02020603050405020304" pitchFamily="18" charset="0"/>
            </a:endParaRPr>
          </a:p>
          <a:p>
            <a:pPr marL="179388" lvl="0" indent="-179388" algn="just"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sz="1200" dirty="0" smtClean="0">
                <a:cs typeface="Times New Roman" panose="02020603050405020304" pitchFamily="18" charset="0"/>
              </a:rPr>
              <a:t>уровень потенциала профессиональных </a:t>
            </a:r>
            <a:r>
              <a:rPr lang="ru-RU" sz="1200" dirty="0" smtClean="0">
                <a:cs typeface="Times New Roman" panose="02020603050405020304" pitchFamily="18" charset="0"/>
              </a:rPr>
              <a:t>компетенций, задела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8142" y="2908304"/>
            <a:ext cx="3165901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3.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Оценка критического спроса и формирование стратегий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перепозиционирования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на внутренних и внешних рынках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27104" y="2878100"/>
            <a:ext cx="6214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algn="just"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sz="1200" dirty="0" smtClean="0">
                <a:cs typeface="Times New Roman" panose="02020603050405020304" pitchFamily="18" charset="0"/>
              </a:rPr>
              <a:t>критический спрос;</a:t>
            </a:r>
            <a:endParaRPr lang="ru-RU" sz="1200" dirty="0">
              <a:cs typeface="Times New Roman" panose="02020603050405020304" pitchFamily="18" charset="0"/>
            </a:endParaRPr>
          </a:p>
          <a:p>
            <a:pPr marL="179388" lvl="0" indent="-179388" algn="just"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sz="1200" dirty="0" smtClean="0">
                <a:cs typeface="Times New Roman" panose="02020603050405020304" pitchFamily="18" charset="0"/>
              </a:rPr>
              <a:t>оценка </a:t>
            </a:r>
            <a:r>
              <a:rPr lang="ru-RU" sz="1200" dirty="0">
                <a:cs typeface="Times New Roman" panose="02020603050405020304" pitchFamily="18" charset="0"/>
              </a:rPr>
              <a:t>возможностей расширения экспортного потенциала </a:t>
            </a:r>
            <a:r>
              <a:rPr lang="ru-RU" sz="1200" dirty="0" smtClean="0">
                <a:cs typeface="Times New Roman" panose="02020603050405020304" pitchFamily="18" charset="0"/>
              </a:rPr>
              <a:t>на </a:t>
            </a:r>
            <a:r>
              <a:rPr lang="ru-RU" sz="1200" dirty="0">
                <a:cs typeface="Times New Roman" panose="02020603050405020304" pitchFamily="18" charset="0"/>
              </a:rPr>
              <a:t>сохранившихся рынках; формирования </a:t>
            </a:r>
            <a:r>
              <a:rPr lang="ru-RU" sz="1200" dirty="0" smtClean="0">
                <a:cs typeface="Times New Roman" panose="02020603050405020304" pitchFamily="18" charset="0"/>
              </a:rPr>
              <a:t>на </a:t>
            </a:r>
            <a:r>
              <a:rPr lang="ru-RU" sz="1200" dirty="0">
                <a:cs typeface="Times New Roman" panose="02020603050405020304" pitchFamily="18" charset="0"/>
              </a:rPr>
              <a:t>новых географических рынках; перепозиционирование на внутренние </a:t>
            </a:r>
            <a:r>
              <a:rPr lang="ru-RU" sz="1200" dirty="0" smtClean="0">
                <a:cs typeface="Times New Roman" panose="02020603050405020304" pitchFamily="18" charset="0"/>
              </a:rPr>
              <a:t>рынки</a:t>
            </a:r>
            <a:endParaRPr lang="ru-RU" sz="1200" dirty="0" smtClean="0"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8142" y="4082618"/>
            <a:ext cx="316590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4</a:t>
            </a:r>
            <a:r>
              <a:rPr lang="ru-RU" sz="1200" b="1" dirty="0">
                <a:solidFill>
                  <a:srgbClr val="C00000"/>
                </a:solidFill>
              </a:rPr>
              <a:t>.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Оценка факторов сдерживания для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</a:rPr>
              <a:t>перепозиционирования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региональных производителей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27104" y="4063751"/>
            <a:ext cx="6214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sz="1200" dirty="0">
                <a:cs typeface="Times New Roman" panose="02020603050405020304" pitchFamily="18" charset="0"/>
              </a:rPr>
              <a:t>оценка рисков, барьерных ограничений выхода на новые рынки</a:t>
            </a:r>
          </a:p>
          <a:p>
            <a:pPr marL="179388" lvl="0" indent="-179388" algn="just"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sz="1200" dirty="0" smtClean="0">
                <a:cs typeface="Times New Roman" panose="02020603050405020304" pitchFamily="18" charset="0"/>
              </a:rPr>
              <a:t>оценка </a:t>
            </a:r>
            <a:r>
              <a:rPr lang="ru-RU" sz="1200" dirty="0">
                <a:cs typeface="Times New Roman" panose="02020603050405020304" pitchFamily="18" charset="0"/>
              </a:rPr>
              <a:t>проблем </a:t>
            </a:r>
            <a:r>
              <a:rPr lang="ru-RU" sz="1200" dirty="0" err="1">
                <a:cs typeface="Times New Roman" panose="02020603050405020304" pitchFamily="18" charset="0"/>
              </a:rPr>
              <a:t>импортозамещения</a:t>
            </a:r>
            <a:r>
              <a:rPr lang="ru-RU" sz="1200" dirty="0">
                <a:cs typeface="Times New Roman" panose="02020603050405020304" pitchFamily="18" charset="0"/>
              </a:rPr>
              <a:t> в условиях санкций;</a:t>
            </a:r>
          </a:p>
          <a:p>
            <a:pPr marL="179388" lvl="0" indent="-179388" algn="just">
              <a:buClr>
                <a:srgbClr val="C00000"/>
              </a:buClr>
              <a:buSzPct val="130000"/>
              <a:buFontTx/>
              <a:buChar char="•"/>
              <a:defRPr/>
            </a:pPr>
            <a:r>
              <a:rPr lang="ru-RU" sz="1200" dirty="0" smtClean="0">
                <a:cs typeface="Times New Roman" panose="02020603050405020304" pitchFamily="18" charset="0"/>
              </a:rPr>
              <a:t>оценка </a:t>
            </a:r>
            <a:r>
              <a:rPr lang="ru-RU" sz="1200" dirty="0">
                <a:cs typeface="Times New Roman" panose="02020603050405020304" pitchFamily="18" charset="0"/>
              </a:rPr>
              <a:t>рисков остановки деятельности предприятий и снижения качества продукции из-за </a:t>
            </a:r>
            <a:r>
              <a:rPr lang="ru-RU" sz="1200" dirty="0" smtClean="0">
                <a:cs typeface="Times New Roman" panose="02020603050405020304" pitchFamily="18" charset="0"/>
              </a:rPr>
              <a:t>отсутствия </a:t>
            </a:r>
            <a:r>
              <a:rPr lang="ru-RU" sz="1200" dirty="0">
                <a:cs typeface="Times New Roman" panose="02020603050405020304" pitchFamily="18" charset="0"/>
              </a:rPr>
              <a:t>сырья, материалов, комплектующих, оборудования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48142" y="5051175"/>
            <a:ext cx="31659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5.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Оценка возможностей инвестирования в стратегии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</a:rPr>
              <a:t>импортозамещения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15"/>
            <a:ext cx="2011680" cy="5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1443317" y="6400800"/>
            <a:ext cx="3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917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3732</Words>
  <Application>Microsoft Office PowerPoint</Application>
  <PresentationFormat>Произвольный</PresentationFormat>
  <Paragraphs>414</Paragraphs>
  <Slides>29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ИУБПЭ-417А-2</cp:lastModifiedBy>
  <cp:revision>132</cp:revision>
  <cp:lastPrinted>2022-11-23T04:29:36Z</cp:lastPrinted>
  <dcterms:created xsi:type="dcterms:W3CDTF">2022-11-21T04:53:15Z</dcterms:created>
  <dcterms:modified xsi:type="dcterms:W3CDTF">2022-11-23T04:39:51Z</dcterms:modified>
</cp:coreProperties>
</file>