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5" r:id="rId1"/>
    <p:sldMasterId id="2147483709" r:id="rId2"/>
  </p:sldMasterIdLst>
  <p:notesMasterIdLst>
    <p:notesMasterId r:id="rId18"/>
  </p:notesMasterIdLst>
  <p:handoutMasterIdLst>
    <p:handoutMasterId r:id="rId19"/>
  </p:handoutMasterIdLst>
  <p:sldIdLst>
    <p:sldId id="1374" r:id="rId3"/>
    <p:sldId id="1359" r:id="rId4"/>
    <p:sldId id="1349" r:id="rId5"/>
    <p:sldId id="1375" r:id="rId6"/>
    <p:sldId id="1301" r:id="rId7"/>
    <p:sldId id="1378" r:id="rId8"/>
    <p:sldId id="1387" r:id="rId9"/>
    <p:sldId id="1381" r:id="rId10"/>
    <p:sldId id="1386" r:id="rId11"/>
    <p:sldId id="1389" r:id="rId12"/>
    <p:sldId id="1388" r:id="rId13"/>
    <p:sldId id="1382" r:id="rId14"/>
    <p:sldId id="1366" r:id="rId15"/>
    <p:sldId id="1390" r:id="rId16"/>
    <p:sldId id="1373" r:id="rId17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178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355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532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709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5886" algn="l" defTabSz="914355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064" algn="l" defTabSz="914355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240" algn="l" defTabSz="914355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418" algn="l" defTabSz="914355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3208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4260" userDrawn="1">
          <p15:clr>
            <a:srgbClr val="A4A3A4"/>
          </p15:clr>
        </p15:guide>
        <p15:guide id="17" orient="horz" pos="442" userDrawn="1">
          <p15:clr>
            <a:srgbClr val="A4A3A4"/>
          </p15:clr>
        </p15:guide>
        <p15:guide id="18" orient="horz" pos="32" userDrawn="1">
          <p15:clr>
            <a:srgbClr val="A4A3A4"/>
          </p15:clr>
        </p15:guide>
        <p15:guide id="19" orient="horz" pos="1733" userDrawn="1">
          <p15:clr>
            <a:srgbClr val="A4A3A4"/>
          </p15:clr>
        </p15:guide>
        <p15:guide id="23" orient="horz" pos="2709" userDrawn="1">
          <p15:clr>
            <a:srgbClr val="A4A3A4"/>
          </p15:clr>
        </p15:guide>
        <p15:guide id="26" pos="5579" userDrawn="1">
          <p15:clr>
            <a:srgbClr val="A4A3A4"/>
          </p15:clr>
        </p15:guide>
        <p15:guide id="27" pos="513" userDrawn="1">
          <p15:clr>
            <a:srgbClr val="A4A3A4"/>
          </p15:clr>
        </p15:guide>
        <p15:guide id="28" pos="2721" userDrawn="1">
          <p15:clr>
            <a:srgbClr val="A4A3A4"/>
          </p15:clr>
        </p15:guide>
        <p15:guide id="29" pos="612" userDrawn="1">
          <p15:clr>
            <a:srgbClr val="A4A3A4"/>
          </p15:clr>
        </p15:guide>
        <p15:guide id="30" orient="horz" pos="2006" userDrawn="1">
          <p15:clr>
            <a:srgbClr val="A4A3A4"/>
          </p15:clr>
        </p15:guide>
        <p15:guide id="31" orient="horz" pos="1847" userDrawn="1">
          <p15:clr>
            <a:srgbClr val="A4A3A4"/>
          </p15:clr>
        </p15:guide>
        <p15:guide id="32" orient="horz" pos="1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208"/>
    <a:srgbClr val="00A84C"/>
    <a:srgbClr val="F5753B"/>
    <a:srgbClr val="F53B56"/>
    <a:srgbClr val="FF8B8B"/>
    <a:srgbClr val="F75225"/>
    <a:srgbClr val="FF9999"/>
    <a:srgbClr val="F76F39"/>
    <a:srgbClr val="F48B3C"/>
    <a:srgbClr val="F68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182" autoAdjust="0"/>
  </p:normalViewPr>
  <p:slideViewPr>
    <p:cSldViewPr snapToGrid="0">
      <p:cViewPr varScale="1">
        <p:scale>
          <a:sx n="134" d="100"/>
          <a:sy n="134" d="100"/>
        </p:scale>
        <p:origin x="-960" y="-84"/>
      </p:cViewPr>
      <p:guideLst>
        <p:guide orient="horz" pos="3208"/>
        <p:guide orient="horz" pos="442"/>
        <p:guide orient="horz" pos="32"/>
        <p:guide orient="horz" pos="1733"/>
        <p:guide orient="horz" pos="2709"/>
        <p:guide orient="horz" pos="2006"/>
        <p:guide orient="horz" pos="1847"/>
        <p:guide orient="horz" pos="1257"/>
        <p:guide pos="2880"/>
        <p:guide pos="4260"/>
        <p:guide pos="5579"/>
        <p:guide pos="513"/>
        <p:guide pos="2721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742613514118739E-2"/>
                  <c:y val="8.42818078381417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5C-45E5-B8B9-28E7290198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426135141187415E-2"/>
                  <c:y val="4.21409039190708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5C-45E5-B8B9-28E7290198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940908112949901E-2"/>
                  <c:y val="8.42818078381417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65C-45E5-B8B9-28E7290198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4261351411873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5C-45E5-B8B9-28E7290198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8522702823747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65C-45E5-B8B9-28E7290198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532</c:v>
                </c:pt>
                <c:pt idx="1">
                  <c:v>545</c:v>
                </c:pt>
                <c:pt idx="2">
                  <c:v>530</c:v>
                </c:pt>
                <c:pt idx="3">
                  <c:v>546</c:v>
                </c:pt>
                <c:pt idx="4">
                  <c:v>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65C-45E5-B8B9-28E7290198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квалифицированные рабочие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618</c:v>
                </c:pt>
                <c:pt idx="1">
                  <c:v>634</c:v>
                </c:pt>
                <c:pt idx="2">
                  <c:v>616</c:v>
                </c:pt>
                <c:pt idx="3">
                  <c:v>634</c:v>
                </c:pt>
                <c:pt idx="4">
                  <c:v>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5C-45E5-B8B9-28E7290198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645632"/>
        <c:axId val="48647168"/>
      </c:barChart>
      <c:catAx>
        <c:axId val="4864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8647168"/>
        <c:crosses val="autoZero"/>
        <c:auto val="1"/>
        <c:lblAlgn val="ctr"/>
        <c:lblOffset val="100"/>
        <c:noMultiLvlLbl val="0"/>
      </c:catAx>
      <c:valAx>
        <c:axId val="4864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86456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КЦП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короткие программы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306240"/>
        <c:axId val="49308032"/>
      </c:barChart>
      <c:catAx>
        <c:axId val="493062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49308032"/>
        <c:crosses val="autoZero"/>
        <c:auto val="1"/>
        <c:lblAlgn val="ctr"/>
        <c:lblOffset val="100"/>
        <c:noMultiLvlLbl val="0"/>
      </c:catAx>
      <c:valAx>
        <c:axId val="49308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93062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09850126300215E-2"/>
          <c:y val="6.6330045404728345E-3"/>
          <c:w val="0.93325462762341094"/>
          <c:h val="0.66502908058395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1944</c:v>
                </c:pt>
                <c:pt idx="1">
                  <c:v>1929</c:v>
                </c:pt>
                <c:pt idx="2">
                  <c:v>1951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B1-4039-90FB-4EB8461402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344512"/>
        <c:axId val="49347200"/>
      </c:barChart>
      <c:catAx>
        <c:axId val="4934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9347200"/>
        <c:crosses val="autoZero"/>
        <c:auto val="1"/>
        <c:lblAlgn val="ctr"/>
        <c:lblOffset val="100"/>
        <c:noMultiLvlLbl val="0"/>
      </c:catAx>
      <c:valAx>
        <c:axId val="49347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934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385466245508284E-2"/>
          <c:y val="0.18021272067028296"/>
          <c:w val="0.69676867688319521"/>
          <c:h val="0.639574558659434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71-4296-80B8-8F32B8AAB9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КЦП</c:v>
                </c:pt>
              </c:strCache>
            </c:strRef>
          </c:tx>
          <c:spPr>
            <a:solidFill>
              <a:srgbClr val="F76F39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71-4296-80B8-8F32B8AAB9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короткие программы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71-4296-80B8-8F32B8AAB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24928"/>
        <c:axId val="50526464"/>
      </c:barChart>
      <c:catAx>
        <c:axId val="505249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50526464"/>
        <c:crosses val="autoZero"/>
        <c:auto val="1"/>
        <c:lblAlgn val="ctr"/>
        <c:lblOffset val="100"/>
        <c:noMultiLvlLbl val="0"/>
      </c:catAx>
      <c:valAx>
        <c:axId val="5052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052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13130768395789"/>
          <c:y val="0.1700997685042919"/>
          <c:w val="0.33449083788544898"/>
          <c:h val="0.6389863356073176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C2D1D-980B-4D87-A142-8640A0625CF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CA75B-D6A7-48E8-A2AF-C40024FB6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8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3"/>
          <p:cNvSpPr txBox="1">
            <a:spLocks noGrp="1"/>
          </p:cNvSpPr>
          <p:nvPr>
            <p:ph type="hdr" idx="2"/>
          </p:nvPr>
        </p:nvSpPr>
        <p:spPr bwMode="auto">
          <a:xfrm>
            <a:off x="0" y="5"/>
            <a:ext cx="2945766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8" tIns="91478" rIns="91478" bIns="914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12291" name="Shape 4"/>
          <p:cNvSpPr txBox="1">
            <a:spLocks noGrp="1"/>
          </p:cNvSpPr>
          <p:nvPr>
            <p:ph type="dt" idx="10"/>
          </p:nvPr>
        </p:nvSpPr>
        <p:spPr bwMode="auto">
          <a:xfrm>
            <a:off x="3850320" y="5"/>
            <a:ext cx="2945766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8" tIns="91478" rIns="91478" bIns="914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12292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51"/>
            <a:ext cx="5436868" cy="4467780"/>
          </a:xfrm>
          <a:prstGeom prst="rect">
            <a:avLst/>
          </a:prstGeom>
          <a:noFill/>
          <a:ln>
            <a:noFill/>
          </a:ln>
        </p:spPr>
        <p:txBody>
          <a:bodyPr lIns="91478" tIns="91478" rIns="91478" bIns="91478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2294" name="Shape 7"/>
          <p:cNvSpPr txBox="1">
            <a:spLocks noGrp="1"/>
          </p:cNvSpPr>
          <p:nvPr>
            <p:ph type="ftr" idx="11"/>
          </p:nvPr>
        </p:nvSpPr>
        <p:spPr bwMode="auto">
          <a:xfrm>
            <a:off x="0" y="9429517"/>
            <a:ext cx="2945766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8" tIns="91478" rIns="91478" bIns="914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12295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3850320" y="9429517"/>
            <a:ext cx="2945766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8" tIns="45726" rIns="91478" bIns="45726" numCol="1" anchor="b" anchorCtr="0" compatLnSpc="1">
            <a:prstTxWarp prst="textNoShape">
              <a:avLst/>
            </a:prstTxWarp>
          </a:bodyPr>
          <a:lstStyle>
            <a:lvl1pPr algn="r">
              <a:buSzPct val="25000"/>
              <a:defRPr sz="1200"/>
            </a:lvl1pPr>
          </a:lstStyle>
          <a:p>
            <a:fld id="{69565EF8-2246-490C-ABFD-FFA2EA40717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212534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13" indent="-28573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2944" indent="-2285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120" indent="-2285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297" indent="-22858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603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7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845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21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6B57C-BD2D-4C88-B445-CF1A00A388FE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98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85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85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527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66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79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38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имеются в </a:t>
            </a:r>
            <a:r>
              <a:rPr lang="ru-RU" dirty="0" err="1"/>
              <a:t>видузоны</a:t>
            </a:r>
            <a:r>
              <a:rPr lang="ru-RU" dirty="0"/>
              <a:t> под вид работ в 2023 году за счет гранта только, то на слайде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9565EF8-2246-490C-ABFD-FFA2EA40717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50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928"/>
            <a:ext cx="6858000" cy="12414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DB7E08-217F-4F67-AFBE-2FDBDFA48403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7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1"/>
            <a:ext cx="7886700" cy="993775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3F24172-6772-40CE-8247-F0ADAAE60CC4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75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4641"/>
            <a:ext cx="1971675" cy="435768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4641"/>
            <a:ext cx="5762625" cy="4357687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5CEDCFA1-8225-4879-B944-EB1C65664E58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25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78A078DA-E0E8-422E-A907-1BE3B7642B18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57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88E45726-EA4E-4B57-BAAB-CC5A1DD5B2ED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979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701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1701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FD054C8D-9A5D-4335-A217-A550001AA1BD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48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1ABDE67E-A1C9-491F-BE4C-CE5EFA1DC333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9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E2910239-0B28-4E9D-8C0D-7050C8CD8E1F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07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857F7BFD-460B-4670-888E-ED5950E95504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92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310A2AE5-B34E-4DEF-8251-5D71393451A8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27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4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71E0DC21-372F-463E-9B37-E60DA4250E28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61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1"/>
            <a:ext cx="7886700" cy="993775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876CACA9-AAF0-4333-9463-D8E204F329EC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238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4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07677312-2E8F-4DFF-B31B-F9A603790534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259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EFDE442F-D49A-4DCF-B16D-B5F413EA68E6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80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4639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4639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9A4C5981-D3DB-4547-BB4D-1491BA1F7C3D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80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19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639EC7B-B7EA-456E-8F8B-47D1FDA32885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61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1"/>
            <a:ext cx="7886700" cy="993775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A7E5D2E9-7A7D-4D16-A9F5-1F8CEEBF440A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16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41"/>
            <a:ext cx="7886700" cy="993775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BFF1ADB-BBAC-47DA-86E2-E4897619F956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61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41"/>
            <a:ext cx="7886700" cy="993775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0439BDEB-DF8F-41BD-8994-D54E8229DA91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27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B8694E02-6BF8-41BD-9C2E-BE66B20E00CD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22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6"/>
            <a:ext cx="4629150" cy="36544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908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8D36DE68-14B7-40ED-B6B5-60B784CE08B7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8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6"/>
            <a:ext cx="4629150" cy="36544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0" y="1543050"/>
            <a:ext cx="2949575" cy="285908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A390FFA5-7128-4FA5-A360-5E402CB089D2}" type="datetime1">
              <a:rPr lang="ru-RU" smtClean="0"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D6E164E0-06EF-4C15-8FF4-CD7268BA50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34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7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539" y="1234423"/>
            <a:ext cx="6368623" cy="1790700"/>
          </a:xfrm>
        </p:spPr>
        <p:txBody>
          <a:bodyPr/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 РЕАЛИЗАЦИИ ФЕДЕРАЛЬНОГО ПРОЕКТА «ПРОФЕССИОНАЛИТЕТ» 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В КРАСНОЯРСКОМ КРАЕ</a:t>
            </a:r>
            <a:endParaRPr lang="ru-RU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 descr="презентация_фон1.png"/>
          <p:cNvPicPr>
            <a:picLocks noChangeAspect="1"/>
          </p:cNvPicPr>
          <p:nvPr/>
        </p:nvPicPr>
        <p:blipFill rotWithShape="1">
          <a:blip r:embed="rId2" cstate="print"/>
          <a:srcRect b="20303"/>
          <a:stretch/>
        </p:blipFill>
        <p:spPr>
          <a:xfrm>
            <a:off x="-28346" y="0"/>
            <a:ext cx="2425926" cy="5168900"/>
          </a:xfrm>
          <a:prstGeom prst="rect">
            <a:avLst/>
          </a:prstGeom>
          <a:solidFill>
            <a:srgbClr val="269AA0"/>
          </a:solidFill>
        </p:spPr>
      </p:pic>
      <p:sp>
        <p:nvSpPr>
          <p:cNvPr id="4" name="TextBox 3"/>
          <p:cNvSpPr txBox="1"/>
          <p:nvPr/>
        </p:nvSpPr>
        <p:spPr>
          <a:xfrm>
            <a:off x="162679" y="1418726"/>
            <a:ext cx="204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2" y="228745"/>
            <a:ext cx="908618" cy="11059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03092" y="3477806"/>
            <a:ext cx="4983162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3092" y="3692347"/>
            <a:ext cx="4857406" cy="488032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1600" dirty="0" smtClean="0">
                <a:solidFill>
                  <a:srgbClr val="005AAB"/>
                </a:solidFill>
                <a:cs typeface="Arial" panose="020B0604020202020204" pitchFamily="34" charset="0"/>
              </a:rPr>
              <a:t>Никитина Ольга Николаевна,</a:t>
            </a:r>
          </a:p>
          <a:p>
            <a:pPr algn="r">
              <a:spcBef>
                <a:spcPct val="0"/>
              </a:spcBef>
            </a:pPr>
            <a:r>
              <a:rPr lang="ru-RU" sz="1600" dirty="0">
                <a:solidFill>
                  <a:srgbClr val="3661A6"/>
                </a:solidFill>
                <a:cs typeface="Arial" panose="020B0604020202020204" pitchFamily="34" charset="0"/>
              </a:rPr>
              <a:t>з</a:t>
            </a:r>
            <a:r>
              <a:rPr lang="ru-RU" sz="1600" dirty="0" smtClean="0">
                <a:solidFill>
                  <a:srgbClr val="3661A6"/>
                </a:solidFill>
                <a:cs typeface="Arial" panose="020B0604020202020204" pitchFamily="34" charset="0"/>
              </a:rPr>
              <a:t>аместитель министра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3961607" y="4590256"/>
            <a:ext cx="30527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solidFill>
                  <a:srgbClr val="3661A6"/>
                </a:solidFill>
                <a:latin typeface="+mn-lt"/>
                <a:cs typeface="Arial" panose="020B0604020202020204" pitchFamily="34" charset="0"/>
              </a:rPr>
              <a:t>г. Красноярск</a:t>
            </a:r>
          </a:p>
          <a:p>
            <a:pPr algn="ctr">
              <a:buFont typeface="Arial" charset="0"/>
              <a:buNone/>
            </a:pPr>
            <a:endParaRPr lang="ru-RU" sz="2000" dirty="0">
              <a:solidFill>
                <a:srgbClr val="3661A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057" y="269281"/>
            <a:ext cx="6807503" cy="346247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914310" eaLnBrk="0" hangingPunct="0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ИНФРАСТРУКТУРА ТОПЛИВНО-ЭНЕРГЕТИЧЕСКОГО КЛАСТЕРА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346034" y="2027734"/>
            <a:ext cx="459779" cy="389107"/>
          </a:xfrm>
          <a:prstGeom prst="rightArrow">
            <a:avLst/>
          </a:prstGeom>
          <a:solidFill>
            <a:srgbClr val="F575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4057" y="890674"/>
            <a:ext cx="6117652" cy="6496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ООО «Сибирская генерирующая компания»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057" y="1602089"/>
            <a:ext cx="6117652" cy="12699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>
              <a:solidFill>
                <a:schemeClr val="bg1"/>
              </a:solidFill>
            </a:endParaRPr>
          </a:p>
          <a:p>
            <a:pPr lvl="0"/>
            <a:endParaRPr lang="ru-RU" sz="1600" dirty="0">
              <a:solidFill>
                <a:schemeClr val="bg1"/>
              </a:solidFill>
            </a:endParaRPr>
          </a:p>
          <a:p>
            <a:pPr lvl="0"/>
            <a:r>
              <a:rPr lang="ru-RU" sz="1600" dirty="0" smtClean="0">
                <a:solidFill>
                  <a:schemeClr val="bg1"/>
                </a:solidFill>
              </a:rPr>
              <a:t>Назаровский энергостроительный техникум «Колледж под ключ»</a:t>
            </a:r>
            <a:r>
              <a:rPr lang="ru-RU" sz="1600" dirty="0">
                <a:solidFill>
                  <a:schemeClr val="bg1"/>
                </a:solidFill>
              </a:rPr>
              <a:t> Федеральный бюджет – 100 млн рублей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Бюджет работодателя– 20 млн рублей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Бюджет региона– 16 млн рублей</a:t>
            </a: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29505" y="1591722"/>
            <a:ext cx="2122511" cy="2363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11</a:t>
            </a:r>
          </a:p>
          <a:p>
            <a:pPr lvl="0" algn="ctr"/>
            <a:r>
              <a:rPr lang="ru-RU" b="1" dirty="0">
                <a:solidFill>
                  <a:schemeClr val="tx1"/>
                </a:solidFill>
              </a:rPr>
              <a:t> зон под виды работ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5 мастерских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5 лабораторий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1 класс информационных технологий </a:t>
            </a:r>
            <a:endParaRPr lang="ru-RU" dirty="0" smtClean="0">
              <a:solidFill>
                <a:schemeClr val="tx1"/>
              </a:solidFill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виртуальной реальности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4057" y="2990595"/>
            <a:ext cx="291228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Красноярский техникум сварочных технологий </a:t>
            </a:r>
            <a:endParaRPr lang="ru-RU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энергетики </a:t>
            </a:r>
            <a:r>
              <a:rPr lang="ru-RU" dirty="0">
                <a:solidFill>
                  <a:schemeClr val="tx1"/>
                </a:solidFill>
              </a:rPr>
              <a:t>(3 ОПОП)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93279" y="2990595"/>
            <a:ext cx="3088429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Минусинский сельскохозяйственный колледж (</a:t>
            </a:r>
            <a:r>
              <a:rPr lang="ru-RU" dirty="0">
                <a:solidFill>
                  <a:schemeClr val="tx1"/>
                </a:solidFill>
              </a:rPr>
              <a:t>1 ОПОП)</a:t>
            </a:r>
            <a:endParaRPr lang="ru-RU" dirty="0"/>
          </a:p>
          <a:p>
            <a:pPr lvl="0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4057" y="3993554"/>
            <a:ext cx="291228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мастерские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(созданы в 2021 году в рамках Национального проекта)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55940" y="4005245"/>
            <a:ext cx="3179710" cy="9027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Производственные цеха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АО «Минусинская ТЭЦ»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АО «Абаканская ТЭЦ»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586529" y="3809850"/>
            <a:ext cx="419114" cy="390790"/>
          </a:xfrm>
          <a:prstGeom prst="downArrow">
            <a:avLst>
              <a:gd name="adj1" fmla="val 50000"/>
              <a:gd name="adj2" fmla="val 44594"/>
            </a:avLst>
          </a:prstGeom>
          <a:solidFill>
            <a:srgbClr val="F575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659810" y="3749863"/>
            <a:ext cx="434262" cy="386484"/>
          </a:xfrm>
          <a:prstGeom prst="downArrow">
            <a:avLst>
              <a:gd name="adj1" fmla="val 50000"/>
              <a:gd name="adj2" fmla="val 44594"/>
            </a:avLst>
          </a:prstGeom>
          <a:solidFill>
            <a:srgbClr val="F575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D9308D7-60AA-A8E6-477F-BFB26436A20C}"/>
              </a:ext>
            </a:extLst>
          </p:cNvPr>
          <p:cNvSpPr txBox="1"/>
          <p:nvPr/>
        </p:nvSpPr>
        <p:spPr>
          <a:xfrm>
            <a:off x="898108" y="2954000"/>
            <a:ext cx="4642054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14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 Unicode MS"/>
              </a:rPr>
              <a:t>совр</a:t>
            </a:r>
            <a:r>
              <a:rPr lang="ru-RU" b="1" dirty="0" smtClean="0">
                <a:latin typeface="+mn-lt"/>
              </a:rPr>
              <a:t>еменные </a:t>
            </a:r>
            <a:r>
              <a:rPr lang="ru-RU" b="1" dirty="0">
                <a:latin typeface="+mn-lt"/>
              </a:rPr>
              <a:t>мастерские в рамках </a:t>
            </a:r>
            <a:endParaRPr lang="ru-RU" b="1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ФП </a:t>
            </a:r>
            <a:r>
              <a:rPr lang="ru-RU" b="1" dirty="0">
                <a:latin typeface="+mn-lt"/>
              </a:rPr>
              <a:t>«Молодые профессионалы</a:t>
            </a:r>
            <a:r>
              <a:rPr lang="ru-RU" b="1" dirty="0" smtClean="0">
                <a:latin typeface="+mn-lt"/>
              </a:rPr>
              <a:t>»</a:t>
            </a:r>
          </a:p>
          <a:p>
            <a:pPr marL="171450" indent="-171450" defTabSz="34289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Уярский сельскохозяйственный техникум </a:t>
            </a:r>
          </a:p>
          <a:p>
            <a:pPr marL="171450" indent="-171450" defTabSz="34289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i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Шушенский</a:t>
            </a:r>
            <a:r>
              <a:rPr lang="ru-RU" sz="12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 сельскохозяйственный колледж</a:t>
            </a:r>
          </a:p>
          <a:p>
            <a:pPr marL="171450" indent="-171450" defTabSz="34289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Красноярский технологический техникум </a:t>
            </a:r>
          </a:p>
          <a:p>
            <a:pPr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пищевой промышленности</a:t>
            </a:r>
          </a:p>
          <a:p>
            <a:pPr defTabSz="3428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tx1"/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2152" y="677002"/>
            <a:ext cx="442730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центра подготовки кадров в области современных </a:t>
            </a:r>
          </a:p>
          <a:p>
            <a:pPr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агропромышленных технологий под ключ</a:t>
            </a:r>
          </a:p>
          <a:p>
            <a:pPr marL="285750" indent="-285750" defTabSz="34289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Уярский сельскохозяйственный техникум (ядро кластера)</a:t>
            </a:r>
          </a:p>
          <a:p>
            <a:pPr marL="285750" indent="-285750" defTabSz="34289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i="1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Шушенский</a:t>
            </a:r>
            <a:r>
              <a:rPr lang="ru-RU" sz="12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сельскохозяйственный колледж</a:t>
            </a:r>
            <a:endParaRPr lang="ru-RU" sz="1200" i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74232" y="2315192"/>
            <a:ext cx="32812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3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Красноярский </a:t>
            </a:r>
            <a:r>
              <a:rPr lang="ru-RU" sz="13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технологический техникум </a:t>
            </a:r>
            <a:endParaRPr lang="ru-RU" sz="1300" i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пищевой </a:t>
            </a:r>
            <a:r>
              <a:rPr lang="ru-RU" sz="13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промышленности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44899"/>
              </p:ext>
            </p:extLst>
          </p:nvPr>
        </p:nvGraphicFramePr>
        <p:xfrm>
          <a:off x="5040889" y="1297913"/>
          <a:ext cx="3482904" cy="54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60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0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09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212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2021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2022 г.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2023 г.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8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70,5 млн руб.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79,4 млн руб.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74,0</a:t>
                      </a:r>
                      <a:r>
                        <a:rPr lang="ru-RU" sz="1200" b="1" baseline="0" dirty="0" smtClean="0"/>
                        <a:t> млн руб.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55515" y="707780"/>
            <a:ext cx="410469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ПРОГРАММА</a:t>
            </a:r>
            <a:r>
              <a:rPr lang="ru-RU" sz="13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«Кадровое </a:t>
            </a:r>
            <a:r>
              <a:rPr lang="ru-RU" sz="1300" dirty="0">
                <a:solidFill>
                  <a:schemeClr val="tx1"/>
                </a:solidFill>
                <a:latin typeface="+mn-lt"/>
                <a:cs typeface="Arial" pitchFamily="34" charset="0"/>
              </a:rPr>
              <a:t>обеспечение агропромышленного комплекса»</a:t>
            </a:r>
          </a:p>
        </p:txBody>
      </p:sp>
      <p:pic>
        <p:nvPicPr>
          <p:cNvPr id="2050" name="Picture 2" descr="https://www.maksoft.ru/wp-content/uploads/2021/09/tso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39" y="1956182"/>
            <a:ext cx="2064101" cy="91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am-ek.ru/assets/images/gallery/1201/602fedd6d1274028086cb429234137c2caac228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3" y="3043082"/>
            <a:ext cx="632762" cy="6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39304" y="1859659"/>
            <a:ext cx="410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34289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Красноярский технологический техникум </a:t>
            </a:r>
          </a:p>
          <a:p>
            <a:pPr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пищевой промышленности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Минусинский сельскохозяйственный колледж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Назаровский аграрный техникум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Красноярский аграрный техникум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9803" y="267358"/>
            <a:ext cx="7591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10" eaLnBrk="0" hangingPunct="0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ИНФРАСТРУКТУРА СЕЛЬСКОХОЗЯЙСТВЕННОГО КЛАСТЕРА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2841" y="3133136"/>
            <a:ext cx="35300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i="1" dirty="0">
                <a:solidFill>
                  <a:srgbClr val="C00000"/>
                </a:solidFill>
                <a:latin typeface="+mn-lt"/>
                <a:cs typeface="Arial" pitchFamily="34" charset="0"/>
              </a:rPr>
              <a:t>ПРОЕКТ</a:t>
            </a:r>
            <a:r>
              <a:rPr lang="ru-RU" sz="1200" b="1" dirty="0" smtClean="0">
                <a:latin typeface="Calibri"/>
              </a:rPr>
              <a:t> «ПРОФЕССИОНАЛИТЕТ»</a:t>
            </a:r>
          </a:p>
          <a:p>
            <a:pPr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100 000,0 тыс. руб. - </a:t>
            </a:r>
            <a:r>
              <a:rPr lang="ru-RU" sz="13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федеральный </a:t>
            </a:r>
            <a:r>
              <a:rPr lang="ru-RU" sz="13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бюджет </a:t>
            </a:r>
          </a:p>
          <a:p>
            <a:pPr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456 732,5 тыс. руб. - </a:t>
            </a:r>
            <a:r>
              <a:rPr lang="ru-RU" sz="13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краевой </a:t>
            </a:r>
            <a:r>
              <a:rPr lang="ru-RU" sz="13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бюджет  </a:t>
            </a:r>
          </a:p>
          <a:p>
            <a:pPr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20 000 тыс. руб. - </a:t>
            </a:r>
            <a:r>
              <a:rPr lang="ru-RU" sz="13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средства работодателей</a:t>
            </a:r>
            <a:endParaRPr lang="ru-RU" sz="1300" i="1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defTabSz="3428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2 500 тыс. руб. - </a:t>
            </a:r>
            <a:r>
              <a:rPr lang="ru-RU" sz="13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внебюджетные средства</a:t>
            </a:r>
            <a:endParaRPr lang="ru-RU" sz="1300" i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79" y="3049870"/>
            <a:ext cx="694179" cy="6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4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179388"/>
            <a:ext cx="7886700" cy="993775"/>
          </a:xfrm>
          <a:prstGeom prst="rect">
            <a:avLst/>
          </a:prstGeom>
        </p:spPr>
        <p:txBody>
          <a:bodyPr/>
          <a:lstStyle/>
          <a:p>
            <a:pPr defTabSz="914310" eaLnBrk="0" fontAlgn="base" hangingPunct="0"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Arial" charset="0"/>
              </a:rPr>
              <a:t>КАРЬЕРНАЯ КАРТА ВЫПУСКНИКА</a:t>
            </a:r>
          </a:p>
        </p:txBody>
      </p:sp>
      <p:pic>
        <p:nvPicPr>
          <p:cNvPr id="2050" name="Picture 2" descr="D:\PROFILES\ALL\DESKTOP\6. Дмитриенко 2022\2. Министр и его заместители\Никитина\Презентации\Минсельхоз\МСП 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6"/>
          <a:stretch/>
        </p:blipFill>
        <p:spPr bwMode="auto">
          <a:xfrm>
            <a:off x="380999" y="590551"/>
            <a:ext cx="8387331" cy="43944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54923" y="4895068"/>
            <a:ext cx="2057400" cy="274637"/>
          </a:xfrm>
        </p:spPr>
        <p:txBody>
          <a:bodyPr/>
          <a:lstStyle/>
          <a:p>
            <a:fld id="{D6E164E0-06EF-4C15-8FF4-CD7268BA505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0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3895" y="4780295"/>
            <a:ext cx="2057400" cy="274637"/>
          </a:xfrm>
        </p:spPr>
        <p:txBody>
          <a:bodyPr/>
          <a:lstStyle/>
          <a:p>
            <a:fld id="{D6E164E0-06EF-4C15-8FF4-CD7268BA505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713" y="127240"/>
            <a:ext cx="868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0" eaLnBrk="0" hangingPunct="0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ПОКАЗАТЕЛИ РЕЗУЛЬТАТИВНОСТИ РАБОТЫ КЛАСТЕРОВ</a:t>
            </a:r>
          </a:p>
        </p:txBody>
      </p:sp>
      <p:grpSp>
        <p:nvGrpSpPr>
          <p:cNvPr id="7" name="Группа 54"/>
          <p:cNvGrpSpPr>
            <a:grpSpLocks/>
          </p:cNvGrpSpPr>
          <p:nvPr/>
        </p:nvGrpSpPr>
        <p:grpSpPr bwMode="auto">
          <a:xfrm>
            <a:off x="427692" y="868526"/>
            <a:ext cx="8202154" cy="693711"/>
            <a:chOff x="-2538607" y="1680137"/>
            <a:chExt cx="8542151" cy="779591"/>
          </a:xfrm>
        </p:grpSpPr>
        <p:sp>
          <p:nvSpPr>
            <p:cNvPr id="8" name="Прямоугольник 31"/>
            <p:cNvSpPr>
              <a:spLocks noChangeArrowheads="1"/>
            </p:cNvSpPr>
            <p:nvPr/>
          </p:nvSpPr>
          <p:spPr bwMode="auto">
            <a:xfrm>
              <a:off x="3098800" y="1740690"/>
              <a:ext cx="2904744" cy="43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 sz="2400">
                <a:solidFill>
                  <a:srgbClr val="000000"/>
                </a:solidFill>
              </a:endParaRPr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flipV="1">
              <a:off x="2411110" y="1680137"/>
              <a:ext cx="679435" cy="776617"/>
            </a:xfrm>
            <a:prstGeom prst="triangle">
              <a:avLst>
                <a:gd name="adj" fmla="val 32422"/>
              </a:avLst>
            </a:prstGeom>
            <a:solidFill>
              <a:srgbClr val="5077A6"/>
            </a:solidFill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401585" y="1683841"/>
              <a:ext cx="239708" cy="124855"/>
            </a:xfrm>
            <a:prstGeom prst="triangle">
              <a:avLst>
                <a:gd name="adj" fmla="val 789"/>
              </a:avLst>
            </a:prstGeom>
            <a:solidFill>
              <a:schemeClr val="accent1">
                <a:lumMod val="50000"/>
              </a:schemeClr>
            </a:solidFill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2538607" y="1808697"/>
              <a:ext cx="5170375" cy="651031"/>
            </a:xfrm>
            <a:prstGeom prst="rect">
              <a:avLst/>
            </a:prstGeom>
            <a:solidFill>
              <a:srgbClr val="5077A6"/>
            </a:solidFill>
            <a:ln w="3810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Прямоугольник 40"/>
            <p:cNvSpPr>
              <a:spLocks noChangeArrowheads="1"/>
            </p:cNvSpPr>
            <p:nvPr/>
          </p:nvSpPr>
          <p:spPr bwMode="auto">
            <a:xfrm>
              <a:off x="-2479230" y="1971529"/>
              <a:ext cx="5115074" cy="34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54"/>
          <p:cNvGrpSpPr>
            <a:grpSpLocks/>
          </p:cNvGrpSpPr>
          <p:nvPr/>
        </p:nvGrpSpPr>
        <p:grpSpPr bwMode="auto">
          <a:xfrm>
            <a:off x="409569" y="3290746"/>
            <a:ext cx="6609334" cy="693711"/>
            <a:chOff x="-2538607" y="1680137"/>
            <a:chExt cx="5629152" cy="77959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Равнобедренный треугольник 14"/>
            <p:cNvSpPr/>
            <p:nvPr/>
          </p:nvSpPr>
          <p:spPr>
            <a:xfrm flipV="1">
              <a:off x="2411110" y="1680137"/>
              <a:ext cx="679435" cy="776617"/>
            </a:xfrm>
            <a:prstGeom prst="triangle">
              <a:avLst>
                <a:gd name="adj" fmla="val 32422"/>
              </a:avLst>
            </a:prstGeom>
            <a:grpFill/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2401585" y="1683841"/>
              <a:ext cx="239708" cy="124855"/>
            </a:xfrm>
            <a:prstGeom prst="triangle">
              <a:avLst>
                <a:gd name="adj" fmla="val 789"/>
              </a:avLst>
            </a:prstGeom>
            <a:grpFill/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2538607" y="1808697"/>
              <a:ext cx="5170375" cy="651031"/>
            </a:xfrm>
            <a:prstGeom prst="rect">
              <a:avLst/>
            </a:prstGeom>
            <a:grpFill/>
            <a:ln w="3810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Прямоугольник 40"/>
            <p:cNvSpPr>
              <a:spLocks noChangeArrowheads="1"/>
            </p:cNvSpPr>
            <p:nvPr/>
          </p:nvSpPr>
          <p:spPr bwMode="auto">
            <a:xfrm>
              <a:off x="-2479230" y="1971529"/>
              <a:ext cx="5115074" cy="345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54"/>
          <p:cNvGrpSpPr>
            <a:grpSpLocks/>
          </p:cNvGrpSpPr>
          <p:nvPr/>
        </p:nvGrpSpPr>
        <p:grpSpPr bwMode="auto">
          <a:xfrm>
            <a:off x="407207" y="1640329"/>
            <a:ext cx="5405099" cy="693711"/>
            <a:chOff x="-2538607" y="1680137"/>
            <a:chExt cx="5629152" cy="77959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Равнобедренный треугольник 20"/>
            <p:cNvSpPr/>
            <p:nvPr/>
          </p:nvSpPr>
          <p:spPr>
            <a:xfrm flipV="1">
              <a:off x="2411110" y="1680137"/>
              <a:ext cx="679435" cy="776617"/>
            </a:xfrm>
            <a:prstGeom prst="triangle">
              <a:avLst>
                <a:gd name="adj" fmla="val 32422"/>
              </a:avLst>
            </a:prstGeom>
            <a:grpFill/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2401585" y="1683841"/>
              <a:ext cx="239708" cy="124855"/>
            </a:xfrm>
            <a:prstGeom prst="triangle">
              <a:avLst>
                <a:gd name="adj" fmla="val 789"/>
              </a:avLst>
            </a:prstGeom>
            <a:grpFill/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-2538607" y="1808697"/>
              <a:ext cx="5170375" cy="651031"/>
            </a:xfrm>
            <a:prstGeom prst="rect">
              <a:avLst/>
            </a:prstGeom>
            <a:grpFill/>
            <a:ln w="3810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4" name="Прямоугольник 40"/>
            <p:cNvSpPr>
              <a:spLocks noChangeArrowheads="1"/>
            </p:cNvSpPr>
            <p:nvPr/>
          </p:nvSpPr>
          <p:spPr bwMode="auto">
            <a:xfrm>
              <a:off x="-2281566" y="1958384"/>
              <a:ext cx="4880789" cy="4150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1800" b="1" dirty="0" smtClean="0">
                  <a:latin typeface="+mn-lt"/>
                </a:rPr>
                <a:t>ЗАКЛЮЧЕНИЕ ЦЕЛЕВЫХ ДОГОВОРОВ</a:t>
              </a:r>
              <a:endParaRPr lang="en-US" altLang="ru-RU" sz="1800" b="1" dirty="0">
                <a:latin typeface="+mn-lt"/>
              </a:endParaRPr>
            </a:p>
          </p:txBody>
        </p:sp>
      </p:grpSp>
      <p:grpSp>
        <p:nvGrpSpPr>
          <p:cNvPr id="25" name="Группа 54"/>
          <p:cNvGrpSpPr>
            <a:grpSpLocks/>
          </p:cNvGrpSpPr>
          <p:nvPr/>
        </p:nvGrpSpPr>
        <p:grpSpPr bwMode="auto">
          <a:xfrm>
            <a:off x="435618" y="4081559"/>
            <a:ext cx="5405099" cy="693711"/>
            <a:chOff x="-2538607" y="1680137"/>
            <a:chExt cx="5629152" cy="77959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" name="Равнобедренный треугольник 26"/>
            <p:cNvSpPr/>
            <p:nvPr/>
          </p:nvSpPr>
          <p:spPr>
            <a:xfrm flipV="1">
              <a:off x="2411110" y="1680137"/>
              <a:ext cx="679435" cy="776617"/>
            </a:xfrm>
            <a:prstGeom prst="triangle">
              <a:avLst>
                <a:gd name="adj" fmla="val 32422"/>
              </a:avLst>
            </a:prstGeom>
            <a:grpFill/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2401585" y="1683841"/>
              <a:ext cx="239708" cy="124855"/>
            </a:xfrm>
            <a:prstGeom prst="triangle">
              <a:avLst>
                <a:gd name="adj" fmla="val 789"/>
              </a:avLst>
            </a:prstGeom>
            <a:grpFill/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-2538607" y="1808697"/>
              <a:ext cx="5170375" cy="651031"/>
            </a:xfrm>
            <a:prstGeom prst="rect">
              <a:avLst/>
            </a:prstGeom>
            <a:grpFill/>
            <a:ln w="3810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0" name="Прямоугольник 40"/>
            <p:cNvSpPr>
              <a:spLocks noChangeArrowheads="1"/>
            </p:cNvSpPr>
            <p:nvPr/>
          </p:nvSpPr>
          <p:spPr bwMode="auto">
            <a:xfrm>
              <a:off x="-2479230" y="1971529"/>
              <a:ext cx="5115074" cy="345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Группа 54"/>
          <p:cNvGrpSpPr>
            <a:grpSpLocks/>
          </p:cNvGrpSpPr>
          <p:nvPr/>
        </p:nvGrpSpPr>
        <p:grpSpPr bwMode="auto">
          <a:xfrm>
            <a:off x="395051" y="2443244"/>
            <a:ext cx="7618115" cy="693711"/>
            <a:chOff x="-3176479" y="1680137"/>
            <a:chExt cx="6267025" cy="779591"/>
          </a:xfrm>
          <a:solidFill>
            <a:schemeClr val="accent2">
              <a:lumMod val="75000"/>
            </a:schemeClr>
          </a:solidFill>
        </p:grpSpPr>
        <p:sp>
          <p:nvSpPr>
            <p:cNvPr id="33" name="Равнобедренный треугольник 32"/>
            <p:cNvSpPr/>
            <p:nvPr/>
          </p:nvSpPr>
          <p:spPr>
            <a:xfrm flipV="1">
              <a:off x="2411111" y="1680137"/>
              <a:ext cx="679435" cy="776617"/>
            </a:xfrm>
            <a:prstGeom prst="triangle">
              <a:avLst>
                <a:gd name="adj" fmla="val 32422"/>
              </a:avLst>
            </a:prstGeom>
            <a:grpFill/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2401585" y="1683841"/>
              <a:ext cx="239708" cy="124855"/>
            </a:xfrm>
            <a:prstGeom prst="triangle">
              <a:avLst>
                <a:gd name="adj" fmla="val 789"/>
              </a:avLst>
            </a:prstGeom>
            <a:grpFill/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3176479" y="1808697"/>
              <a:ext cx="5808248" cy="651031"/>
            </a:xfrm>
            <a:prstGeom prst="rect">
              <a:avLst/>
            </a:prstGeom>
            <a:grpFill/>
            <a:ln w="3810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6" name="Прямоугольник 40"/>
            <p:cNvSpPr>
              <a:spLocks noChangeArrowheads="1"/>
            </p:cNvSpPr>
            <p:nvPr/>
          </p:nvSpPr>
          <p:spPr bwMode="auto">
            <a:xfrm>
              <a:off x="-2479230" y="1971529"/>
              <a:ext cx="5115074" cy="345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735786" y="1136880"/>
            <a:ext cx="4278924" cy="259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КОНТИНГЕНТ ОБУЧАЮЩИХСЯ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1705" y="3380747"/>
            <a:ext cx="548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ДЕМОНСТРАЦИОННЫЙ ЭКЗАМЕН ПО СТАНДАРТАМ РАБОТОДАТЕЛЕЙ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35786" y="4279270"/>
            <a:ext cx="37087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altLang="ru-RU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СОЗДАНИЕ УПК (</a:t>
            </a:r>
            <a:r>
              <a:rPr lang="ru-RU" altLang="ru-RU" sz="18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ПОДРАЗДЕЛЕНИЙ)</a:t>
            </a:r>
            <a:endParaRPr lang="ru-RU" sz="18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4017" y="2554346"/>
            <a:ext cx="706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ПРАКТИЧЕСКАЯ ПОДГОТОВКА ОБУЧАЮЩИХСЯ С ЗАКРЕПЛЕНИЕМ НАСТАВНИКА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0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56864" y="4766402"/>
            <a:ext cx="2057400" cy="274637"/>
          </a:xfrm>
        </p:spPr>
        <p:txBody>
          <a:bodyPr/>
          <a:lstStyle/>
          <a:p>
            <a:fld id="{D6E164E0-06EF-4C15-8FF4-CD7268BA505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033" y="119918"/>
            <a:ext cx="213052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10" eaLnBrk="0" hangingPunct="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ПЛАНЫ НА БУДУЩЕЕ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" y="485980"/>
            <a:ext cx="546691" cy="759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" name="Прямоугольник 76"/>
          <p:cNvSpPr/>
          <p:nvPr/>
        </p:nvSpPr>
        <p:spPr>
          <a:xfrm>
            <a:off x="830265" y="607011"/>
            <a:ext cx="1830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Металлургический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кластер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6" y="1863189"/>
            <a:ext cx="670082" cy="661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" name="Прямоугольник 78"/>
          <p:cNvSpPr/>
          <p:nvPr/>
        </p:nvSpPr>
        <p:spPr>
          <a:xfrm>
            <a:off x="875129" y="1925394"/>
            <a:ext cx="2272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Железнодорожный кластер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E320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" y="3243506"/>
            <a:ext cx="695308" cy="690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" name="Прямоугольник 80"/>
          <p:cNvSpPr/>
          <p:nvPr/>
        </p:nvSpPr>
        <p:spPr>
          <a:xfrm>
            <a:off x="875129" y="3238851"/>
            <a:ext cx="2895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Кластер креативных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индустрий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41673" y="1844826"/>
            <a:ext cx="614561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3 профессиональные образовательные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организации</a:t>
            </a:r>
          </a:p>
          <a:p>
            <a:pPr>
              <a:spcAft>
                <a:spcPts val="0"/>
              </a:spcAft>
            </a:pPr>
            <a:r>
              <a:rPr lang="ru-RU" sz="1000" i="1" dirty="0" smtClean="0">
                <a:solidFill>
                  <a:schemeClr val="tx1"/>
                </a:solidFill>
                <a:latin typeface="+mn-lt"/>
              </a:rPr>
              <a:t>          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Красноярский институт железнодорожного транспорта, Красноярский многопрофильный техникум, Боготольский техникум транспорта и сервиса</a:t>
            </a:r>
            <a:endParaRPr lang="ru-RU" sz="900" i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ОАО РЖД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4 образовательные программы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2024 год - 175 обучающихся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2941674" y="614367"/>
            <a:ext cx="6145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3 профессиональные образовательные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организации</a:t>
            </a:r>
          </a:p>
          <a:p>
            <a:pPr>
              <a:spcAft>
                <a:spcPts val="0"/>
              </a:spcAft>
            </a:pPr>
            <a:r>
              <a:rPr lang="ru-RU" sz="1100" i="1" dirty="0" smtClean="0">
                <a:solidFill>
                  <a:schemeClr val="tx1"/>
                </a:solidFill>
                <a:latin typeface="+mn-lt"/>
              </a:rPr>
              <a:t>         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Красноярский индустриально-металлургический техникум, Ачинский колледж отраслевых      технологий и бизнеса, Дивногорский </a:t>
            </a:r>
            <a:r>
              <a:rPr lang="ru-RU" sz="900" i="1" dirty="0" err="1" smtClean="0">
                <a:solidFill>
                  <a:schemeClr val="tx1"/>
                </a:solidFill>
                <a:latin typeface="+mn-lt"/>
              </a:rPr>
              <a:t>гидро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-энергетический техникум</a:t>
            </a:r>
            <a:endParaRPr lang="ru-RU" sz="900" i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объединенная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компания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РУСАЛ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6 образовательных программ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2024 год - 250 обучающихся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+mn-lt"/>
            </a:endParaRPr>
          </a:p>
          <a:p>
            <a:pPr>
              <a:spcAft>
                <a:spcPts val="0"/>
              </a:spcAft>
            </a:pPr>
            <a:endParaRPr lang="ru-RU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41674" y="3050665"/>
            <a:ext cx="614561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5 профессиональных образовательных организаций</a:t>
            </a:r>
          </a:p>
          <a:p>
            <a:pPr>
              <a:spcAft>
                <a:spcPts val="0"/>
              </a:spcAft>
            </a:pPr>
            <a:r>
              <a:rPr lang="ru-RU" sz="1000" i="1" dirty="0" smtClean="0">
                <a:solidFill>
                  <a:schemeClr val="tx1"/>
                </a:solidFill>
                <a:latin typeface="+mn-lt"/>
              </a:rPr>
              <a:t>          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Красноярский </a:t>
            </a:r>
            <a:r>
              <a:rPr lang="ru-RU" sz="900" i="1" dirty="0">
                <a:solidFill>
                  <a:schemeClr val="tx1"/>
                </a:solidFill>
                <a:latin typeface="+mn-lt"/>
              </a:rPr>
              <a:t>колледж сферы услуг и 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предпринимательства, Красноярское </a:t>
            </a:r>
            <a:r>
              <a:rPr lang="ru-RU" sz="900" i="1" dirty="0">
                <a:solidFill>
                  <a:schemeClr val="tx1"/>
                </a:solidFill>
                <a:latin typeface="+mn-lt"/>
              </a:rPr>
              <a:t>художественное училище 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, Канский </a:t>
            </a:r>
            <a:r>
              <a:rPr lang="ru-RU" sz="900" i="1" dirty="0">
                <a:solidFill>
                  <a:schemeClr val="tx1"/>
                </a:solidFill>
                <a:latin typeface="+mn-lt"/>
              </a:rPr>
              <a:t>технологический 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колледж, Красноярский </a:t>
            </a:r>
            <a:r>
              <a:rPr lang="ru-RU" sz="900" i="1" dirty="0">
                <a:solidFill>
                  <a:schemeClr val="tx1"/>
                </a:solidFill>
                <a:latin typeface="+mn-lt"/>
              </a:rPr>
              <a:t>колледж отраслевых технологий и 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предпринимательства, Енисейский </a:t>
            </a:r>
            <a:r>
              <a:rPr lang="ru-RU" sz="900" i="1" dirty="0">
                <a:solidFill>
                  <a:schemeClr val="tx1"/>
                </a:solidFill>
                <a:latin typeface="+mn-lt"/>
              </a:rPr>
              <a:t>педагогический колледж</a:t>
            </a:r>
            <a:endParaRPr lang="ru-RU" sz="900" i="1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1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организация ДО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Красноярский </a:t>
            </a:r>
            <a:r>
              <a:rPr lang="ru-RU" sz="900" i="1" dirty="0">
                <a:solidFill>
                  <a:schemeClr val="tx1"/>
                </a:solidFill>
                <a:latin typeface="+mn-lt"/>
              </a:rPr>
              <a:t>краевой Дворец 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пионеров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      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2 организации ВО 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СФУ, </a:t>
            </a:r>
            <a:r>
              <a:rPr lang="ru-RU" sz="900" i="1" dirty="0">
                <a:solidFill>
                  <a:schemeClr val="tx1"/>
                </a:solidFill>
                <a:latin typeface="+mn-lt"/>
              </a:rPr>
              <a:t>Сибирский государственный институт искусств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      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института 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развития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900" i="1" dirty="0">
                <a:solidFill>
                  <a:schemeClr val="tx1"/>
                </a:solidFill>
                <a:latin typeface="+mn-lt"/>
              </a:rPr>
              <a:t>Центр развития профессионального 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образования, </a:t>
            </a:r>
            <a:r>
              <a:rPr lang="ru-RU" sz="900" i="1" dirty="0">
                <a:solidFill>
                  <a:schemeClr val="tx1"/>
                </a:solidFill>
                <a:latin typeface="+mn-lt"/>
              </a:rPr>
              <a:t>Сибирский институт развития креативных индустрий</a:t>
            </a:r>
            <a:endParaRPr lang="ru-RU" sz="900" i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5 предприятий</a:t>
            </a:r>
            <a:r>
              <a:rPr lang="ru-RU" sz="900" i="1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9 образовательных программ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2024 год - 225 обучающихся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805039" y="1122198"/>
            <a:ext cx="18309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100 млн руб. – ФБ</a:t>
            </a:r>
          </a:p>
          <a:p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62 млн руб. – работодатели</a:t>
            </a:r>
          </a:p>
          <a:p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50 млн руб. - КБ</a:t>
            </a:r>
            <a:endParaRPr lang="ru-RU" sz="1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27315" y="2435986"/>
            <a:ext cx="18309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100 млн руб. – ФБ</a:t>
            </a:r>
          </a:p>
          <a:p>
            <a:r>
              <a:rPr lang="ru-RU" sz="1000" b="1" i="1" dirty="0">
                <a:solidFill>
                  <a:srgbClr val="C00000"/>
                </a:solidFill>
                <a:latin typeface="+mn-lt"/>
              </a:rPr>
              <a:t>3</a:t>
            </a:r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0 млн руб. – работодатели</a:t>
            </a:r>
          </a:p>
          <a:p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3,5 млн руб. – </a:t>
            </a:r>
            <a:r>
              <a:rPr lang="ru-RU" sz="1000" b="1" i="1" dirty="0" err="1" smtClean="0">
                <a:solidFill>
                  <a:srgbClr val="C00000"/>
                </a:solidFill>
                <a:latin typeface="+mn-lt"/>
              </a:rPr>
              <a:t>внебюджет</a:t>
            </a:r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.</a:t>
            </a:r>
            <a:endParaRPr lang="ru-RU" sz="1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0977" y="3797504"/>
            <a:ext cx="1838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70 млн руб. – ФБ</a:t>
            </a:r>
          </a:p>
          <a:p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3 млн руб. – КБ</a:t>
            </a:r>
          </a:p>
          <a:p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2,5 млн руб. – </a:t>
            </a:r>
            <a:r>
              <a:rPr lang="ru-RU" sz="1000" b="1" i="1" dirty="0" err="1" smtClean="0">
                <a:solidFill>
                  <a:srgbClr val="C00000"/>
                </a:solidFill>
                <a:latin typeface="+mn-lt"/>
              </a:rPr>
              <a:t>внебюджет</a:t>
            </a:r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.</a:t>
            </a:r>
          </a:p>
          <a:p>
            <a:r>
              <a:rPr lang="ru-RU" sz="1000" b="1" i="1" dirty="0" smtClean="0">
                <a:solidFill>
                  <a:srgbClr val="C00000"/>
                </a:solidFill>
                <a:latin typeface="+mn-lt"/>
              </a:rPr>
              <a:t>0,1 млн руб. - работодатели</a:t>
            </a:r>
            <a:endParaRPr lang="ru-RU" sz="10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V="1">
            <a:off x="118126" y="1844826"/>
            <a:ext cx="8841576" cy="1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134957" y="3050664"/>
            <a:ext cx="8841576" cy="1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272" y="1505564"/>
            <a:ext cx="8207619" cy="993775"/>
          </a:xfrm>
        </p:spPr>
        <p:txBody>
          <a:bodyPr/>
          <a:lstStyle/>
          <a:p>
            <a:r>
              <a:rPr lang="ru-RU" sz="2400" b="1" dirty="0" smtClean="0"/>
              <a:t>Никитина Ольга Николаевна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/>
              <a:t>заместитель министра образования Красноярского края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тел.: 221-20-99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e</a:t>
            </a:r>
            <a:r>
              <a:rPr lang="ru-RU" sz="2400" dirty="0" smtClean="0"/>
              <a:t>-</a:t>
            </a:r>
            <a:r>
              <a:rPr lang="en-US" sz="2400" dirty="0" smtClean="0"/>
              <a:t>mail</a:t>
            </a:r>
            <a:r>
              <a:rPr lang="ru-RU" sz="2400" dirty="0" smtClean="0"/>
              <a:t>: </a:t>
            </a:r>
            <a:r>
              <a:rPr lang="en-US" sz="2400" dirty="0"/>
              <a:t>nikitina@krao.ru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64E0-06EF-4C15-8FF4-CD7268BA5055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2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mediasole.ru/images/2381/2381860/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66" y="460460"/>
            <a:ext cx="2684233" cy="17536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303" y="1420130"/>
            <a:ext cx="3740727" cy="12438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i="1" dirty="0" smtClean="0">
                <a:solidFill>
                  <a:schemeClr val="tx1"/>
                </a:solidFill>
              </a:rPr>
              <a:t>«</a:t>
            </a:r>
            <a:r>
              <a:rPr lang="ru-RU" sz="1100" i="1" dirty="0">
                <a:solidFill>
                  <a:schemeClr val="tx1"/>
                </a:solidFill>
              </a:rPr>
              <a:t>Считаю, что мы должны существенно расширить проект «Профессионалитет», в рамках которого создаются образовательно-производственные кластеры, обновляется учебная база, а предприятия, работодатели в тесном контакте с колледжами и техникумами формируют образовательные программы исходя из потребностей экономики</a:t>
            </a:r>
            <a:r>
              <a:rPr lang="ru-RU" sz="1100" i="1" dirty="0"/>
              <a:t>»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446" y="733732"/>
            <a:ext cx="3818142" cy="557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Президент Российской Федерации Владимир Путин в Послании Федеральному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Собранию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0327" y="35442"/>
            <a:ext cx="7364818" cy="6450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rgbClr val="FF0000"/>
                </a:solidFill>
              </a:rPr>
              <a:t>«Задача конкретная: </a:t>
            </a:r>
            <a:r>
              <a:rPr lang="ru-RU" sz="1200" b="1" i="1" u="sng" dirty="0">
                <a:solidFill>
                  <a:srgbClr val="FF0000"/>
                </a:solidFill>
              </a:rPr>
              <a:t>за ближайшие пять лет подготовить порядка миллиона специалистов рабочих профессий </a:t>
            </a:r>
            <a:r>
              <a:rPr lang="ru-RU" sz="1200" i="1" dirty="0">
                <a:solidFill>
                  <a:srgbClr val="FF0000"/>
                </a:solidFill>
              </a:rPr>
              <a:t>для (…) ключевых отраслей с целью обеспечения безопасности, суверенитета и конкурентоспособности России»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63312" y="1639916"/>
            <a:ext cx="1820552" cy="402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вице-премьер РФ Татьяна Голикова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9792" y="2196916"/>
            <a:ext cx="2985352" cy="2453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i="1" dirty="0">
                <a:solidFill>
                  <a:schemeClr val="tx1"/>
                </a:solidFill>
              </a:rPr>
              <a:t>В </a:t>
            </a:r>
            <a:r>
              <a:rPr lang="ru-RU" sz="1000" i="1" dirty="0" smtClean="0">
                <a:solidFill>
                  <a:schemeClr val="tx1"/>
                </a:solidFill>
              </a:rPr>
              <a:t>2022 </a:t>
            </a:r>
            <a:r>
              <a:rPr lang="ru-RU" sz="1000" i="1" dirty="0">
                <a:solidFill>
                  <a:schemeClr val="tx1"/>
                </a:solidFill>
              </a:rPr>
              <a:t>году создали 71 образовательно-производственный кластер </a:t>
            </a:r>
            <a:r>
              <a:rPr lang="ru-RU" sz="1000" i="1" dirty="0" smtClean="0">
                <a:solidFill>
                  <a:schemeClr val="tx1"/>
                </a:solidFill>
              </a:rPr>
              <a:t>в 42 регионах по </a:t>
            </a:r>
            <a:r>
              <a:rPr lang="ru-RU" sz="1000" i="1" dirty="0">
                <a:solidFill>
                  <a:schemeClr val="tx1"/>
                </a:solidFill>
              </a:rPr>
              <a:t>8 отраслям экономики. На эти цели выделено 7 млрд рублей из федерального бюджета, 1,1 млрд рублей – из региональных бюджетов,  более 1,5 млрд рублей привлечено инвестиций от работодателей.</a:t>
            </a:r>
          </a:p>
          <a:p>
            <a:pPr algn="just"/>
            <a:r>
              <a:rPr lang="ru-RU" sz="1000" i="1" dirty="0">
                <a:solidFill>
                  <a:schemeClr val="tx1"/>
                </a:solidFill>
              </a:rPr>
              <a:t>В 2023 году создано еще 70 образовательно-производственных кластеров по 15 отраслям экономики. </a:t>
            </a:r>
            <a:r>
              <a:rPr lang="ru-RU" sz="1000" i="1" dirty="0" smtClean="0">
                <a:solidFill>
                  <a:schemeClr val="tx1"/>
                </a:solidFill>
              </a:rPr>
              <a:t>Всего в 55 регионах страны.</a:t>
            </a:r>
          </a:p>
          <a:p>
            <a:pPr algn="just"/>
            <a:r>
              <a:rPr lang="ru-RU" sz="1000" i="1" dirty="0" smtClean="0">
                <a:solidFill>
                  <a:srgbClr val="FF0000"/>
                </a:solidFill>
              </a:rPr>
              <a:t>В </a:t>
            </a:r>
            <a:r>
              <a:rPr lang="ru-RU" sz="1000" i="1" dirty="0">
                <a:solidFill>
                  <a:srgbClr val="FF0000"/>
                </a:solidFill>
              </a:rPr>
              <a:t>дальнейшем планируется ежегодно создавать около 170 образовательно-производственных </a:t>
            </a:r>
            <a:r>
              <a:rPr lang="ru-RU" sz="1000" i="1" dirty="0" smtClean="0">
                <a:solidFill>
                  <a:srgbClr val="FF0000"/>
                </a:solidFill>
              </a:rPr>
              <a:t>центров, чтобы </a:t>
            </a:r>
            <a:r>
              <a:rPr lang="ru-RU" sz="1000" i="1" dirty="0">
                <a:solidFill>
                  <a:srgbClr val="FF0000"/>
                </a:solidFill>
              </a:rPr>
              <a:t>к 2028 году включительно подготовить 1 млн рабочих по приоритетным отраслям производства.</a:t>
            </a:r>
          </a:p>
          <a:p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21079" y="4531102"/>
            <a:ext cx="3019646" cy="548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Сегодня в «Профессионалитет» вовлечены 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более</a:t>
            </a:r>
            <a:r>
              <a:rPr lang="ru-RU" sz="1100" b="1" dirty="0">
                <a:solidFill>
                  <a:srgbClr val="002060"/>
                </a:solidFill>
              </a:rPr>
              <a:t> 3 тыс. наставников от 1,5 тыс. предприятий</a:t>
            </a:r>
          </a:p>
        </p:txBody>
      </p:sp>
      <p:pic>
        <p:nvPicPr>
          <p:cNvPr id="1030" name="Picture 6" descr="http://oukisel.znam.obr55.ru/files/2023/02/33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31045"/>
            <a:ext cx="2462856" cy="13853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77518" y="2842438"/>
            <a:ext cx="3699505" cy="149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solidFill>
                <a:schemeClr val="tx1"/>
              </a:solidFill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С </a:t>
            </a:r>
            <a:r>
              <a:rPr lang="ru-RU" sz="1000" dirty="0">
                <a:solidFill>
                  <a:schemeClr val="tx1"/>
                </a:solidFill>
              </a:rPr>
              <a:t>запуском </a:t>
            </a:r>
            <a:r>
              <a:rPr lang="ru-RU" sz="1000" dirty="0" smtClean="0">
                <a:solidFill>
                  <a:schemeClr val="tx1"/>
                </a:solidFill>
              </a:rPr>
              <a:t>ФП «Профессионалитет</a:t>
            </a:r>
            <a:r>
              <a:rPr lang="ru-RU" sz="1000" dirty="0">
                <a:solidFill>
                  <a:schemeClr val="tx1"/>
                </a:solidFill>
              </a:rPr>
              <a:t>» произошла настоящая перезагрузка системы среднего профессионального образования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В 2023 году </a:t>
            </a:r>
            <a:r>
              <a:rPr lang="ru-RU" sz="1000" i="1" dirty="0">
                <a:solidFill>
                  <a:schemeClr val="tx1"/>
                </a:solidFill>
              </a:rPr>
              <a:t>количество участников проекта составит 350 тысяч студентов. </a:t>
            </a:r>
            <a:endParaRPr lang="ru-RU" sz="10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000" i="1" dirty="0" smtClean="0">
                <a:solidFill>
                  <a:schemeClr val="tx1"/>
                </a:solidFill>
              </a:rPr>
              <a:t>Мы </a:t>
            </a:r>
            <a:r>
              <a:rPr lang="ru-RU" sz="1000" i="1" dirty="0">
                <a:solidFill>
                  <a:schemeClr val="tx1"/>
                </a:solidFill>
              </a:rPr>
              <a:t>будем активно развивать это направление, тем более что интерес к проекту среди школьников только растет», – прокомментировал </a:t>
            </a:r>
            <a:r>
              <a:rPr lang="ru-RU" sz="1200" b="1" i="1" dirty="0">
                <a:solidFill>
                  <a:srgbClr val="FF0000"/>
                </a:solidFill>
              </a:rPr>
              <a:t>Министр просвещения России Сергей Кравцов.</a:t>
            </a:r>
            <a:endParaRPr lang="ru-RU" sz="1200" b="1" dirty="0">
              <a:solidFill>
                <a:srgbClr val="FF0000"/>
              </a:solidFill>
            </a:endParaRPr>
          </a:p>
          <a:p>
            <a:endParaRPr lang="ru-RU" sz="1000" dirty="0"/>
          </a:p>
        </p:txBody>
      </p:sp>
      <p:pic>
        <p:nvPicPr>
          <p:cNvPr id="1032" name="Picture 8" descr="https://arhangel.online/sites/default/files/styles/1280/public/news/2023/02/113482.png?itok=RJM67-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49485"/>
            <a:ext cx="4362390" cy="8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6-20.userapi.com/s/v1/ig2/mPFANjez0YRMQ65Dmjj7xV6foDoZu-Q3OqaJpc7cr93yswGUyhqt1XpVXRImTKTjlgSI4K1PS0nP6yUvZgK-FDuE.jpg?size=1474x1477&amp;quality=95&amp;crop=0,0,1474,1477&amp;ava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108"/>
            <a:ext cx="1416424" cy="12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812540" y="4868863"/>
            <a:ext cx="2057400" cy="274637"/>
          </a:xfrm>
        </p:spPr>
        <p:txBody>
          <a:bodyPr/>
          <a:lstStyle/>
          <a:p>
            <a:fld id="{D6E164E0-06EF-4C15-8FF4-CD7268BA505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7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Объект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623913"/>
              </p:ext>
            </p:extLst>
          </p:nvPr>
        </p:nvGraphicFramePr>
        <p:xfrm>
          <a:off x="200614" y="2561441"/>
          <a:ext cx="4051479" cy="132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6143" y="535580"/>
            <a:ext cx="40649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ТОПЛИВНО-ЭНЕРГЕТИЧЕСКИЙ КОМПЛЕКС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598693" y="2224585"/>
            <a:ext cx="0" cy="2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24590" y="4401879"/>
            <a:ext cx="0" cy="655664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5266" y="1182825"/>
            <a:ext cx="4245849" cy="112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</a:rPr>
              <a:t>Красноярский край - 4 место </a:t>
            </a:r>
            <a:r>
              <a:rPr lang="ru-RU" sz="900" dirty="0" smtClean="0">
                <a:solidFill>
                  <a:schemeClr val="tx1"/>
                </a:solidFill>
              </a:rPr>
              <a:t>в </a:t>
            </a:r>
            <a:r>
              <a:rPr lang="ru-RU" sz="900" dirty="0">
                <a:solidFill>
                  <a:schemeClr val="tx1"/>
                </a:solidFill>
              </a:rPr>
              <a:t>энергетической отрасли РФ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</a:rPr>
              <a:t>Доля ТЭК в структуре ВРП  - 4,4 %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</a:rPr>
              <a:t>Объем инвестиций в развитие ТЭК </a:t>
            </a:r>
            <a:r>
              <a:rPr lang="ru-RU" sz="900" dirty="0" smtClean="0">
                <a:solidFill>
                  <a:schemeClr val="tx1"/>
                </a:solidFill>
              </a:rPr>
              <a:t>в </a:t>
            </a:r>
            <a:r>
              <a:rPr lang="ru-RU" sz="900" dirty="0">
                <a:solidFill>
                  <a:schemeClr val="tx1"/>
                </a:solidFill>
              </a:rPr>
              <a:t>2023-2025 годы - 818,8 млрд руб.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</a:rPr>
              <a:t>Численность  занятых в производстве электрической и тепловой энергии – </a:t>
            </a:r>
          </a:p>
          <a:p>
            <a:r>
              <a:rPr lang="ru-RU" sz="900" dirty="0">
                <a:solidFill>
                  <a:schemeClr val="tx1"/>
                </a:solidFill>
              </a:rPr>
              <a:t>       свыше 40 тыс. чел. 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164836812"/>
              </p:ext>
            </p:extLst>
          </p:nvPr>
        </p:nvGraphicFramePr>
        <p:xfrm>
          <a:off x="255268" y="4182777"/>
          <a:ext cx="3946693" cy="107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714203" y="525007"/>
            <a:ext cx="37689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СЕЛЬСКОХОЗЯЙСТВЕННОЕ ПРОИЗВОДСТВО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42730" y="1305303"/>
            <a:ext cx="41162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b="1" dirty="0">
                <a:latin typeface="+mn-lt"/>
              </a:rPr>
              <a:t>8 </a:t>
            </a:r>
            <a:r>
              <a:rPr lang="ru-RU" sz="900" dirty="0">
                <a:latin typeface="+mn-lt"/>
              </a:rPr>
              <a:t>Перерабатывающая промышленность</a:t>
            </a:r>
          </a:p>
          <a:p>
            <a:r>
              <a:rPr lang="ru-RU" sz="900" dirty="0">
                <a:latin typeface="+mn-lt"/>
              </a:rPr>
              <a:t>      </a:t>
            </a:r>
            <a:r>
              <a:rPr lang="ru-RU" sz="900" dirty="0" smtClean="0">
                <a:latin typeface="+mn-lt"/>
              </a:rPr>
              <a:t>                                                    </a:t>
            </a:r>
            <a:r>
              <a:rPr lang="ru-RU" sz="900" i="1" dirty="0" smtClean="0">
                <a:latin typeface="+mn-lt"/>
              </a:rPr>
              <a:t>общая </a:t>
            </a:r>
            <a:r>
              <a:rPr lang="ru-RU" sz="900" i="1" dirty="0">
                <a:latin typeface="+mn-lt"/>
              </a:rPr>
              <a:t>сумма инвестиций – 60 795,5 млн. руб.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b="1" dirty="0">
                <a:latin typeface="+mn-lt"/>
              </a:rPr>
              <a:t>8 </a:t>
            </a:r>
            <a:r>
              <a:rPr lang="ru-RU" sz="900" dirty="0" smtClean="0">
                <a:latin typeface="+mn-lt"/>
              </a:rPr>
              <a:t>Животноводство</a:t>
            </a:r>
          </a:p>
          <a:p>
            <a:r>
              <a:rPr lang="ru-RU" sz="900" dirty="0">
                <a:latin typeface="+mn-lt"/>
              </a:rPr>
              <a:t> </a:t>
            </a:r>
            <a:r>
              <a:rPr lang="ru-RU" sz="900" dirty="0" smtClean="0">
                <a:latin typeface="+mn-lt"/>
              </a:rPr>
              <a:t>                                                         </a:t>
            </a:r>
            <a:r>
              <a:rPr lang="ru-RU" sz="900" i="1" dirty="0" smtClean="0">
                <a:latin typeface="+mn-lt"/>
              </a:rPr>
              <a:t>общая </a:t>
            </a:r>
            <a:r>
              <a:rPr lang="ru-RU" sz="900" i="1" dirty="0">
                <a:latin typeface="+mn-lt"/>
              </a:rPr>
              <a:t>сумма инвестиций – 14 540,7 млн. руб.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b="1" dirty="0">
                <a:latin typeface="+mn-lt"/>
              </a:rPr>
              <a:t>5</a:t>
            </a:r>
            <a:r>
              <a:rPr lang="ru-RU" sz="900" dirty="0">
                <a:latin typeface="+mn-lt"/>
              </a:rPr>
              <a:t> Растениеводство</a:t>
            </a:r>
          </a:p>
          <a:p>
            <a:r>
              <a:rPr lang="ru-RU" sz="900" i="1" dirty="0">
                <a:latin typeface="+mn-lt"/>
              </a:rPr>
              <a:t> </a:t>
            </a:r>
            <a:r>
              <a:rPr lang="ru-RU" sz="900" i="1" dirty="0" smtClean="0">
                <a:latin typeface="+mn-lt"/>
              </a:rPr>
              <a:t>                                                         общая </a:t>
            </a:r>
            <a:r>
              <a:rPr lang="ru-RU" sz="900" i="1" dirty="0">
                <a:latin typeface="+mn-lt"/>
              </a:rPr>
              <a:t>сумма инвестиций – 12 520,3 млн. руб.</a:t>
            </a:r>
          </a:p>
          <a:p>
            <a:endParaRPr lang="ru-RU" i="1" dirty="0">
              <a:latin typeface="+mn-lt"/>
            </a:endParaRPr>
          </a:p>
          <a:p>
            <a:endParaRPr lang="ru-RU" i="1" dirty="0">
              <a:latin typeface="+mn-lt"/>
            </a:endParaRPr>
          </a:p>
          <a:p>
            <a:r>
              <a:rPr lang="ru-RU" dirty="0">
                <a:latin typeface="+mn-lt"/>
              </a:rPr>
              <a:t>   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 </a:t>
            </a:r>
          </a:p>
        </p:txBody>
      </p:sp>
      <p:graphicFrame>
        <p:nvGraphicFramePr>
          <p:cNvPr id="26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905962"/>
              </p:ext>
            </p:extLst>
          </p:nvPr>
        </p:nvGraphicFramePr>
        <p:xfrm>
          <a:off x="4838024" y="2681386"/>
          <a:ext cx="3401686" cy="111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266218035"/>
              </p:ext>
            </p:extLst>
          </p:nvPr>
        </p:nvGraphicFramePr>
        <p:xfrm>
          <a:off x="4942730" y="4063448"/>
          <a:ext cx="4062763" cy="122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98992" y="4782906"/>
            <a:ext cx="2057400" cy="274637"/>
          </a:xfrm>
        </p:spPr>
        <p:txBody>
          <a:bodyPr/>
          <a:lstStyle/>
          <a:p>
            <a:fld id="{D6E164E0-06EF-4C15-8FF4-CD7268BA505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00614" y="155675"/>
            <a:ext cx="330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10" eaLnBrk="0" hangingPunct="0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ПРОФЕССИОНАЛИТЕТ - 2023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034903" y="3846368"/>
            <a:ext cx="7010400" cy="411085"/>
            <a:chOff x="1180215" y="3693102"/>
            <a:chExt cx="7010400" cy="41108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80215" y="3693102"/>
              <a:ext cx="7010400" cy="4110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75907" y="3755528"/>
              <a:ext cx="6769396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auto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Доля обеспеченности кадровой </a:t>
              </a:r>
              <a:r>
                <a:rPr lang="ru-RU" b="1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потребности выпускниками </a:t>
              </a:r>
              <a:r>
                <a:rPr lang="ru-RU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системы СПО, %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914400" y="950132"/>
            <a:ext cx="7130902" cy="355172"/>
            <a:chOff x="808690" y="950131"/>
            <a:chExt cx="7023100" cy="4206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690" y="950131"/>
              <a:ext cx="702310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659887" y="1011566"/>
              <a:ext cx="4637837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auto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Инвестиционные проекты</a:t>
              </a:r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4506904" y="1485090"/>
            <a:ext cx="0" cy="655664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524590" y="2860158"/>
            <a:ext cx="0" cy="875414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956930" y="2197208"/>
            <a:ext cx="7088373" cy="420687"/>
            <a:chOff x="956929" y="2140754"/>
            <a:chExt cx="7088373" cy="42068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929" y="2140754"/>
              <a:ext cx="7088373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2998338" y="2197208"/>
              <a:ext cx="26438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5"/>
              <a:r>
                <a:rPr lang="ru-RU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Прогноз кадровой потребности</a:t>
              </a: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>
            <a:off x="4479851" y="525007"/>
            <a:ext cx="0" cy="338405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7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784" y="203999"/>
            <a:ext cx="280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10" eaLnBrk="0" hangingPunct="0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СИСТЕМА УПРАВЛЕНИЯ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16150" r="65556" b="13076"/>
          <a:stretch/>
        </p:blipFill>
        <p:spPr bwMode="auto">
          <a:xfrm>
            <a:off x="366006" y="2290941"/>
            <a:ext cx="1835868" cy="2636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 bwMode="auto">
          <a:xfrm>
            <a:off x="3012558" y="4002252"/>
            <a:ext cx="1932104" cy="39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Профессиональные образовательные организации</a:t>
            </a:r>
          </a:p>
          <a:p>
            <a:pPr algn="ctr"/>
            <a:endParaRPr lang="ru-RU" sz="8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spcBef>
                <a:spcPts val="1878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16251" y="4002252"/>
            <a:ext cx="1924216" cy="3965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Организации </a:t>
            </a:r>
            <a:r>
              <a:rPr lang="ru-RU" sz="800" b="1" dirty="0">
                <a:solidFill>
                  <a:schemeClr val="tx1"/>
                </a:solidFill>
              </a:rPr>
              <a:t>реального 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сектора </a:t>
            </a:r>
            <a:r>
              <a:rPr lang="ru-RU" sz="800" b="1" dirty="0" smtClean="0">
                <a:solidFill>
                  <a:schemeClr val="tx1"/>
                </a:solidFill>
              </a:rPr>
              <a:t>экономики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67" name="Google Shape;24;p3"/>
          <p:cNvSpPr/>
          <p:nvPr/>
        </p:nvSpPr>
        <p:spPr>
          <a:xfrm>
            <a:off x="5193792" y="3855110"/>
            <a:ext cx="1385110" cy="1087365"/>
          </a:xfrm>
          <a:prstGeom prst="ellipse">
            <a:avLst/>
          </a:prstGeom>
          <a:solidFill>
            <a:srgbClr val="00A84C"/>
          </a:solidFill>
          <a:ln w="9525" cap="flat" cmpd="sng">
            <a:solidFill>
              <a:srgbClr val="00A84C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 smtClean="0">
              <a:solidFill>
                <a:schemeClr val="bg1"/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 smtClean="0">
              <a:solidFill>
                <a:schemeClr val="bg1"/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chemeClr val="bg1"/>
                </a:solidFill>
                <a:latin typeface="+mn-lt"/>
              </a:rPr>
              <a:t>Базовая организация кластера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 smtClean="0">
              <a:solidFill>
                <a:schemeClr val="bg1"/>
              </a:solidFill>
              <a:latin typeface="+mn-lt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chemeClr val="bg1"/>
                </a:solidFill>
                <a:latin typeface="+mn-lt"/>
              </a:rPr>
              <a:t> </a:t>
            </a:r>
            <a:endParaRPr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730952" y="2414014"/>
            <a:ext cx="6137453" cy="13825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 sz="9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cs typeface="Arial" charset="0"/>
              </a:rPr>
              <a:t>УПРАВЛЯЮЩАЯ КОМПАНИЯ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Разработка </a:t>
            </a:r>
            <a:r>
              <a:rPr lang="ru-RU" sz="900" dirty="0">
                <a:solidFill>
                  <a:schemeClr val="tx1"/>
                </a:solidFill>
                <a:cs typeface="Arial" panose="020B0604020202020204" pitchFamily="34" charset="0"/>
              </a:rPr>
              <a:t>и согласование проекта </a:t>
            </a: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документов, </a:t>
            </a:r>
            <a:r>
              <a:rPr lang="ru-RU" sz="900" dirty="0">
                <a:solidFill>
                  <a:schemeClr val="tx1"/>
                </a:solidFill>
                <a:cs typeface="Arial" panose="020B0604020202020204" pitchFamily="34" charset="0"/>
              </a:rPr>
              <a:t>регламентирующих деятельность </a:t>
            </a: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кластера</a:t>
            </a:r>
            <a:endParaRPr lang="ru-RU" sz="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Формирование </a:t>
            </a:r>
            <a:r>
              <a:rPr lang="ru-RU" sz="900" dirty="0">
                <a:solidFill>
                  <a:schemeClr val="tx1"/>
                </a:solidFill>
                <a:cs typeface="Arial" panose="020B0604020202020204" pitchFamily="34" charset="0"/>
              </a:rPr>
              <a:t>и согласование заявки на участие в </a:t>
            </a: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конкурсе </a:t>
            </a:r>
            <a:r>
              <a:rPr lang="ru-RU" sz="900" dirty="0">
                <a:solidFill>
                  <a:schemeClr val="tx1"/>
                </a:solidFill>
                <a:cs typeface="Arial" panose="020B0604020202020204" pitchFamily="34" charset="0"/>
              </a:rPr>
              <a:t>по распределению </a:t>
            </a: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контрольных цифр приема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Организация </a:t>
            </a:r>
            <a:r>
              <a:rPr lang="ru-RU" sz="900" dirty="0">
                <a:solidFill>
                  <a:schemeClr val="tx1"/>
                </a:solidFill>
                <a:cs typeface="Arial" panose="020B0604020202020204" pitchFamily="34" charset="0"/>
              </a:rPr>
              <a:t>системы поощрений обучающихся </a:t>
            </a:r>
            <a:endParaRPr lang="ru-RU" sz="9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Создание </a:t>
            </a:r>
            <a:r>
              <a:rPr lang="ru-RU" sz="900" dirty="0">
                <a:solidFill>
                  <a:schemeClr val="tx1"/>
                </a:solidFill>
                <a:cs typeface="Arial" panose="020B0604020202020204" pitchFamily="34" charset="0"/>
              </a:rPr>
              <a:t>условий и организация </a:t>
            </a: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дополнительного профессионального образования и профессионального обучения</a:t>
            </a:r>
            <a:endParaRPr lang="ru-RU" sz="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Организация </a:t>
            </a:r>
            <a:r>
              <a:rPr lang="ru-RU" sz="900" dirty="0">
                <a:solidFill>
                  <a:schemeClr val="tx1"/>
                </a:solidFill>
                <a:cs typeface="Arial" panose="020B0604020202020204" pitchFamily="34" charset="0"/>
              </a:rPr>
              <a:t>содействия деятельности общественных объединений </a:t>
            </a:r>
            <a:endParaRPr lang="ru-RU" sz="9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Содействие </a:t>
            </a:r>
            <a:r>
              <a:rPr lang="ru-RU" sz="900" dirty="0">
                <a:solidFill>
                  <a:schemeClr val="tx1"/>
                </a:solidFill>
                <a:cs typeface="Arial" panose="020B0604020202020204" pitchFamily="34" charset="0"/>
              </a:rPr>
              <a:t>привлечению внебюджетных средств для обеспечения деятельности и развития </a:t>
            </a:r>
            <a:r>
              <a:rPr lang="ru-RU" sz="900" dirty="0" smtClean="0">
                <a:solidFill>
                  <a:schemeClr val="tx1"/>
                </a:solidFill>
                <a:cs typeface="Arial" panose="020B0604020202020204" pitchFamily="34" charset="0"/>
              </a:rPr>
              <a:t>кластера</a:t>
            </a:r>
            <a:endParaRPr lang="ru-RU" sz="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  <a:defRPr/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048" name="Скругленный прямоугольник 2047"/>
          <p:cNvSpPr/>
          <p:nvPr/>
        </p:nvSpPr>
        <p:spPr>
          <a:xfrm>
            <a:off x="2542823" y="2179930"/>
            <a:ext cx="6513713" cy="2885050"/>
          </a:xfrm>
          <a:prstGeom prst="roundRect">
            <a:avLst/>
          </a:prstGeom>
          <a:noFill/>
          <a:ln>
            <a:solidFill>
              <a:srgbClr val="F76F3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Скругленный прямоугольник 2048"/>
          <p:cNvSpPr/>
          <p:nvPr/>
        </p:nvSpPr>
        <p:spPr>
          <a:xfrm>
            <a:off x="10646797" y="210709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0391" y="545631"/>
            <a:ext cx="7022591" cy="146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A84C"/>
                </a:solidFill>
                <a:cs typeface="Arial" charset="0"/>
              </a:rPr>
              <a:t>РЕГИОНАЛЬНЫЙ НАБЛЮДАТЕЛЬНЫЙ СОВЕТ</a:t>
            </a:r>
          </a:p>
          <a:p>
            <a:pPr algn="ctr">
              <a:defRPr/>
            </a:pPr>
            <a:endParaRPr lang="ru-RU" sz="1200" b="1" dirty="0">
              <a:solidFill>
                <a:srgbClr val="00A84C"/>
              </a:solidFill>
              <a:cs typeface="Arial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Согласование программ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деятельности 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кластеров,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а 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также вносимых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в 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них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изменений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М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ониторинг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реализации программ деятельности 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кластеров</a:t>
            </a:r>
            <a:endParaRPr lang="ru-RU" sz="11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З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апрос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информации о трудоустройстве 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выпускников участников кластеров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Предоставлении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информации о реализации 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программ деятельности кластеров в  </a:t>
            </a:r>
            <a:r>
              <a:rPr lang="ru-RU" sz="11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Минпросвещения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  РФ 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и 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для рассмотрения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на  Координационном 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совете образовательно </a:t>
            </a: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- производственных </a:t>
            </a:r>
            <a:r>
              <a:rPr lang="ru-RU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 кластеров</a:t>
            </a:r>
            <a:endParaRPr lang="ru-RU" sz="1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2188532" y="3500818"/>
            <a:ext cx="367633" cy="34094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E3618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2222" r="31979" b="4629"/>
          <a:stretch/>
        </p:blipFill>
        <p:spPr bwMode="auto">
          <a:xfrm>
            <a:off x="7532051" y="266354"/>
            <a:ext cx="1447176" cy="1840742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низ 16"/>
          <p:cNvSpPr/>
          <p:nvPr/>
        </p:nvSpPr>
        <p:spPr>
          <a:xfrm rot="5400000">
            <a:off x="7219165" y="1150478"/>
            <a:ext cx="367633" cy="34094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E3618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281215" y="4657620"/>
            <a:ext cx="878908" cy="2330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Школы</a:t>
            </a:r>
          </a:p>
          <a:p>
            <a:pPr algn="ctr"/>
            <a:endParaRPr lang="ru-RU" sz="8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spcBef>
                <a:spcPts val="1878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54923" y="4895068"/>
            <a:ext cx="2057400" cy="274637"/>
          </a:xfrm>
        </p:spPr>
        <p:txBody>
          <a:bodyPr/>
          <a:lstStyle/>
          <a:p>
            <a:fld id="{D6E164E0-06EF-4C15-8FF4-CD7268BA505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8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23177" y="678188"/>
            <a:ext cx="4413571" cy="4375956"/>
            <a:chOff x="1992651" y="761864"/>
            <a:chExt cx="4413571" cy="4375956"/>
          </a:xfrm>
        </p:grpSpPr>
        <p:sp>
          <p:nvSpPr>
            <p:cNvPr id="67" name="Google Shape;24;p3"/>
            <p:cNvSpPr/>
            <p:nvPr/>
          </p:nvSpPr>
          <p:spPr>
            <a:xfrm>
              <a:off x="3089305" y="1894284"/>
              <a:ext cx="2206888" cy="2133483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900" b="1" dirty="0" smtClean="0">
                <a:solidFill>
                  <a:schemeClr val="bg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900" b="1" dirty="0" smtClean="0">
                <a:solidFill>
                  <a:schemeClr val="bg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solidFill>
                    <a:schemeClr val="bg1"/>
                  </a:solidFill>
                  <a:latin typeface="+mn-lt"/>
                </a:rPr>
                <a:t>Назаровский </a:t>
              </a:r>
              <a:r>
                <a:rPr lang="ru-RU" b="1" dirty="0" err="1" smtClean="0">
                  <a:solidFill>
                    <a:schemeClr val="bg1"/>
                  </a:solidFill>
                  <a:latin typeface="+mn-lt"/>
                </a:rPr>
                <a:t>энерго</a:t>
              </a:r>
              <a:r>
                <a:rPr lang="ru-RU" b="1" dirty="0" smtClean="0">
                  <a:solidFill>
                    <a:schemeClr val="bg1"/>
                  </a:solidFill>
                  <a:latin typeface="+mn-lt"/>
                </a:rPr>
                <a:t>-строительный техникум</a:t>
              </a:r>
            </a:p>
            <a:p>
              <a:pPr lvl="0" rtl="0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chemeClr val="bg1"/>
                  </a:solidFill>
                  <a:latin typeface="+mn-lt"/>
                </a:rPr>
                <a:t> </a:t>
              </a:r>
              <a:endParaRPr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12" name="Google Shape;23;p3"/>
            <p:cNvGrpSpPr/>
            <p:nvPr/>
          </p:nvGrpSpPr>
          <p:grpSpPr>
            <a:xfrm>
              <a:off x="2009283" y="761864"/>
              <a:ext cx="4396939" cy="4375956"/>
              <a:chOff x="-474900" y="321200"/>
              <a:chExt cx="2324700" cy="2324700"/>
            </a:xfrm>
          </p:grpSpPr>
          <p:sp>
            <p:nvSpPr>
              <p:cNvPr id="13" name="Google Shape;24;p3"/>
              <p:cNvSpPr/>
              <p:nvPr/>
            </p:nvSpPr>
            <p:spPr>
              <a:xfrm>
                <a:off x="-474900" y="321200"/>
                <a:ext cx="2324700" cy="2324700"/>
              </a:xfrm>
              <a:prstGeom prst="ellipse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Google Shape;25;p3"/>
              <p:cNvSpPr/>
              <p:nvPr/>
            </p:nvSpPr>
            <p:spPr>
              <a:xfrm>
                <a:off x="120725" y="916825"/>
                <a:ext cx="1133400" cy="1133400"/>
              </a:xfrm>
              <a:prstGeom prst="ellipse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26;p3"/>
              <p:cNvSpPr/>
              <p:nvPr/>
            </p:nvSpPr>
            <p:spPr>
              <a:xfrm>
                <a:off x="-137125" y="658975"/>
                <a:ext cx="1649100" cy="1649100"/>
              </a:xfrm>
              <a:prstGeom prst="ellipse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27;p3"/>
              <p:cNvSpPr/>
              <p:nvPr/>
            </p:nvSpPr>
            <p:spPr>
              <a:xfrm>
                <a:off x="313650" y="1109750"/>
                <a:ext cx="747600" cy="747600"/>
              </a:xfrm>
              <a:prstGeom prst="ellipse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1" name="Google Shape;217;p20"/>
            <p:cNvSpPr/>
            <p:nvPr/>
          </p:nvSpPr>
          <p:spPr>
            <a:xfrm>
              <a:off x="3484135" y="1475508"/>
              <a:ext cx="165205" cy="157816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17;p20"/>
            <p:cNvSpPr/>
            <p:nvPr/>
          </p:nvSpPr>
          <p:spPr>
            <a:xfrm>
              <a:off x="3135848" y="4581161"/>
              <a:ext cx="165205" cy="157816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17;p20"/>
            <p:cNvSpPr/>
            <p:nvPr/>
          </p:nvSpPr>
          <p:spPr>
            <a:xfrm>
              <a:off x="6241017" y="1199319"/>
              <a:ext cx="165205" cy="157816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17;p20"/>
            <p:cNvSpPr/>
            <p:nvPr/>
          </p:nvSpPr>
          <p:spPr>
            <a:xfrm>
              <a:off x="1992651" y="3700536"/>
              <a:ext cx="165205" cy="157816"/>
            </a:xfrm>
            <a:custGeom>
              <a:avLst/>
              <a:gdLst/>
              <a:ahLst/>
              <a:cxnLst/>
              <a:rect l="l" t="t" r="r" b="b"/>
              <a:pathLst>
                <a:path w="15101" h="14419" fill="none" extrusionOk="0">
                  <a:moveTo>
                    <a:pt x="7234" y="293"/>
                  </a:moveTo>
                  <a:lnTo>
                    <a:pt x="7234" y="293"/>
                  </a:lnTo>
                  <a:lnTo>
                    <a:pt x="7307" y="171"/>
                  </a:lnTo>
                  <a:lnTo>
                    <a:pt x="7380" y="74"/>
                  </a:lnTo>
                  <a:lnTo>
                    <a:pt x="7477" y="25"/>
                  </a:lnTo>
                  <a:lnTo>
                    <a:pt x="7550" y="1"/>
                  </a:lnTo>
                  <a:lnTo>
                    <a:pt x="7623" y="25"/>
                  </a:lnTo>
                  <a:lnTo>
                    <a:pt x="7721" y="74"/>
                  </a:lnTo>
                  <a:lnTo>
                    <a:pt x="7794" y="171"/>
                  </a:lnTo>
                  <a:lnTo>
                    <a:pt x="7867" y="293"/>
                  </a:lnTo>
                  <a:lnTo>
                    <a:pt x="9523" y="4092"/>
                  </a:lnTo>
                  <a:lnTo>
                    <a:pt x="9523" y="4092"/>
                  </a:lnTo>
                  <a:lnTo>
                    <a:pt x="9596" y="4214"/>
                  </a:lnTo>
                  <a:lnTo>
                    <a:pt x="9718" y="4360"/>
                  </a:lnTo>
                  <a:lnTo>
                    <a:pt x="9840" y="4482"/>
                  </a:lnTo>
                  <a:lnTo>
                    <a:pt x="9986" y="4604"/>
                  </a:lnTo>
                  <a:lnTo>
                    <a:pt x="10132" y="4701"/>
                  </a:lnTo>
                  <a:lnTo>
                    <a:pt x="10302" y="4774"/>
                  </a:lnTo>
                  <a:lnTo>
                    <a:pt x="10449" y="4847"/>
                  </a:lnTo>
                  <a:lnTo>
                    <a:pt x="10619" y="4872"/>
                  </a:lnTo>
                  <a:lnTo>
                    <a:pt x="14711" y="5286"/>
                  </a:lnTo>
                  <a:lnTo>
                    <a:pt x="14711" y="5286"/>
                  </a:lnTo>
                  <a:lnTo>
                    <a:pt x="14857" y="5310"/>
                  </a:lnTo>
                  <a:lnTo>
                    <a:pt x="14979" y="5359"/>
                  </a:lnTo>
                  <a:lnTo>
                    <a:pt x="15052" y="5407"/>
                  </a:lnTo>
                  <a:lnTo>
                    <a:pt x="15100" y="5505"/>
                  </a:lnTo>
                  <a:lnTo>
                    <a:pt x="15100" y="5578"/>
                  </a:lnTo>
                  <a:lnTo>
                    <a:pt x="15076" y="5675"/>
                  </a:lnTo>
                  <a:lnTo>
                    <a:pt x="15027" y="5773"/>
                  </a:lnTo>
                  <a:lnTo>
                    <a:pt x="14906" y="5895"/>
                  </a:lnTo>
                  <a:lnTo>
                    <a:pt x="11837" y="8622"/>
                  </a:lnTo>
                  <a:lnTo>
                    <a:pt x="11837" y="8622"/>
                  </a:lnTo>
                  <a:lnTo>
                    <a:pt x="11715" y="8744"/>
                  </a:lnTo>
                  <a:lnTo>
                    <a:pt x="11618" y="8890"/>
                  </a:lnTo>
                  <a:lnTo>
                    <a:pt x="11545" y="9061"/>
                  </a:lnTo>
                  <a:lnTo>
                    <a:pt x="11472" y="9231"/>
                  </a:lnTo>
                  <a:lnTo>
                    <a:pt x="11423" y="9402"/>
                  </a:lnTo>
                  <a:lnTo>
                    <a:pt x="11398" y="9572"/>
                  </a:lnTo>
                  <a:lnTo>
                    <a:pt x="11398" y="9743"/>
                  </a:lnTo>
                  <a:lnTo>
                    <a:pt x="11423" y="9913"/>
                  </a:lnTo>
                  <a:lnTo>
                    <a:pt x="12300" y="13956"/>
                  </a:lnTo>
                  <a:lnTo>
                    <a:pt x="12300" y="13956"/>
                  </a:lnTo>
                  <a:lnTo>
                    <a:pt x="12324" y="14102"/>
                  </a:lnTo>
                  <a:lnTo>
                    <a:pt x="12300" y="14200"/>
                  </a:lnTo>
                  <a:lnTo>
                    <a:pt x="12275" y="14297"/>
                  </a:lnTo>
                  <a:lnTo>
                    <a:pt x="12227" y="14370"/>
                  </a:lnTo>
                  <a:lnTo>
                    <a:pt x="12129" y="14394"/>
                  </a:lnTo>
                  <a:lnTo>
                    <a:pt x="12032" y="14419"/>
                  </a:lnTo>
                  <a:lnTo>
                    <a:pt x="11910" y="14370"/>
                  </a:lnTo>
                  <a:lnTo>
                    <a:pt x="11788" y="14321"/>
                  </a:lnTo>
                  <a:lnTo>
                    <a:pt x="8232" y="12227"/>
                  </a:lnTo>
                  <a:lnTo>
                    <a:pt x="8232" y="12227"/>
                  </a:lnTo>
                  <a:lnTo>
                    <a:pt x="8086" y="12154"/>
                  </a:lnTo>
                  <a:lnTo>
                    <a:pt x="7916" y="12105"/>
                  </a:lnTo>
                  <a:lnTo>
                    <a:pt x="7721" y="12081"/>
                  </a:lnTo>
                  <a:lnTo>
                    <a:pt x="7550" y="12081"/>
                  </a:lnTo>
                  <a:lnTo>
                    <a:pt x="7380" y="12081"/>
                  </a:lnTo>
                  <a:lnTo>
                    <a:pt x="7185" y="12105"/>
                  </a:lnTo>
                  <a:lnTo>
                    <a:pt x="7015" y="12154"/>
                  </a:lnTo>
                  <a:lnTo>
                    <a:pt x="6868" y="12227"/>
                  </a:lnTo>
                  <a:lnTo>
                    <a:pt x="3313" y="14321"/>
                  </a:lnTo>
                  <a:lnTo>
                    <a:pt x="3313" y="14321"/>
                  </a:lnTo>
                  <a:lnTo>
                    <a:pt x="3191" y="14370"/>
                  </a:lnTo>
                  <a:lnTo>
                    <a:pt x="3069" y="14419"/>
                  </a:lnTo>
                  <a:lnTo>
                    <a:pt x="2972" y="14394"/>
                  </a:lnTo>
                  <a:lnTo>
                    <a:pt x="2874" y="14370"/>
                  </a:lnTo>
                  <a:lnTo>
                    <a:pt x="2826" y="14297"/>
                  </a:lnTo>
                  <a:lnTo>
                    <a:pt x="2801" y="14200"/>
                  </a:lnTo>
                  <a:lnTo>
                    <a:pt x="2777" y="14102"/>
                  </a:lnTo>
                  <a:lnTo>
                    <a:pt x="2801" y="13956"/>
                  </a:lnTo>
                  <a:lnTo>
                    <a:pt x="3678" y="9913"/>
                  </a:lnTo>
                  <a:lnTo>
                    <a:pt x="3678" y="9913"/>
                  </a:lnTo>
                  <a:lnTo>
                    <a:pt x="3702" y="9743"/>
                  </a:lnTo>
                  <a:lnTo>
                    <a:pt x="3702" y="9572"/>
                  </a:lnTo>
                  <a:lnTo>
                    <a:pt x="3678" y="9402"/>
                  </a:lnTo>
                  <a:lnTo>
                    <a:pt x="3629" y="9231"/>
                  </a:lnTo>
                  <a:lnTo>
                    <a:pt x="3556" y="9061"/>
                  </a:lnTo>
                  <a:lnTo>
                    <a:pt x="3483" y="8890"/>
                  </a:lnTo>
                  <a:lnTo>
                    <a:pt x="3386" y="8744"/>
                  </a:lnTo>
                  <a:lnTo>
                    <a:pt x="3264" y="8622"/>
                  </a:lnTo>
                  <a:lnTo>
                    <a:pt x="195" y="5895"/>
                  </a:lnTo>
                  <a:lnTo>
                    <a:pt x="195" y="5895"/>
                  </a:lnTo>
                  <a:lnTo>
                    <a:pt x="73" y="5773"/>
                  </a:lnTo>
                  <a:lnTo>
                    <a:pt x="25" y="5675"/>
                  </a:lnTo>
                  <a:lnTo>
                    <a:pt x="0" y="5578"/>
                  </a:lnTo>
                  <a:lnTo>
                    <a:pt x="0" y="5505"/>
                  </a:lnTo>
                  <a:lnTo>
                    <a:pt x="49" y="5407"/>
                  </a:lnTo>
                  <a:lnTo>
                    <a:pt x="122" y="5359"/>
                  </a:lnTo>
                  <a:lnTo>
                    <a:pt x="244" y="5310"/>
                  </a:lnTo>
                  <a:lnTo>
                    <a:pt x="390" y="5286"/>
                  </a:lnTo>
                  <a:lnTo>
                    <a:pt x="4482" y="4872"/>
                  </a:lnTo>
                  <a:lnTo>
                    <a:pt x="4482" y="4872"/>
                  </a:lnTo>
                  <a:lnTo>
                    <a:pt x="4652" y="4847"/>
                  </a:lnTo>
                  <a:lnTo>
                    <a:pt x="4798" y="4774"/>
                  </a:lnTo>
                  <a:lnTo>
                    <a:pt x="4969" y="4701"/>
                  </a:lnTo>
                  <a:lnTo>
                    <a:pt x="5115" y="4604"/>
                  </a:lnTo>
                  <a:lnTo>
                    <a:pt x="5261" y="4482"/>
                  </a:lnTo>
                  <a:lnTo>
                    <a:pt x="5383" y="4360"/>
                  </a:lnTo>
                  <a:lnTo>
                    <a:pt x="5505" y="4214"/>
                  </a:lnTo>
                  <a:lnTo>
                    <a:pt x="5578" y="4092"/>
                  </a:lnTo>
                  <a:lnTo>
                    <a:pt x="7234" y="293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999">
              <a:off x="2373207" y="2453845"/>
              <a:ext cx="260191" cy="26019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3915" y="173624"/>
            <a:ext cx="860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0" eaLnBrk="0" hangingPunct="0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КЛАСТЕР ТОПЛИВНО-ЭНЕРГЕТИЧЕСКОГО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КОМПЛЕКСА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698657" y="3953893"/>
            <a:ext cx="1835072" cy="889622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9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cs typeface="Arial" pitchFamily="34" charset="0"/>
              </a:rPr>
              <a:t>Красноярский </a:t>
            </a:r>
            <a:r>
              <a:rPr lang="ru-RU" sz="900" dirty="0">
                <a:solidFill>
                  <a:schemeClr val="tx1"/>
                </a:solidFill>
                <a:cs typeface="Arial" pitchFamily="34" charset="0"/>
              </a:rPr>
              <a:t>техникум сварочных технологий и энергетики </a:t>
            </a:r>
            <a:r>
              <a:rPr lang="ru-RU" sz="900" dirty="0" smtClean="0">
                <a:solidFill>
                  <a:schemeClr val="tx1"/>
                </a:solidFill>
                <a:cs typeface="Arial" pitchFamily="34" charset="0"/>
              </a:rPr>
              <a:t>(КТСТЭ)</a:t>
            </a:r>
            <a:endParaRPr lang="ru-RU" sz="9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>
              <a:spcBef>
                <a:spcPts val="1878"/>
              </a:spcBef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01544" y="2549014"/>
            <a:ext cx="2047432" cy="1020783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cs typeface="Arial" pitchFamily="34" charset="0"/>
              </a:rPr>
              <a:t>ООО «Сибирская генерирующая </a:t>
            </a:r>
            <a:r>
              <a:rPr lang="ru-RU" sz="900" b="1" dirty="0" smtClean="0">
                <a:solidFill>
                  <a:schemeClr val="tx1"/>
                </a:solidFill>
                <a:cs typeface="Arial" pitchFamily="34" charset="0"/>
              </a:rPr>
              <a:t>компания»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cs typeface="Arial" pitchFamily="34" charset="0"/>
              </a:rPr>
              <a:t>Назаровская ГРЭС</a:t>
            </a:r>
            <a:endParaRPr lang="ru-RU" sz="900" dirty="0">
              <a:solidFill>
                <a:schemeClr val="tx1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cs typeface="Arial" pitchFamily="34" charset="0"/>
              </a:rPr>
              <a:t>Красноярская </a:t>
            </a:r>
            <a:r>
              <a:rPr lang="ru-RU" sz="900" dirty="0" smtClean="0">
                <a:solidFill>
                  <a:schemeClr val="tx1"/>
                </a:solidFill>
                <a:cs typeface="Arial" pitchFamily="34" charset="0"/>
              </a:rPr>
              <a:t>ГРЭС-2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err="1">
                <a:solidFill>
                  <a:schemeClr val="tx1"/>
                </a:solidFill>
                <a:cs typeface="Arial" pitchFamily="34" charset="0"/>
              </a:rPr>
              <a:t>Канская</a:t>
            </a:r>
            <a:r>
              <a:rPr lang="ru-RU" sz="900" dirty="0">
                <a:solidFill>
                  <a:schemeClr val="tx1"/>
                </a:solidFill>
                <a:cs typeface="Arial" pitchFamily="34" charset="0"/>
              </a:rPr>
              <a:t> ТЭЦ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err="1" smtClean="0">
                <a:solidFill>
                  <a:schemeClr val="tx1"/>
                </a:solidFill>
                <a:cs typeface="Arial" pitchFamily="34" charset="0"/>
              </a:rPr>
              <a:t>Кызылская</a:t>
            </a:r>
            <a:r>
              <a:rPr lang="ru-RU" sz="900" dirty="0" smtClean="0">
                <a:solidFill>
                  <a:schemeClr val="tx1"/>
                </a:solidFill>
                <a:cs typeface="Arial" pitchFamily="34" charset="0"/>
              </a:rPr>
              <a:t> ТЭЦ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900" dirty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0298" y="2614641"/>
            <a:ext cx="2242490" cy="10811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партнерство с ведущими отраслевыми предприятиями  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70 %  контингента по профилю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т</a:t>
            </a:r>
            <a:r>
              <a:rPr lang="ru-RU" sz="1100" dirty="0" smtClean="0">
                <a:solidFill>
                  <a:schemeClr val="tx1"/>
                </a:solidFill>
              </a:rPr>
              <a:t>рудоустройство 74,5 %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936">
            <a:off x="4713452" y="2652669"/>
            <a:ext cx="260191" cy="2601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4759" y="760531"/>
            <a:ext cx="160007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Arial" pitchFamily="34" charset="0"/>
              </a:rPr>
              <a:t>Минусинский сельскохозяйственный техникум </a:t>
            </a:r>
            <a:r>
              <a:rPr lang="ru-RU" sz="1000" dirty="0" smtClean="0">
                <a:solidFill>
                  <a:schemeClr val="tx1"/>
                </a:solidFill>
                <a:cs typeface="Arial" pitchFamily="34" charset="0"/>
              </a:rPr>
              <a:t>(МСХК</a:t>
            </a:r>
            <a:r>
              <a:rPr lang="ru-RU" sz="1000" dirty="0">
                <a:solidFill>
                  <a:schemeClr val="tx1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8741" y="737351"/>
            <a:ext cx="201916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cs typeface="Arial" pitchFamily="34" charset="0"/>
              </a:rPr>
              <a:t>ООО «Сибирская генерирующая компания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cs typeface="Arial" pitchFamily="34" charset="0"/>
              </a:rPr>
              <a:t>Минусинская </a:t>
            </a:r>
            <a:r>
              <a:rPr lang="ru-RU" sz="1000" dirty="0">
                <a:solidFill>
                  <a:schemeClr val="tx1"/>
                </a:solidFill>
                <a:cs typeface="Arial" pitchFamily="34" charset="0"/>
              </a:rPr>
              <a:t>ТЭЦ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Arial" pitchFamily="34" charset="0"/>
              </a:rPr>
              <a:t>Абаканская </a:t>
            </a:r>
            <a:r>
              <a:rPr lang="ru-RU" sz="1000" dirty="0" smtClean="0">
                <a:solidFill>
                  <a:schemeClr val="tx1"/>
                </a:solidFill>
                <a:cs typeface="Arial" pitchFamily="34" charset="0"/>
              </a:rPr>
              <a:t>ТЭЦ</a:t>
            </a:r>
            <a:endParaRPr lang="ru-RU" sz="1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2366" y="3929115"/>
            <a:ext cx="211324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cs typeface="Arial" pitchFamily="34" charset="0"/>
              </a:rPr>
              <a:t>ООО «Сибирская генерирующая компания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cs typeface="Arial" pitchFamily="34" charset="0"/>
              </a:rPr>
              <a:t>Красноярская </a:t>
            </a:r>
            <a:r>
              <a:rPr lang="ru-RU" sz="1000" dirty="0">
                <a:solidFill>
                  <a:schemeClr val="tx1"/>
                </a:solidFill>
                <a:cs typeface="Arial" pitchFamily="34" charset="0"/>
              </a:rPr>
              <a:t>ТЭЦ-1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Arial" pitchFamily="34" charset="0"/>
              </a:rPr>
              <a:t>Красноярская ТЭЦ-2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Arial" pitchFamily="34" charset="0"/>
              </a:rPr>
              <a:t>Красноярская ТЭЦ-3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54923" y="4895068"/>
            <a:ext cx="2057400" cy="274637"/>
          </a:xfrm>
        </p:spPr>
        <p:txBody>
          <a:bodyPr/>
          <a:lstStyle/>
          <a:p>
            <a:fld id="{D6E164E0-06EF-4C15-8FF4-CD7268BA5055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16150" r="65556" b="13076"/>
          <a:stretch/>
        </p:blipFill>
        <p:spPr bwMode="auto">
          <a:xfrm>
            <a:off x="6579744" y="259485"/>
            <a:ext cx="1324943" cy="190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7" t="8308" r="27292" b="10809"/>
          <a:stretch/>
        </p:blipFill>
        <p:spPr bwMode="auto">
          <a:xfrm>
            <a:off x="7488470" y="950703"/>
            <a:ext cx="1409739" cy="2002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3" t="17601" r="27248" b="12695"/>
          <a:stretch/>
        </p:blipFill>
        <p:spPr bwMode="auto">
          <a:xfrm>
            <a:off x="7610693" y="3155204"/>
            <a:ext cx="1402347" cy="1765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4" t="13639" r="34224" b="5748"/>
          <a:stretch/>
        </p:blipFill>
        <p:spPr bwMode="auto">
          <a:xfrm>
            <a:off x="6731392" y="2490404"/>
            <a:ext cx="1339732" cy="188422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3230401" y="1748898"/>
            <a:ext cx="2724150" cy="1749334"/>
          </a:xfrm>
          <a:prstGeom prst="ellipse">
            <a:avLst/>
          </a:prstGeom>
          <a:noFill/>
          <a:ln w="9525">
            <a:solidFill>
              <a:srgbClr val="219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78" y="74080"/>
            <a:ext cx="7791450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914310" eaLnBrk="0" hangingPunct="0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СЕЛЬСКОХОЗЯЙСТВЕННЫЙ КЛАСТЕР</a:t>
            </a:r>
          </a:p>
          <a:p>
            <a:pPr>
              <a:spcAft>
                <a:spcPts val="0"/>
              </a:spcAft>
              <a:defRPr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179" name="Прямоугольник 1"/>
          <p:cNvSpPr>
            <a:spLocks noChangeArrowheads="1"/>
          </p:cNvSpPr>
          <p:nvPr/>
        </p:nvSpPr>
        <p:spPr bwMode="auto">
          <a:xfrm>
            <a:off x="1961202" y="963580"/>
            <a:ext cx="539115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 i="1" u="sng" dirty="0">
              <a:solidFill>
                <a:srgbClr val="219B6D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i="1" u="sng" dirty="0" smtClean="0">
                <a:solidFill>
                  <a:srgbClr val="219B6D"/>
                </a:solidFill>
                <a:latin typeface="+mn-lt"/>
              </a:rPr>
              <a:t>КЛАСТЕР </a:t>
            </a:r>
            <a:r>
              <a:rPr lang="ru-RU" altLang="ru-RU" sz="1000" b="1" i="1" u="sng" dirty="0">
                <a:solidFill>
                  <a:srgbClr val="219B6D"/>
                </a:solidFill>
                <a:latin typeface="+mn-lt"/>
              </a:rPr>
              <a:t>ЦИФРОВОГО ЗЕМЛЕДЕЛИЯ </a:t>
            </a:r>
            <a:br>
              <a:rPr lang="ru-RU" altLang="ru-RU" sz="1000" b="1" i="1" u="sng" dirty="0">
                <a:solidFill>
                  <a:srgbClr val="219B6D"/>
                </a:solidFill>
                <a:latin typeface="+mn-lt"/>
              </a:rPr>
            </a:br>
            <a:r>
              <a:rPr lang="ru-RU" altLang="ru-RU" sz="1000" b="1" i="1" u="sng" dirty="0">
                <a:solidFill>
                  <a:srgbClr val="219B6D"/>
                </a:solidFill>
                <a:latin typeface="+mn-lt"/>
              </a:rPr>
              <a:t>И СОВРЕМЕННЫХ АГРОПРОМЫШЛЕННЫХ ТЕХНОЛОГИЙ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50420" y="1875451"/>
            <a:ext cx="4248868" cy="2026734"/>
            <a:chOff x="419100" y="1225765"/>
            <a:chExt cx="4248868" cy="2026734"/>
          </a:xfrm>
        </p:grpSpPr>
        <p:sp>
          <p:nvSpPr>
            <p:cNvPr id="7" name="Овал 6"/>
            <p:cNvSpPr/>
            <p:nvPr/>
          </p:nvSpPr>
          <p:spPr>
            <a:xfrm>
              <a:off x="1754670" y="1614488"/>
              <a:ext cx="1585913" cy="784622"/>
            </a:xfrm>
            <a:prstGeom prst="ellipse">
              <a:avLst/>
            </a:prstGeom>
            <a:noFill/>
            <a:ln w="12700">
              <a:solidFill>
                <a:srgbClr val="48D8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7180" name="Picture 7" descr="https://vse-vakansii.ru/web/uploads/company/7a33cf5290c6769d27b0cce737b5a0e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2227662"/>
              <a:ext cx="477441" cy="47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TextBox 2"/>
            <p:cNvSpPr txBox="1">
              <a:spLocks noChangeArrowheads="1"/>
            </p:cNvSpPr>
            <p:nvPr/>
          </p:nvSpPr>
          <p:spPr bwMode="auto">
            <a:xfrm>
              <a:off x="1837637" y="1807156"/>
              <a:ext cx="1435894" cy="48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latin typeface="+mn-lt"/>
                </a:rPr>
                <a:t>Уярский сельскохозяйственный техникум</a:t>
              </a: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5" t="35382" r="75236" b="45364"/>
            <a:stretch/>
          </p:blipFill>
          <p:spPr bwMode="auto">
            <a:xfrm>
              <a:off x="2713655" y="2227662"/>
              <a:ext cx="494858" cy="45810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https://cdn1.flamp.ru/44052e30d911fc0c2c16d8175a737b88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63627" y="1583199"/>
              <a:ext cx="442170" cy="44217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932" y="1649017"/>
              <a:ext cx="475060" cy="345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597695" y="1227641"/>
              <a:ext cx="1403747" cy="381000"/>
            </a:xfrm>
            <a:prstGeom prst="roundRect">
              <a:avLst/>
            </a:prstGeom>
            <a:ln w="9525">
              <a:solidFill>
                <a:srgbClr val="219B6D"/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ru-RU" sz="800" dirty="0" err="1">
                  <a:solidFill>
                    <a:schemeClr val="tx1"/>
                  </a:solidFill>
                  <a:cs typeface="Arial" pitchFamily="34" charset="0"/>
                </a:rPr>
                <a:t>Шушенский</a:t>
              </a:r>
              <a:r>
                <a:rPr lang="ru-RU" sz="800" dirty="0">
                  <a:solidFill>
                    <a:schemeClr val="tx1"/>
                  </a:solidFill>
                  <a:cs typeface="Arial" pitchFamily="34" charset="0"/>
                </a:rPr>
                <a:t> сельскохозяйственный </a:t>
              </a:r>
            </a:p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cs typeface="Arial" pitchFamily="34" charset="0"/>
                </a:rPr>
                <a:t> колледж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961084" y="1225765"/>
              <a:ext cx="1403747" cy="381000"/>
            </a:xfrm>
            <a:prstGeom prst="roundRect">
              <a:avLst/>
            </a:prstGeom>
            <a:ln w="9525">
              <a:solidFill>
                <a:srgbClr val="219B6D"/>
              </a:solidFill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cs typeface="Arial" pitchFamily="34" charset="0"/>
                </a:rPr>
                <a:t>Минусинский сельскохозяйственный </a:t>
              </a:r>
            </a:p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cs typeface="Arial" pitchFamily="34" charset="0"/>
                </a:rPr>
                <a:t> колледж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1743075" y="2796489"/>
              <a:ext cx="1615409" cy="456010"/>
            </a:xfrm>
            <a:prstGeom prst="roundRect">
              <a:avLst/>
            </a:prstGeom>
            <a:ln w="9525">
              <a:solidFill>
                <a:srgbClr val="219B6D"/>
              </a:solidFill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cs typeface="Arial" pitchFamily="34" charset="0"/>
                </a:rPr>
                <a:t>Красноярский технологический техникум пищевой промышленности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3451149" y="1941910"/>
              <a:ext cx="1216819" cy="448865"/>
            </a:xfrm>
            <a:prstGeom prst="roundRect">
              <a:avLst/>
            </a:prstGeom>
            <a:ln w="9525">
              <a:solidFill>
                <a:srgbClr val="219B6D"/>
              </a:solidFill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cs typeface="Arial" pitchFamily="34" charset="0"/>
                </a:rPr>
                <a:t>Красноярский аграрный </a:t>
              </a:r>
            </a:p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cs typeface="Arial" pitchFamily="34" charset="0"/>
                </a:rPr>
                <a:t>техникум 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19100" y="1941910"/>
              <a:ext cx="1216819" cy="457200"/>
            </a:xfrm>
            <a:prstGeom prst="roundRect">
              <a:avLst/>
            </a:prstGeom>
            <a:ln w="9525">
              <a:solidFill>
                <a:srgbClr val="219B6D"/>
              </a:solidFill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cs typeface="Arial" pitchFamily="34" charset="0"/>
                </a:rPr>
                <a:t>Назаровский аграрный техникум им. Вепрева</a:t>
              </a:r>
            </a:p>
          </p:txBody>
        </p:sp>
      </p:grpSp>
      <p:sp>
        <p:nvSpPr>
          <p:cNvPr id="7201" name="Прямоугольник 65"/>
          <p:cNvSpPr>
            <a:spLocks noChangeArrowheads="1"/>
          </p:cNvSpPr>
          <p:nvPr/>
        </p:nvSpPr>
        <p:spPr bwMode="auto">
          <a:xfrm>
            <a:off x="5489972" y="1352897"/>
            <a:ext cx="350996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000" b="1" i="1" u="sng" dirty="0">
              <a:solidFill>
                <a:srgbClr val="219B6D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charset="0"/>
              </a:rPr>
              <a:t> </a:t>
            </a:r>
          </a:p>
        </p:txBody>
      </p:sp>
      <p:sp>
        <p:nvSpPr>
          <p:cNvPr id="13" name="Выноска 2 (с границей) 12"/>
          <p:cNvSpPr/>
          <p:nvPr/>
        </p:nvSpPr>
        <p:spPr>
          <a:xfrm>
            <a:off x="6966311" y="1487336"/>
            <a:ext cx="2044662" cy="255819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51"/>
              <a:gd name="adj6" fmla="val -44053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Выноска 2 (с границей) 46"/>
          <p:cNvSpPr/>
          <p:nvPr/>
        </p:nvSpPr>
        <p:spPr>
          <a:xfrm flipH="1">
            <a:off x="131668" y="1487335"/>
            <a:ext cx="2033625" cy="255819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24"/>
              <a:gd name="adj6" fmla="val -45569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1673" y="1535324"/>
            <a:ext cx="20336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rgbClr val="219B6D"/>
                </a:solidFill>
                <a:latin typeface="+mn-lt"/>
              </a:rPr>
              <a:t>ШКОЛЫ</a:t>
            </a:r>
          </a:p>
          <a:p>
            <a:endParaRPr lang="ru-RU" sz="1100" dirty="0" smtClean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</a:rPr>
              <a:t>е</a:t>
            </a:r>
            <a:r>
              <a:rPr lang="ru-RU" sz="1100" dirty="0" smtClean="0">
                <a:latin typeface="+mn-lt"/>
              </a:rPr>
              <a:t>диный день открытых дверей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</a:rPr>
              <a:t>к</a:t>
            </a:r>
            <a:r>
              <a:rPr lang="ru-RU" sz="1100" dirty="0" smtClean="0">
                <a:latin typeface="+mn-lt"/>
              </a:rPr>
              <a:t>раевое родительское собрание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+mn-lt"/>
              </a:rPr>
              <a:t>летние </a:t>
            </a:r>
            <a:r>
              <a:rPr lang="ru-RU" sz="1100" dirty="0">
                <a:latin typeface="+mn-lt"/>
              </a:rPr>
              <a:t>интенсивные </a:t>
            </a:r>
            <a:r>
              <a:rPr lang="ru-RU" sz="1100" dirty="0" smtClean="0">
                <a:latin typeface="+mn-lt"/>
              </a:rPr>
              <a:t>школы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+mn-lt"/>
              </a:rPr>
              <a:t>мастер-классы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+mn-lt"/>
              </a:rPr>
              <a:t>профессиональные пробы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err="1" smtClean="0">
                <a:latin typeface="+mn-lt"/>
              </a:rPr>
              <a:t>предпрофильная</a:t>
            </a:r>
            <a:r>
              <a:rPr lang="ru-RU" sz="1100" dirty="0" smtClean="0">
                <a:latin typeface="+mn-lt"/>
              </a:rPr>
              <a:t> подготовка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+mn-lt"/>
              </a:rPr>
              <a:t>профессиональное обучение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err="1" smtClean="0">
                <a:latin typeface="+mn-lt"/>
              </a:rPr>
              <a:t>амбассадоры</a:t>
            </a:r>
            <a:endParaRPr lang="ru-RU" sz="110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66311" y="1480408"/>
            <a:ext cx="20709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rgbClr val="219B6D"/>
                </a:solidFill>
                <a:latin typeface="+mn-lt"/>
              </a:rPr>
              <a:t>ИНДУСТРИАЛЬНЫЕ</a:t>
            </a:r>
          </a:p>
          <a:p>
            <a:pPr algn="ctr"/>
            <a:r>
              <a:rPr lang="ru-RU" sz="1100" b="1" i="1" u="sng" dirty="0">
                <a:solidFill>
                  <a:srgbClr val="219B6D"/>
                </a:solidFill>
                <a:latin typeface="+mn-lt"/>
              </a:rPr>
              <a:t>ПАРТНЕРЫ</a:t>
            </a:r>
          </a:p>
          <a:p>
            <a:endParaRPr lang="ru-RU" sz="110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+mn-lt"/>
              </a:rPr>
              <a:t>участие в управлении кластером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+mn-lt"/>
              </a:rPr>
              <a:t>корректировка содержания </a:t>
            </a:r>
          </a:p>
          <a:p>
            <a:r>
              <a:rPr lang="ru-RU" sz="1100" dirty="0" smtClean="0">
                <a:latin typeface="+mn-lt"/>
              </a:rPr>
              <a:t>     образовательных </a:t>
            </a:r>
          </a:p>
          <a:p>
            <a:r>
              <a:rPr lang="ru-RU" sz="1100" dirty="0">
                <a:latin typeface="+mn-lt"/>
              </a:rPr>
              <a:t> </a:t>
            </a:r>
            <a:r>
              <a:rPr lang="ru-RU" sz="1100" dirty="0" smtClean="0">
                <a:latin typeface="+mn-lt"/>
              </a:rPr>
              <a:t>    программ «под  себя»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+mn-lt"/>
              </a:rPr>
              <a:t>организация практики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+mn-lt"/>
              </a:rPr>
              <a:t>м</a:t>
            </a:r>
            <a:r>
              <a:rPr lang="ru-RU" sz="1100" dirty="0" smtClean="0">
                <a:latin typeface="+mn-lt"/>
              </a:rPr>
              <a:t>одернизация материально-технической базы в соответствии с производственными технологиями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+mn-lt"/>
              </a:rPr>
              <a:t>наставники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84760" y="3930500"/>
            <a:ext cx="441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+mn-lt"/>
              </a:rPr>
              <a:t>2100 </a:t>
            </a:r>
            <a:r>
              <a:rPr lang="ru-RU" sz="1000" b="1" dirty="0" smtClean="0">
                <a:latin typeface="+mn-lt"/>
              </a:rPr>
              <a:t>студентов</a:t>
            </a:r>
            <a:r>
              <a:rPr lang="ru-RU" sz="1000" dirty="0" smtClean="0">
                <a:latin typeface="+mn-lt"/>
              </a:rPr>
              <a:t> / 11 образовательных программ / УПК</a:t>
            </a:r>
          </a:p>
          <a:p>
            <a:pPr algn="ctr"/>
            <a:r>
              <a:rPr lang="ru-RU" sz="1000" dirty="0" smtClean="0">
                <a:latin typeface="+mn-lt"/>
              </a:rPr>
              <a:t>сокращение сроков обучения / повышение квалификации педагогов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2406" y="429155"/>
            <a:ext cx="4147703" cy="353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b="1" i="1" dirty="0">
                <a:solidFill>
                  <a:srgbClr val="219B6D"/>
                </a:solidFill>
              </a:rPr>
              <a:t>РЕГИОНАЛЬНЫЙ НАБЛЮДАТЕЛЬНЫЙ СОВЕТ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673" y="864084"/>
            <a:ext cx="2033624" cy="431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219B6D"/>
                </a:solidFill>
                <a:cs typeface="Arial" panose="020B0604020202020204" pitchFamily="34" charset="0"/>
              </a:rPr>
              <a:t>ПРОГРАММА ПОПУЛЯРИЗАЦИИ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966311" y="864084"/>
            <a:ext cx="2044663" cy="431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219B6D"/>
                </a:solidFill>
                <a:cs typeface="Arial" panose="020B0604020202020204" pitchFamily="34" charset="0"/>
              </a:rPr>
              <a:t>ПРОГРАММА ДЕЯТЕЛЬНОСТИ КЛАСТЕРА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706791" y="599329"/>
            <a:ext cx="322312" cy="176503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961202" y="599329"/>
            <a:ext cx="408190" cy="16016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7"/>
          <p:cNvGrpSpPr/>
          <p:nvPr/>
        </p:nvGrpSpPr>
        <p:grpSpPr>
          <a:xfrm rot="10800000">
            <a:off x="6966311" y="4362268"/>
            <a:ext cx="2097221" cy="700695"/>
            <a:chOff x="7487356" y="3923521"/>
            <a:chExt cx="716544" cy="700695"/>
          </a:xfrm>
        </p:grpSpPr>
        <p:sp>
          <p:nvSpPr>
            <p:cNvPr id="37" name="Равнобедренный треугольник 36"/>
            <p:cNvSpPr/>
            <p:nvPr/>
          </p:nvSpPr>
          <p:spPr>
            <a:xfrm rot="10800000">
              <a:off x="7767762" y="4419426"/>
              <a:ext cx="374675" cy="204790"/>
            </a:xfrm>
            <a:prstGeom prst="triangle">
              <a:avLst>
                <a:gd name="adj" fmla="val 52001"/>
              </a:avLst>
            </a:prstGeom>
            <a:solidFill>
              <a:srgbClr val="C11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rot="10800000">
              <a:off x="7487356" y="3923521"/>
              <a:ext cx="716544" cy="482750"/>
            </a:xfrm>
            <a:prstGeom prst="rect">
              <a:avLst/>
            </a:prstGeom>
            <a:solidFill>
              <a:srgbClr val="C11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ТРУДОУСТРОЙСТВО 85 %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39"/>
          <p:cNvGrpSpPr/>
          <p:nvPr/>
        </p:nvGrpSpPr>
        <p:grpSpPr>
          <a:xfrm rot="10800000">
            <a:off x="131673" y="4354188"/>
            <a:ext cx="2097221" cy="700695"/>
            <a:chOff x="7487356" y="3923521"/>
            <a:chExt cx="716544" cy="700695"/>
          </a:xfrm>
        </p:grpSpPr>
        <p:sp>
          <p:nvSpPr>
            <p:cNvPr id="41" name="Равнобедренный треугольник 40"/>
            <p:cNvSpPr/>
            <p:nvPr/>
          </p:nvSpPr>
          <p:spPr>
            <a:xfrm rot="10800000">
              <a:off x="7560317" y="4419426"/>
              <a:ext cx="374675" cy="204790"/>
            </a:xfrm>
            <a:prstGeom prst="triangle">
              <a:avLst>
                <a:gd name="adj" fmla="val 52001"/>
              </a:avLst>
            </a:prstGeom>
            <a:solidFill>
              <a:srgbClr val="C11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 rot="10800000">
              <a:off x="7487356" y="3923521"/>
              <a:ext cx="716544" cy="482750"/>
            </a:xfrm>
            <a:prstGeom prst="rect">
              <a:avLst/>
            </a:prstGeom>
            <a:solidFill>
              <a:srgbClr val="C11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МОТИВИРОВАННОЕ ПОСТУПЛЕНИЕ В СПО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42"/>
          <p:cNvGrpSpPr/>
          <p:nvPr/>
        </p:nvGrpSpPr>
        <p:grpSpPr>
          <a:xfrm rot="10800000">
            <a:off x="3530337" y="4367975"/>
            <a:ext cx="2097221" cy="700695"/>
            <a:chOff x="7487356" y="3923521"/>
            <a:chExt cx="716544" cy="700695"/>
          </a:xfrm>
        </p:grpSpPr>
        <p:sp>
          <p:nvSpPr>
            <p:cNvPr id="44" name="Равнобедренный треугольник 43"/>
            <p:cNvSpPr/>
            <p:nvPr/>
          </p:nvSpPr>
          <p:spPr>
            <a:xfrm rot="10800000">
              <a:off x="7671985" y="4419426"/>
              <a:ext cx="374675" cy="204790"/>
            </a:xfrm>
            <a:prstGeom prst="triangle">
              <a:avLst>
                <a:gd name="adj" fmla="val 52001"/>
              </a:avLst>
            </a:prstGeom>
            <a:solidFill>
              <a:srgbClr val="C11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 rot="10800000">
              <a:off x="7487356" y="3923521"/>
              <a:ext cx="716544" cy="482750"/>
            </a:xfrm>
            <a:prstGeom prst="rect">
              <a:avLst/>
            </a:prstGeom>
            <a:solidFill>
              <a:srgbClr val="C11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ЦЕЛЕВОЕ ОБУЧЕНИЕ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Блок-схема: узел 19"/>
          <p:cNvSpPr/>
          <p:nvPr/>
        </p:nvSpPr>
        <p:spPr>
          <a:xfrm>
            <a:off x="3584448" y="1582585"/>
            <a:ext cx="804672" cy="382832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cs typeface="Arial" panose="020B0604020202020204" pitchFamily="34" charset="0"/>
              </a:rPr>
              <a:t>партнеры</a:t>
            </a:r>
          </a:p>
          <a:p>
            <a:pPr algn="ctr"/>
            <a:r>
              <a:rPr lang="ru-RU" sz="600" dirty="0" smtClean="0">
                <a:solidFill>
                  <a:schemeClr val="tx1"/>
                </a:solidFill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641916" y="4205500"/>
            <a:ext cx="303404" cy="250220"/>
          </a:xfrm>
          <a:prstGeom prst="rightArrow">
            <a:avLst/>
          </a:prstGeom>
          <a:solidFill>
            <a:srgbClr val="10A0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2779776" y="4674413"/>
            <a:ext cx="315608" cy="234758"/>
          </a:xfrm>
          <a:prstGeom prst="rightArrow">
            <a:avLst/>
          </a:prstGeom>
          <a:solidFill>
            <a:srgbClr val="10A0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6005779" y="4658693"/>
            <a:ext cx="315618" cy="250478"/>
          </a:xfrm>
          <a:prstGeom prst="rightArrow">
            <a:avLst/>
          </a:prstGeom>
          <a:solidFill>
            <a:srgbClr val="10A0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8092402" y="4157529"/>
            <a:ext cx="300843" cy="273633"/>
          </a:xfrm>
          <a:prstGeom prst="rightArrow">
            <a:avLst/>
          </a:prstGeom>
          <a:solidFill>
            <a:srgbClr val="10A0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472405" y="879905"/>
            <a:ext cx="4147703" cy="200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900" b="1" i="1" dirty="0" smtClean="0">
                <a:solidFill>
                  <a:srgbClr val="219B6D"/>
                </a:solidFill>
              </a:rPr>
              <a:t>УПРАВЛЯЮЩАЯ КОМПАНИЯ</a:t>
            </a:r>
            <a:endParaRPr lang="ru-RU" altLang="ru-RU" sz="900" b="1" i="1" dirty="0">
              <a:solidFill>
                <a:srgbClr val="219B6D"/>
              </a:solidFill>
            </a:endParaRPr>
          </a:p>
        </p:txBody>
      </p:sp>
      <p:sp>
        <p:nvSpPr>
          <p:cNvPr id="56" name="Блок-схема: узел 55"/>
          <p:cNvSpPr/>
          <p:nvPr/>
        </p:nvSpPr>
        <p:spPr>
          <a:xfrm>
            <a:off x="4532445" y="1582585"/>
            <a:ext cx="804672" cy="382832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cs typeface="Arial" panose="020B0604020202020204" pitchFamily="34" charset="0"/>
              </a:rPr>
              <a:t>партнеры</a:t>
            </a:r>
          </a:p>
          <a:p>
            <a:pPr algn="ctr"/>
            <a:r>
              <a:rPr lang="ru-RU" sz="600" dirty="0" smtClean="0">
                <a:solidFill>
                  <a:schemeClr val="tx1"/>
                </a:solidFill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58" name="Блок-схема: узел 57"/>
          <p:cNvSpPr/>
          <p:nvPr/>
        </p:nvSpPr>
        <p:spPr>
          <a:xfrm>
            <a:off x="5919061" y="3011341"/>
            <a:ext cx="804672" cy="382832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</a:p>
          <a:p>
            <a:pPr algn="ctr"/>
            <a:r>
              <a:rPr lang="ru-RU" sz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59" name="Блок-схема: узел 58"/>
          <p:cNvSpPr/>
          <p:nvPr/>
        </p:nvSpPr>
        <p:spPr>
          <a:xfrm>
            <a:off x="5311888" y="3484727"/>
            <a:ext cx="804672" cy="382832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</a:p>
          <a:p>
            <a:pPr algn="ctr"/>
            <a:r>
              <a:rPr lang="ru-RU" sz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60" name="Блок-схема: узел 59"/>
          <p:cNvSpPr/>
          <p:nvPr/>
        </p:nvSpPr>
        <p:spPr>
          <a:xfrm>
            <a:off x="2475245" y="3012546"/>
            <a:ext cx="804672" cy="382832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</a:p>
          <a:p>
            <a:pPr algn="ctr"/>
            <a:r>
              <a:rPr lang="ru-RU" sz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4459805" y="687581"/>
            <a:ext cx="0" cy="228479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54923" y="4895068"/>
            <a:ext cx="2057400" cy="274637"/>
          </a:xfrm>
        </p:spPr>
        <p:txBody>
          <a:bodyPr/>
          <a:lstStyle/>
          <a:p>
            <a:fld id="{D6E164E0-06EF-4C15-8FF4-CD7268BA505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8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10" eaLnBrk="0" fontAlgn="base" hangingPunct="0"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  <a:sym typeface="Arial" charset="0"/>
              </a:rPr>
              <a:t>ОБРАЗОВАТЕЛЬНЫЕ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9822" y="4753411"/>
            <a:ext cx="2057400" cy="274637"/>
          </a:xfrm>
        </p:spPr>
        <p:txBody>
          <a:bodyPr/>
          <a:lstStyle/>
          <a:p>
            <a:fld id="{D6E164E0-06EF-4C15-8FF4-CD7268BA505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5582" y="628917"/>
            <a:ext cx="4244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ТОПЛИВНО-ЭНЕРГЕТИЧЕСКИЙ </a:t>
            </a:r>
            <a:r>
              <a:rPr lang="ru-RU" b="1" dirty="0" smtClean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КОМПЛЕКС – 9 ОП</a:t>
            </a:r>
            <a:endParaRPr lang="ru-RU" b="1" dirty="0">
              <a:solidFill>
                <a:srgbClr val="C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2296" y="619881"/>
            <a:ext cx="3617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СЕЛЬСКОХОЗЯЙСТВЕННЫЙ КЛАСТЕР </a:t>
            </a:r>
            <a:r>
              <a:rPr lang="ru-RU" b="1" dirty="0">
                <a:solidFill>
                  <a:srgbClr val="C00000"/>
                </a:solidFill>
                <a:latin typeface="Calibri"/>
                <a:cs typeface="Arial" panose="020B0604020202020204" pitchFamily="34" charset="0"/>
              </a:rPr>
              <a:t>– 11 ОП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947590"/>
              </p:ext>
            </p:extLst>
          </p:nvPr>
        </p:nvGraphicFramePr>
        <p:xfrm>
          <a:off x="436143" y="1020041"/>
          <a:ext cx="3734075" cy="331794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089564"/>
                <a:gridCol w="644511"/>
              </a:tblGrid>
              <a:tr h="186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13.02.01 Тепловые электрические станции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524" marR="42524" marT="21262" marB="21262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- 4 мес.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2524" marR="42524" marT="21262" marB="21262" anchor="ctr"/>
                </a:tc>
              </a:tr>
              <a:tr h="186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13.02.02 Теплоснабжение и теплотехническое оборудование</a:t>
                      </a:r>
                    </a:p>
                  </a:txBody>
                  <a:tcPr marL="42524" marR="42524" marT="21262" marB="21262" anchor="ctr"/>
                </a:tc>
                <a:tc>
                  <a:txBody>
                    <a:bodyPr/>
                    <a:lstStyle/>
                    <a:p>
                      <a:r>
                        <a:rPr lang="ru-RU" sz="1000" smtClean="0">
                          <a:latin typeface="+mn-lt"/>
                        </a:rPr>
                        <a:t>- 4 мес.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2524" marR="42524" marT="21262" marB="21262" anchor="ctr"/>
                </a:tc>
              </a:tr>
              <a:tr h="186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13.02.03 Электрические станции, сети и системы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524" marR="42524" marT="21262" marB="21262" anchor="ctr"/>
                </a:tc>
                <a:tc>
                  <a:txBody>
                    <a:bodyPr/>
                    <a:lstStyle/>
                    <a:p>
                      <a:r>
                        <a:rPr lang="ru-RU" sz="1000" smtClean="0">
                          <a:latin typeface="+mn-lt"/>
                        </a:rPr>
                        <a:t>- 4 мес.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2524" marR="42524" marT="21262" marB="21262" anchor="ctr"/>
                </a:tc>
              </a:tr>
              <a:tr h="273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13.02.06 Релейная защита и автоматизация электроэнергетических систем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524" marR="42524" marT="21262" marB="21262" anchor="ctr"/>
                </a:tc>
                <a:tc>
                  <a:txBody>
                    <a:bodyPr/>
                    <a:lstStyle/>
                    <a:p>
                      <a:r>
                        <a:rPr lang="ru-RU" sz="1000" smtClean="0">
                          <a:latin typeface="+mn-lt"/>
                        </a:rPr>
                        <a:t>- 4 мес.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2524" marR="42524" marT="21262" marB="21262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13.02.11 Техническая эксплуатация и обслуживание электрического и электромеханического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оборудования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524" marR="42524" marT="21262" marB="21262" anchor="ctr"/>
                </a:tc>
                <a:tc>
                  <a:txBody>
                    <a:bodyPr/>
                    <a:lstStyle/>
                    <a:p>
                      <a:r>
                        <a:rPr lang="ru-RU" sz="1000" smtClean="0">
                          <a:latin typeface="+mn-lt"/>
                        </a:rPr>
                        <a:t>- 4 мес.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2524" marR="42524" marT="21262" marB="21262" anchor="ctr"/>
                </a:tc>
              </a:tr>
              <a:tr h="19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15.01.31 Мастер контрольно-измерительных приборов и автоматики</a:t>
                      </a:r>
                    </a:p>
                  </a:txBody>
                  <a:tcPr marL="42524" marR="42524" marT="21262" marB="21262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- 1 год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2524" marR="42524" marT="21262" marB="21262" anchor="ctr"/>
                </a:tc>
              </a:tr>
              <a:tr h="273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18.02.12 Технология аналитического контроля химических соединений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524" marR="42524" marT="21262" marB="21262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- 4 мес.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2524" marR="42524" marT="21262" marB="21262" anchor="ctr"/>
                </a:tc>
              </a:tr>
              <a:tr h="273449">
                <a:tc>
                  <a:txBody>
                    <a:bodyPr/>
                    <a:lstStyle/>
                    <a:p>
                      <a:pPr marL="0" algn="l" defTabSz="68576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15.01.05 Сварщик (ручной и частично механизированной сварки (наплавки))</a:t>
                      </a:r>
                    </a:p>
                  </a:txBody>
                  <a:tcPr marL="42524" marR="42524" marT="21262" marB="21262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- 1 год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2524" marR="42524" marT="21262" marB="21262" anchor="ctr"/>
                </a:tc>
              </a:tr>
              <a:tr h="236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23.02.04 Техническая эксплуатация подъемно-транспортных, строительный, дорожных машин и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 panose="020F0502020204030204" pitchFamily="34" charset="0"/>
                        </a:rPr>
                        <a:t>оборудования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524" marR="42524" marT="21262" marB="21262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- 4 мес.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42524" marR="42524" marT="21262" marB="21262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44932"/>
              </p:ext>
            </p:extLst>
          </p:nvPr>
        </p:nvGraphicFramePr>
        <p:xfrm>
          <a:off x="4714203" y="1003877"/>
          <a:ext cx="4235834" cy="3348286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390708"/>
                <a:gridCol w="845126"/>
              </a:tblGrid>
              <a:tr h="250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35.01.27 Мастер сельскохозяйственного производства</a:t>
                      </a:r>
                    </a:p>
                  </a:txBody>
                  <a:tcPr marL="39774" marR="39774" marT="0" marB="0"/>
                </a:tc>
                <a:tc>
                  <a:txBody>
                    <a:bodyPr/>
                    <a:lstStyle/>
                    <a:p>
                      <a:pPr marL="0" marR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- 1 год</a:t>
                      </a:r>
                      <a:endParaRPr lang="ru-RU" sz="1000" dirty="0"/>
                    </a:p>
                  </a:txBody>
                  <a:tcPr/>
                </a:tc>
              </a:tr>
              <a:tr h="313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35.02.16 Эксплуатация и ремонт сельскохозяйственной техники и оборудования</a:t>
                      </a:r>
                    </a:p>
                  </a:txBody>
                  <a:tcPr marL="39774" marR="39774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</a:t>
                      </a:r>
                      <a:r>
                        <a:rPr lang="ru-RU" sz="1000" baseline="0" dirty="0" smtClean="0"/>
                        <a:t> 4 мес.</a:t>
                      </a:r>
                      <a:endParaRPr lang="ru-RU" sz="1000" dirty="0"/>
                    </a:p>
                  </a:txBody>
                  <a:tcPr/>
                </a:tc>
              </a:tr>
              <a:tr h="380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19.02.11 Технология продуктов питания 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из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растительного сырья</a:t>
                      </a:r>
                    </a:p>
                  </a:txBody>
                  <a:tcPr marL="39774" marR="39774" marT="0" marB="0"/>
                </a:tc>
                <a:tc>
                  <a:txBody>
                    <a:bodyPr/>
                    <a:lstStyle/>
                    <a:p>
                      <a:pPr marL="0" marR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-</a:t>
                      </a:r>
                      <a:r>
                        <a:rPr lang="ru-RU" sz="1000" baseline="0" dirty="0" smtClean="0"/>
                        <a:t> 4 мес.</a:t>
                      </a:r>
                      <a:endParaRPr lang="ru-RU" sz="1000" dirty="0"/>
                    </a:p>
                  </a:txBody>
                  <a:tcPr/>
                </a:tc>
              </a:tr>
              <a:tr h="380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19.02.12 Технология продуктов питания животного происхождения</a:t>
                      </a:r>
                    </a:p>
                  </a:txBody>
                  <a:tcPr marL="39774" marR="39774" marT="0" marB="0"/>
                </a:tc>
                <a:tc>
                  <a:txBody>
                    <a:bodyPr/>
                    <a:lstStyle/>
                    <a:p>
                      <a:pPr marL="0" marR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-</a:t>
                      </a:r>
                      <a:r>
                        <a:rPr lang="ru-RU" sz="1000" baseline="0" dirty="0" smtClean="0"/>
                        <a:t> 4 мес.</a:t>
                      </a:r>
                      <a:endParaRPr lang="ru-RU" sz="1000" dirty="0"/>
                    </a:p>
                  </a:txBody>
                  <a:tcPr/>
                </a:tc>
              </a:tr>
              <a:tr h="250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35.02.05 Агрономия</a:t>
                      </a:r>
                    </a:p>
                  </a:txBody>
                  <a:tcPr marL="39774" marR="39774" marT="0" marB="0"/>
                </a:tc>
                <a:tc>
                  <a:txBody>
                    <a:bodyPr/>
                    <a:lstStyle/>
                    <a:p>
                      <a:pPr marL="0" marR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-</a:t>
                      </a:r>
                      <a:r>
                        <a:rPr lang="ru-RU" sz="1000" baseline="0" dirty="0" smtClean="0"/>
                        <a:t> 4 мес.</a:t>
                      </a:r>
                      <a:endParaRPr lang="ru-RU" sz="1000" dirty="0"/>
                    </a:p>
                  </a:txBody>
                  <a:tcPr/>
                </a:tc>
              </a:tr>
              <a:tr h="250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36.01.02 Мастер животноводства</a:t>
                      </a:r>
                    </a:p>
                  </a:txBody>
                  <a:tcPr marL="39774" marR="39774" marT="0" marB="0"/>
                </a:tc>
                <a:tc>
                  <a:txBody>
                    <a:bodyPr/>
                    <a:lstStyle/>
                    <a:p>
                      <a:pPr marL="0" marR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- 1 год</a:t>
                      </a:r>
                      <a:endParaRPr lang="ru-RU" sz="1000" dirty="0"/>
                    </a:p>
                  </a:txBody>
                  <a:tcPr/>
                </a:tc>
              </a:tr>
              <a:tr h="25047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36.02.01 Ветеринария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9774" marR="39774" marT="0" marB="0"/>
                </a:tc>
                <a:tc>
                  <a:txBody>
                    <a:bodyPr/>
                    <a:lstStyle/>
                    <a:p>
                      <a:pPr marL="0" marR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-</a:t>
                      </a:r>
                      <a:r>
                        <a:rPr lang="ru-RU" sz="1000" baseline="0" dirty="0" smtClean="0"/>
                        <a:t> 4 мес.</a:t>
                      </a:r>
                      <a:endParaRPr lang="ru-RU" sz="1000" dirty="0"/>
                    </a:p>
                  </a:txBody>
                  <a:tcPr/>
                </a:tc>
              </a:tr>
              <a:tr h="250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36.02.02 Зоотехния</a:t>
                      </a:r>
                    </a:p>
                  </a:txBody>
                  <a:tcPr marL="39774" marR="39774" marT="0" marB="0"/>
                </a:tc>
                <a:tc>
                  <a:txBody>
                    <a:bodyPr/>
                    <a:lstStyle/>
                    <a:p>
                      <a:pPr marL="0" marR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- 1 год</a:t>
                      </a:r>
                      <a:endParaRPr lang="ru-RU" sz="1000" dirty="0"/>
                    </a:p>
                  </a:txBody>
                  <a:tcPr/>
                </a:tc>
              </a:tr>
              <a:tr h="380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35.02.08 Электротехнические системы </a:t>
                      </a:r>
                      <a:b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</a:b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в агропромышленном комплексе (АПК)</a:t>
                      </a:r>
                    </a:p>
                  </a:txBody>
                  <a:tcPr marL="39774" marR="39774" marT="0" marB="0"/>
                </a:tc>
                <a:tc>
                  <a:txBody>
                    <a:bodyPr/>
                    <a:lstStyle/>
                    <a:p>
                      <a:pPr marL="0" marR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- 1 год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172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i="0" u="none" strike="noStrike" kern="1200" cap="none" dirty="0" smtClean="0">
                          <a:solidFill>
                            <a:srgbClr val="C00000"/>
                          </a:solidFill>
                          <a:latin typeface="Calibri"/>
                          <a:ea typeface="Montserrat"/>
                          <a:cs typeface="Arial"/>
                          <a:sym typeface="Arial"/>
                        </a:rPr>
                        <a:t>43.01.09 Повар, кондитер</a:t>
                      </a:r>
                      <a:endParaRPr lang="ru-RU" sz="1000" b="1" i="0" u="none" strike="noStrike" cap="none" dirty="0">
                        <a:solidFill>
                          <a:srgbClr val="C00000"/>
                        </a:solidFill>
                        <a:latin typeface="+mn-lt"/>
                        <a:ea typeface="Montserrat"/>
                        <a:cs typeface="Arial"/>
                        <a:sym typeface="Arial"/>
                      </a:endParaRPr>
                    </a:p>
                  </a:txBody>
                  <a:tcPr marL="39774" marR="39774" marT="0" marB="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80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i="0" u="none" strike="noStrike" cap="none" dirty="0">
                          <a:solidFill>
                            <a:srgbClr val="C00000"/>
                          </a:solidFill>
                          <a:latin typeface="+mn-lt"/>
                          <a:ea typeface="Montserrat"/>
                          <a:cs typeface="Arial"/>
                          <a:sym typeface="Arial"/>
                        </a:rPr>
                        <a:t>15.02.05 Техническая эксплуатация оборудования в торговле и общественном питании</a:t>
                      </a:r>
                    </a:p>
                  </a:txBody>
                  <a:tcPr marL="39774" marR="39774" marT="0" marB="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94" y="4392973"/>
            <a:ext cx="475607" cy="4969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37796" y="4577582"/>
            <a:ext cx="1062538" cy="1984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25" dirty="0">
                <a:solidFill>
                  <a:schemeClr val="tx1"/>
                </a:solidFill>
              </a:rPr>
              <a:t>Интенсификация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755" y="4427510"/>
            <a:ext cx="474735" cy="54330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05490" y="4577582"/>
            <a:ext cx="1062538" cy="282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25" dirty="0">
                <a:solidFill>
                  <a:schemeClr val="tx1"/>
                </a:solidFill>
              </a:rPr>
              <a:t>Сетевое взаимодействие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532" y="4449245"/>
            <a:ext cx="493243" cy="4932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255010" y="4661541"/>
            <a:ext cx="1062538" cy="1984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25" dirty="0">
                <a:solidFill>
                  <a:schemeClr val="tx1"/>
                </a:solidFill>
              </a:rPr>
              <a:t>Интеграция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149" y="4472951"/>
            <a:ext cx="474086" cy="50500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941463" y="4618989"/>
            <a:ext cx="1062538" cy="282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25" dirty="0">
                <a:solidFill>
                  <a:schemeClr val="tx1"/>
                </a:solidFill>
              </a:rPr>
              <a:t>Ориентация на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354467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2473812" y="2741680"/>
            <a:ext cx="6523884" cy="1888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97985" y="3185678"/>
            <a:ext cx="1637817" cy="1073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ЯДРО</a:t>
            </a:r>
            <a:r>
              <a:rPr lang="ru-RU" sz="1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cs typeface="Arial" panose="020B0604020202020204" pitchFamily="34" charset="0"/>
              </a:rPr>
              <a:t>70 % 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cs typeface="Arial" panose="020B0604020202020204" pitchFamily="34" charset="0"/>
              </a:rPr>
              <a:t>в соответствии с ФГОС СПО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cs typeface="Arial" panose="020B0604020202020204" pitchFamily="34" charset="0"/>
              </a:rPr>
              <a:t>основа – ПОП ФУМО</a:t>
            </a:r>
          </a:p>
          <a:p>
            <a:pPr algn="ctr"/>
            <a:endParaRPr lang="ru-RU" sz="1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934" y="3185678"/>
            <a:ext cx="1495694" cy="1073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ДОПОЛНИТЕЛЬНЫЙ ПРОФБЛОК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cs typeface="Arial" panose="020B0604020202020204" pitchFamily="34" charset="0"/>
              </a:rPr>
              <a:t>30</a:t>
            </a:r>
            <a:r>
              <a:rPr lang="ru-RU" sz="1000" dirty="0" smtClean="0">
                <a:solidFill>
                  <a:schemeClr val="tx1"/>
                </a:solidFill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cs typeface="Arial" panose="020B0604020202020204" pitchFamily="34" charset="0"/>
              </a:rPr>
              <a:t>создается ОО+Р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cs typeface="Arial" panose="020B0604020202020204" pitchFamily="34" charset="0"/>
              </a:rPr>
              <a:t>основа – ПС и КС</a:t>
            </a:r>
            <a:endParaRPr lang="ru-RU" sz="1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4235802" y="3507273"/>
            <a:ext cx="493085" cy="424673"/>
          </a:xfrm>
          <a:prstGeom prst="mathPlu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22669" y="3150454"/>
            <a:ext cx="2168870" cy="11216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Новые</a:t>
            </a:r>
            <a:r>
              <a:rPr lang="ru-RU" sz="1000" dirty="0" smtClean="0">
                <a:solidFill>
                  <a:schemeClr val="tx1"/>
                </a:solidFill>
                <a:cs typeface="Arial" panose="020B0604020202020204" pitchFamily="34" charset="0"/>
              </a:rPr>
              <a:t> профессиональные компетенции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Цифровые</a:t>
            </a:r>
            <a:r>
              <a:rPr lang="ru-RU" sz="1000" dirty="0" smtClean="0">
                <a:solidFill>
                  <a:schemeClr val="tx1"/>
                </a:solidFill>
                <a:cs typeface="Arial" panose="020B0604020202020204" pitchFamily="34" charset="0"/>
              </a:rPr>
              <a:t> компетенции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Корпоративные</a:t>
            </a:r>
            <a:r>
              <a:rPr lang="ru-RU" sz="1000" dirty="0" smtClean="0">
                <a:solidFill>
                  <a:schemeClr val="tx1"/>
                </a:solidFill>
                <a:cs typeface="Arial" panose="020B0604020202020204" pitchFamily="34" charset="0"/>
              </a:rPr>
              <a:t> компетенции</a:t>
            </a:r>
            <a:endParaRPr lang="ru-RU" sz="1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0168" y="3515502"/>
            <a:ext cx="1808561" cy="7438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МОДЕЛЬ ВЫПУСКНИКА </a:t>
            </a:r>
            <a:endParaRPr 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5140" y="195261"/>
            <a:ext cx="7943744" cy="34624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defTabSz="914310" eaLnBrk="0" hangingPunct="0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СОДЕРЖАНИЕ ОБРАЗОВАТЕЛЬНЫХ ПРОГРАММ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2404" y="2612689"/>
            <a:ext cx="1791297" cy="57275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СПЕЦИАЛИСТ </a:t>
            </a:r>
            <a:endParaRPr lang="ru-RU" sz="1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с набором квалификации под запрос </a:t>
            </a:r>
            <a:r>
              <a:rPr lang="ru-RU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работодателя</a:t>
            </a:r>
            <a:endParaRPr lang="ru-RU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152" y="1085019"/>
            <a:ext cx="8818387" cy="129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800" b="1" dirty="0"/>
          </a:p>
        </p:txBody>
      </p:sp>
      <p:sp>
        <p:nvSpPr>
          <p:cNvPr id="55" name="Стрелка вправо 54"/>
          <p:cNvSpPr/>
          <p:nvPr/>
        </p:nvSpPr>
        <p:spPr>
          <a:xfrm>
            <a:off x="1983701" y="3722523"/>
            <a:ext cx="414360" cy="230971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926188" y="3221272"/>
            <a:ext cx="302159" cy="230971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7" name="Плюс 56"/>
          <p:cNvSpPr/>
          <p:nvPr/>
        </p:nvSpPr>
        <p:spPr>
          <a:xfrm>
            <a:off x="6228629" y="3487837"/>
            <a:ext cx="493085" cy="424673"/>
          </a:xfrm>
          <a:prstGeom prst="mathPlu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65193" y="2742900"/>
            <a:ext cx="3071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884"/>
            <a:r>
              <a:rPr lang="ru-RU" sz="16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ОБРАЗОВАТЕЛЬНАЯ ПРОГРАММА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140" y="680689"/>
            <a:ext cx="4274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Технологизация</a:t>
            </a:r>
            <a:r>
              <a:rPr lang="ru-RU" sz="16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 ОПОП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75140" y="1158275"/>
            <a:ext cx="8603017" cy="1097974"/>
            <a:chOff x="192404" y="1422775"/>
            <a:chExt cx="8603017" cy="10979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7083" y="1422775"/>
              <a:ext cx="618185" cy="14488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 smtClean="0">
                  <a:solidFill>
                    <a:srgbClr val="C00000"/>
                  </a:solidFill>
                  <a:cs typeface="Arial" panose="020B0604020202020204" pitchFamily="34" charset="0"/>
                </a:rPr>
                <a:t>1 этап</a:t>
              </a:r>
              <a:endParaRPr lang="ru-RU" sz="100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92404" y="1656151"/>
              <a:ext cx="1188855" cy="8556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Анализ ц</a:t>
              </a:r>
              <a:r>
                <a:rPr lang="ru-RU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епочки технологического процесса</a:t>
              </a:r>
              <a:endParaRPr lang="ru-RU" sz="1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72891" y="1431442"/>
              <a:ext cx="618185" cy="14488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 smtClean="0">
                  <a:solidFill>
                    <a:srgbClr val="C00000"/>
                  </a:solidFill>
                  <a:cs typeface="Arial" panose="020B0604020202020204" pitchFamily="34" charset="0"/>
                </a:rPr>
                <a:t>2 этап</a:t>
              </a:r>
              <a:endParaRPr lang="ru-RU" sz="100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76943" y="1669385"/>
              <a:ext cx="1902160" cy="8442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Анализ ОС</a:t>
              </a:r>
            </a:p>
            <a:p>
              <a:pPr algn="ctr"/>
              <a:r>
                <a:rPr lang="ru-RU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(</a:t>
              </a:r>
              <a:r>
                <a:rPr lang="ru-RU" sz="1000" i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соотнесение трудовых функций с профессиональными компетенциями</a:t>
              </a:r>
              <a:r>
                <a:rPr lang="ru-RU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)</a:t>
              </a:r>
              <a:endParaRPr lang="ru-RU" sz="1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43138" y="1439622"/>
              <a:ext cx="618185" cy="14488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 smtClean="0">
                  <a:solidFill>
                    <a:srgbClr val="C00000"/>
                  </a:solidFill>
                  <a:cs typeface="Arial" panose="020B0604020202020204" pitchFamily="34" charset="0"/>
                </a:rPr>
                <a:t>3 этап</a:t>
              </a:r>
              <a:endParaRPr lang="ru-RU" sz="100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626901" y="1664535"/>
              <a:ext cx="1110166" cy="838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Анализ ПС, КС</a:t>
              </a:r>
            </a:p>
            <a:p>
              <a:pPr algn="ctr"/>
              <a:r>
                <a:rPr lang="ru-RU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(</a:t>
              </a:r>
              <a:r>
                <a:rPr lang="ru-RU" sz="1000" i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трудовые функции</a:t>
              </a:r>
              <a:r>
                <a:rPr lang="ru-RU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)</a:t>
              </a:r>
              <a:endParaRPr lang="ru-RU" sz="1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322542" y="1470522"/>
              <a:ext cx="618185" cy="14488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 smtClean="0">
                  <a:solidFill>
                    <a:srgbClr val="C00000"/>
                  </a:solidFill>
                  <a:cs typeface="Arial" panose="020B0604020202020204" pitchFamily="34" charset="0"/>
                </a:rPr>
                <a:t>4 этап</a:t>
              </a:r>
              <a:endParaRPr lang="ru-RU" sz="100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126106" y="1669385"/>
              <a:ext cx="1011059" cy="8424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сопряжение</a:t>
              </a:r>
            </a:p>
            <a:p>
              <a:pPr algn="ctr"/>
              <a:r>
                <a:rPr lang="ru-RU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ПС, КС и ОС</a:t>
              </a:r>
              <a:endParaRPr lang="ru-RU" sz="1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625929" y="1463810"/>
              <a:ext cx="618185" cy="14488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 smtClean="0">
                  <a:solidFill>
                    <a:srgbClr val="C00000"/>
                  </a:solidFill>
                  <a:cs typeface="Arial" panose="020B0604020202020204" pitchFamily="34" charset="0"/>
                </a:rPr>
                <a:t>5 этап</a:t>
              </a:r>
              <a:endParaRPr lang="ru-RU" sz="100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392016" y="1693275"/>
              <a:ext cx="1086013" cy="8274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Формирование МТБ (ИЛ)</a:t>
              </a:r>
              <a:endParaRPr lang="ru-RU" sz="1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939008" y="1473856"/>
              <a:ext cx="618185" cy="14488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 smtClean="0">
                  <a:solidFill>
                    <a:srgbClr val="C00000"/>
                  </a:solidFill>
                  <a:cs typeface="Arial" panose="020B0604020202020204" pitchFamily="34" charset="0"/>
                </a:rPr>
                <a:t>6 этап</a:t>
              </a:r>
              <a:endParaRPr lang="ru-RU" sz="100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739482" y="1702813"/>
              <a:ext cx="1055939" cy="8090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Упаковка содержания ОПОП</a:t>
              </a:r>
              <a:endParaRPr lang="ru-RU" sz="1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Стрелка вправо 52"/>
            <p:cNvSpPr/>
            <p:nvPr/>
          </p:nvSpPr>
          <p:spPr>
            <a:xfrm>
              <a:off x="7472000" y="1999205"/>
              <a:ext cx="234087" cy="143439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 вправо 40"/>
            <p:cNvSpPr/>
            <p:nvPr/>
          </p:nvSpPr>
          <p:spPr>
            <a:xfrm>
              <a:off x="6128850" y="2012280"/>
              <a:ext cx="234087" cy="143439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право 41"/>
            <p:cNvSpPr/>
            <p:nvPr/>
          </p:nvSpPr>
          <p:spPr>
            <a:xfrm>
              <a:off x="4847569" y="2026906"/>
              <a:ext cx="234087" cy="143439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право 47"/>
            <p:cNvSpPr/>
            <p:nvPr/>
          </p:nvSpPr>
          <p:spPr>
            <a:xfrm>
              <a:off x="2713497" y="2048912"/>
              <a:ext cx="234087" cy="143439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право 53"/>
            <p:cNvSpPr/>
            <p:nvPr/>
          </p:nvSpPr>
          <p:spPr>
            <a:xfrm>
              <a:off x="1359606" y="2052865"/>
              <a:ext cx="234087" cy="143439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54923" y="4895068"/>
            <a:ext cx="2057400" cy="274637"/>
          </a:xfrm>
        </p:spPr>
        <p:txBody>
          <a:bodyPr/>
          <a:lstStyle/>
          <a:p>
            <a:fld id="{D6E164E0-06EF-4C15-8FF4-CD7268BA505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09713" y="127240"/>
            <a:ext cx="475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10" eaLnBrk="0" hangingPunct="0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ПОДГОТОВКА ПЕДАГОГИЧЕСКИХ КАДРОВ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86" y="625106"/>
            <a:ext cx="728240" cy="536519"/>
          </a:xfrm>
          <a:prstGeom prst="rect">
            <a:avLst/>
          </a:prstGeom>
        </p:spPr>
      </p:pic>
      <p:sp>
        <p:nvSpPr>
          <p:cNvPr id="32" name="Скругленный прямоугольник 4"/>
          <p:cNvSpPr/>
          <p:nvPr/>
        </p:nvSpPr>
        <p:spPr>
          <a:xfrm>
            <a:off x="2155927" y="809648"/>
            <a:ext cx="3004133" cy="453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defTabSz="342884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ПЕДАГОГИЧЕСКИЕ КАДРЫ ОО</a:t>
            </a:r>
          </a:p>
          <a:p>
            <a:pPr defTabSz="342884"/>
            <a:endParaRPr lang="ru-RU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4"/>
          <p:cNvSpPr/>
          <p:nvPr/>
        </p:nvSpPr>
        <p:spPr>
          <a:xfrm>
            <a:off x="318752" y="1402366"/>
            <a:ext cx="3304749" cy="52702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342884"/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ПОВЫШЕНИЕ </a:t>
            </a:r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КВАЛИФИКАЦИИ</a:t>
            </a:r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61" y="729001"/>
            <a:ext cx="372574" cy="53757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44" y="608344"/>
            <a:ext cx="372574" cy="53757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95" y="625106"/>
            <a:ext cx="372574" cy="537570"/>
          </a:xfrm>
          <a:prstGeom prst="rect">
            <a:avLst/>
          </a:prstGeom>
        </p:spPr>
      </p:pic>
      <p:sp>
        <p:nvSpPr>
          <p:cNvPr id="43" name="Скругленный прямоугольник 4"/>
          <p:cNvSpPr/>
          <p:nvPr/>
        </p:nvSpPr>
        <p:spPr>
          <a:xfrm>
            <a:off x="5597031" y="691244"/>
            <a:ext cx="4054293" cy="45330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342884"/>
            <a:r>
              <a:rPr lang="ru-RU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СОТРУДНИКИ БАЗОВОГО РАБОТОДАТЕЛЯ</a:t>
            </a:r>
            <a:endParaRPr lang="ru-RU" sz="1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"/>
          <p:cNvSpPr/>
          <p:nvPr/>
        </p:nvSpPr>
        <p:spPr>
          <a:xfrm>
            <a:off x="4865059" y="1480092"/>
            <a:ext cx="3905300" cy="48987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342884"/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ПОВЫШЕНИЕ КВАЛИФИКАЦИИ</a:t>
            </a:r>
          </a:p>
          <a:p>
            <a:pPr algn="ctr" defTabSz="342884"/>
            <a:r>
              <a:rPr lang="ru-RU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педагогические 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цифровые навыки, конструирование 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ОП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4197259" y="568907"/>
            <a:ext cx="727747" cy="744893"/>
          </a:xfrm>
          <a:prstGeom prst="mathPlu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318751" y="2660684"/>
            <a:ext cx="3304749" cy="52702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СТАЖИРОВКА НА ПЛОЩАДКЕ БАЗОВОГО РАБОТОДАТЕЛЯ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4"/>
          <p:cNvSpPr/>
          <p:nvPr/>
        </p:nvSpPr>
        <p:spPr>
          <a:xfrm>
            <a:off x="4842677" y="2064296"/>
            <a:ext cx="3905300" cy="48987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342884"/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СТАЖИРОВКА</a:t>
            </a:r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defTabSz="342884"/>
            <a:r>
              <a:rPr lang="ru-RU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на площадках ПОУ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318750" y="2045721"/>
            <a:ext cx="3304749" cy="52702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СТАЖИРОВКА НА ПЛОЩАДКЕ СОВРЕМЕННОЙ МАСТЕРСКОЙ ПРОФИЛЬНОГО ПОУ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"/>
          <p:cNvSpPr/>
          <p:nvPr/>
        </p:nvSpPr>
        <p:spPr>
          <a:xfrm>
            <a:off x="330213" y="3305572"/>
            <a:ext cx="3304749" cy="527028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СТАЖИРОВКА НА ПЛОЩАДКЕ ИНОГО РАБОТОДАТЕЛЯ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thumbs.dreamstime.com/b/%D0%BF%D1%80%D0%B5%D0%B4%D1%81%D1%82%D0%B0%D0%B2%D0%BB%D0%B5%D0%BD%D0%B8%D0%B5-%D0%B4%D0%B5%D0%BB%D0%B0-%D0%B7%D0%BD%D0%B0%D1%87%D0%BE%D0%BA-%D0%B2%D1%81%D1%82%D1%80%D0%B5%D1%87%D0%B8-%D0%BA%D1%80%D0%B0%D1%81%D0%B8%D0%B2%D0%BE%D0%B5-%D0%B2%D1%81%D1%82%D1%80%D0%B5%D1%87%D0%B0%D1%8F-%D0%B2%D0%B5%D0%BA%D1%82%D0%BE%D1%80%D0%B0-%D0%B2%D1%8B-%D0%BC%D0%BE%D0%B6%D0%B5%D1%82%D0%B5-1396522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0" y="4020097"/>
            <a:ext cx="1008896" cy="10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2886" y="4100972"/>
            <a:ext cx="2590253" cy="367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УПРАВЛЕНЧЕСКИЕ КОМАНДЫ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40758" y="4563890"/>
            <a:ext cx="2590253" cy="367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ПОВЫШЕНИЕ КВАЛИФИКАЦИИ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3 очных модуля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9835" y="2877296"/>
            <a:ext cx="997196" cy="830997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440825" y="2924198"/>
            <a:ext cx="3117021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Форма документа, выдаваемого по результатам освоения программы-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Удостоверение о повышении квалификации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04293" y="4038130"/>
            <a:ext cx="259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892" fontAlgn="auto"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наставников </a:t>
            </a:r>
            <a:r>
              <a:rPr lang="ru-RU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на производстве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42677" y="4343305"/>
            <a:ext cx="3982668" cy="556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>
                <a:solidFill>
                  <a:prstClr val="black"/>
                </a:solidFill>
                <a:cs typeface="Arial" panose="020B0604020202020204" pitchFamily="34" charset="0"/>
              </a:rPr>
              <a:t>Практическое обучение 100% обучающихся с закреплением наставника</a:t>
            </a:r>
            <a:endParaRPr lang="ru-RU" sz="11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47702</TotalTime>
  <Words>1472</Words>
  <Application>Microsoft Office PowerPoint</Application>
  <PresentationFormat>Экран (16:9)</PresentationFormat>
  <Paragraphs>389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Специальное оформление</vt:lpstr>
      <vt:lpstr>1_Специальное оформление</vt:lpstr>
      <vt:lpstr>  О РЕАЛИЗАЦИИ ФЕДЕРАЛЬНОГО ПРОЕКТА «ПРОФЕССИОНАЛИТЕТ»  В КРАСНОЯРСКОМ КРАЕ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КАРЬЕРНАЯ КАРТА ВЫПУСКНИКА</vt:lpstr>
      <vt:lpstr>Презентация PowerPoint</vt:lpstr>
      <vt:lpstr>Презентация PowerPoint</vt:lpstr>
      <vt:lpstr>Никитина Ольга Николаевна,  заместитель министра образования Красноярского края   тел.: 221-20-99  e-mail: nikitina@krao.ru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Дмитриенко Лейли Альбертовна</cp:lastModifiedBy>
  <cp:revision>3322</cp:revision>
  <cp:lastPrinted>2023-05-29T09:13:20Z</cp:lastPrinted>
  <dcterms:modified xsi:type="dcterms:W3CDTF">2023-05-29T09:20:05Z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