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581" r:id="rId3"/>
    <p:sldId id="582" r:id="rId4"/>
    <p:sldId id="631" r:id="rId5"/>
    <p:sldId id="537" r:id="rId6"/>
    <p:sldId id="617" r:id="rId7"/>
    <p:sldId id="585" r:id="rId8"/>
    <p:sldId id="588" r:id="rId9"/>
    <p:sldId id="591" r:id="rId10"/>
    <p:sldId id="615" r:id="rId11"/>
    <p:sldId id="598" r:id="rId12"/>
    <p:sldId id="622" r:id="rId13"/>
    <p:sldId id="613" r:id="rId14"/>
    <p:sldId id="599" r:id="rId15"/>
    <p:sldId id="601" r:id="rId16"/>
    <p:sldId id="602" r:id="rId17"/>
    <p:sldId id="614" r:id="rId18"/>
    <p:sldId id="607" r:id="rId19"/>
    <p:sldId id="625" r:id="rId20"/>
    <p:sldId id="606" r:id="rId21"/>
    <p:sldId id="627" r:id="rId22"/>
    <p:sldId id="608" r:id="rId23"/>
    <p:sldId id="628" r:id="rId24"/>
    <p:sldId id="610" r:id="rId25"/>
    <p:sldId id="634" r:id="rId26"/>
    <p:sldId id="573" r:id="rId27"/>
  </p:sldIdLst>
  <p:sldSz cx="10691813" cy="7559675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  <a:srgbClr val="9DD9DC"/>
    <a:srgbClr val="41AFB5"/>
    <a:srgbClr val="F86F6C"/>
    <a:srgbClr val="49AFB5"/>
    <a:srgbClr val="F9816F"/>
    <a:srgbClr val="F8786D"/>
    <a:srgbClr val="F8696B"/>
    <a:srgbClr val="FA9774"/>
    <a:srgbClr val="F98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2" autoAdjust="0"/>
    <p:restoredTop sz="94915" autoAdjust="0"/>
  </p:normalViewPr>
  <p:slideViewPr>
    <p:cSldViewPr snapToGrid="0">
      <p:cViewPr varScale="1">
        <p:scale>
          <a:sx n="71" d="100"/>
          <a:sy n="71" d="100"/>
        </p:scale>
        <p:origin x="122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.RU\DFS\STAFF_COMMON\&#1062;&#1077;&#1085;&#1090;&#1088;&#1099;\&#1062;&#1077;&#1085;&#1090;&#1088;%20&#1087;&#1077;&#1088;&#1089;&#1087;&#1077;&#1082;&#1090;&#1080;&#1074;&#1085;&#1099;&#1093;%20&#1080;&#1089;&#1089;&#1083;&#1077;&#1076;&#1086;&#1074;&#1072;&#1085;&#1080;&#1081;%20&#1080;%20&#1088;&#1072;&#1079;&#1088;&#1072;&#1073;&#1086;&#1090;&#1086;&#1082;%20&#1074;%20&#1089;&#1092;&#1077;&#1088;&#1077;%20&#1086;&#1073;&#1088;&#1072;&#1079;&#1086;&#1074;&#1072;&#1085;&#1080;&#1103;\&#1057;&#1099;&#1090;&#1080;&#1085;%20&#1041;&#1086;&#1088;&#1080;&#1089;\&#1062;&#1059;&#1056;_&#1051;&#1080;&#1085;&#1077;&#1081;&#1082;&#1072;(&#1076;&#1080;&#1072;&#1075;&#1088;&#1072;&#1084;&#1084;&#1099;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/>
              <a:t>Организационно-правовая форма организации: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Паспортичка!$B$2:$B$10</c:f>
              <c:strCache>
                <c:ptCount val="9"/>
                <c:pt idx="0">
                  <c:v>Самозанятый</c:v>
                </c:pt>
                <c:pt idx="1">
                  <c:v>ПАО</c:v>
                </c:pt>
                <c:pt idx="2">
                  <c:v>НКО (АНО, НП)</c:v>
                </c:pt>
                <c:pt idx="3">
                  <c:v>Муниципальные</c:v>
                </c:pt>
                <c:pt idx="4">
                  <c:v>ИП</c:v>
                </c:pt>
                <c:pt idx="5">
                  <c:v>АО</c:v>
                </c:pt>
                <c:pt idx="6">
                  <c:v>Государственные</c:v>
                </c:pt>
                <c:pt idx="7">
                  <c:v>ООО</c:v>
                </c:pt>
                <c:pt idx="8">
                  <c:v>Унитарная, казённая или бюджетная организация</c:v>
                </c:pt>
              </c:strCache>
            </c:strRef>
          </c:cat>
          <c:val>
            <c:numRef>
              <c:f>Паспортичка!$C$2:$C$10</c:f>
              <c:numCache>
                <c:formatCode>0.0</c:formatCode>
                <c:ptCount val="9"/>
                <c:pt idx="0">
                  <c:v>0.47732696897374705</c:v>
                </c:pt>
                <c:pt idx="1">
                  <c:v>1.431980906921241</c:v>
                </c:pt>
                <c:pt idx="2">
                  <c:v>4.5346062052505962</c:v>
                </c:pt>
                <c:pt idx="3">
                  <c:v>4.5346062052505962</c:v>
                </c:pt>
                <c:pt idx="4">
                  <c:v>5.9665871121718377</c:v>
                </c:pt>
                <c:pt idx="5">
                  <c:v>7.8758949880668254</c:v>
                </c:pt>
                <c:pt idx="6">
                  <c:v>11.694510739856803</c:v>
                </c:pt>
                <c:pt idx="7">
                  <c:v>24.582338902147971</c:v>
                </c:pt>
                <c:pt idx="8">
                  <c:v>38.186157517899758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D-4C1F-AAD5-C160D6AB2D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31011792"/>
        <c:axId val="2131013040"/>
      </c:barChart>
      <c:catAx>
        <c:axId val="213101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31013040"/>
        <c:crosses val="autoZero"/>
        <c:auto val="1"/>
        <c:lblAlgn val="ctr"/>
        <c:lblOffset val="100"/>
        <c:noMultiLvlLbl val="0"/>
      </c:catAx>
      <c:valAx>
        <c:axId val="213101304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13101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/>
              <a:t>Какой вид документа считаете важным в раскрытии информации о воздействии организации на окружающую среду в реализации экологических задач (проблем) Вашего региона?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02801076659567"/>
          <c:y val="0.13632817965764363"/>
          <c:w val="0.48917553600990366"/>
          <c:h val="0.84286944829899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'Все диаграммы'!$N$515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диаграммы'!$M$516:$M$524</c:f>
              <c:strCache>
                <c:ptCount val="9"/>
                <c:pt idx="0">
                  <c:v>Раздел о воздействии в корпоративном нефинансовом отчете</c:v>
                </c:pt>
                <c:pt idx="1">
                  <c:v>Нулевая декларация об оплате за негативное воздействие на окружающую среду</c:v>
                </c:pt>
                <c:pt idx="2">
                  <c:v>Нет необходимости в предоставлении информации</c:v>
                </c:pt>
                <c:pt idx="3">
                  <c:v>Договор с компаниями, осуществляющих сбор вредных загрязняющих веществ</c:v>
                </c:pt>
                <c:pt idx="4">
                  <c:v>Не отчитываемся о воздействии на окружающую среду</c:v>
                </c:pt>
                <c:pt idx="5">
                  <c:v>Отчетность о выбросах парниковых газов</c:v>
                </c:pt>
                <c:pt idx="6">
                  <c:v>Договор по вывозу ТБО</c:v>
                </c:pt>
                <c:pt idx="7">
                  <c:v>Затруднились ответить</c:v>
                </c:pt>
                <c:pt idx="8">
                  <c:v>Отчет о негативном воздействии на окружающую среду (НВОС)/ Декларация о негативном воздействии на окружающую среду (ДВОС)</c:v>
                </c:pt>
              </c:strCache>
            </c:strRef>
          </c:cat>
          <c:val>
            <c:numRef>
              <c:f>'Все диаграммы'!$N$516:$N$524</c:f>
              <c:numCache>
                <c:formatCode>0.0</c:formatCode>
                <c:ptCount val="9"/>
                <c:pt idx="0">
                  <c:v>2.9411764705882355</c:v>
                </c:pt>
                <c:pt idx="1">
                  <c:v>5</c:v>
                </c:pt>
                <c:pt idx="2">
                  <c:v>7.0588235294117645</c:v>
                </c:pt>
                <c:pt idx="3">
                  <c:v>9.117647058823529</c:v>
                </c:pt>
                <c:pt idx="4">
                  <c:v>9.7058823529411757</c:v>
                </c:pt>
                <c:pt idx="5">
                  <c:v>12.352941176470589</c:v>
                </c:pt>
                <c:pt idx="6">
                  <c:v>23.235294117647058</c:v>
                </c:pt>
                <c:pt idx="7">
                  <c:v>35</c:v>
                </c:pt>
                <c:pt idx="8">
                  <c:v>39.411764705882355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B-463D-8370-45B724F340A4}"/>
            </c:ext>
          </c:extLst>
        </c:ser>
        <c:ser>
          <c:idx val="1"/>
          <c:order val="1"/>
          <c:tx>
            <c:strRef>
              <c:f>'Все диаграммы'!$O$515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rgbClr val="9DD9DC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9DD9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4C4-4809-9446-22D9FF4AEB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диаграммы'!$M$516:$M$524</c:f>
              <c:strCache>
                <c:ptCount val="9"/>
                <c:pt idx="0">
                  <c:v>Раздел о воздействии в корпоративном нефинансовом отчете</c:v>
                </c:pt>
                <c:pt idx="1">
                  <c:v>Нулевая декларация об оплате за негативное воздействие на окружающую среду</c:v>
                </c:pt>
                <c:pt idx="2">
                  <c:v>Нет необходимости в предоставлении информации</c:v>
                </c:pt>
                <c:pt idx="3">
                  <c:v>Договор с компаниями, осуществляющих сбор вредных загрязняющих веществ</c:v>
                </c:pt>
                <c:pt idx="4">
                  <c:v>Не отчитываемся о воздействии на окружающую среду</c:v>
                </c:pt>
                <c:pt idx="5">
                  <c:v>Отчетность о выбросах парниковых газов</c:v>
                </c:pt>
                <c:pt idx="6">
                  <c:v>Договор по вывозу ТБО</c:v>
                </c:pt>
                <c:pt idx="7">
                  <c:v>Затруднились ответить</c:v>
                </c:pt>
                <c:pt idx="8">
                  <c:v>Отчет о негативном воздействии на окружающую среду (НВОС)/ Декларация о негативном воздействии на окружающую среду (ДВОС)</c:v>
                </c:pt>
              </c:strCache>
            </c:strRef>
          </c:cat>
          <c:val>
            <c:numRef>
              <c:f>'Все диаграммы'!$O$516:$O$524</c:f>
              <c:numCache>
                <c:formatCode>0.0</c:formatCode>
                <c:ptCount val="9"/>
                <c:pt idx="0">
                  <c:v>0</c:v>
                </c:pt>
                <c:pt idx="1">
                  <c:v>4.838709677419355</c:v>
                </c:pt>
                <c:pt idx="2">
                  <c:v>6.4516129032258061</c:v>
                </c:pt>
                <c:pt idx="3">
                  <c:v>3.225806451612903</c:v>
                </c:pt>
                <c:pt idx="4">
                  <c:v>16.129032258064516</c:v>
                </c:pt>
                <c:pt idx="5">
                  <c:v>8.064516129032258</c:v>
                </c:pt>
                <c:pt idx="6">
                  <c:v>30.64516129032258</c:v>
                </c:pt>
                <c:pt idx="7">
                  <c:v>38.70967741935484</c:v>
                </c:pt>
                <c:pt idx="8">
                  <c:v>29.032258064516125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DB-463D-8370-45B724F340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7676640"/>
        <c:axId val="1347677056"/>
      </c:barChart>
      <c:catAx>
        <c:axId val="134767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7677056"/>
        <c:crosses val="autoZero"/>
        <c:auto val="1"/>
        <c:lblAlgn val="ctr"/>
        <c:lblOffset val="100"/>
        <c:noMultiLvlLbl val="0"/>
      </c:catAx>
      <c:valAx>
        <c:axId val="134767705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4767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687607158749242"/>
          <c:y val="0.71612944817298974"/>
          <c:w val="0.15710767859440058"/>
          <c:h val="0.16357978570280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/>
              <a:t>Что может быть экологически чистым продуктом/товаром/услугой в производстве (деятельности) Вашей организации?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2297882534881257"/>
          <c:y val="0.12713243330264704"/>
          <c:w val="0.47702120959596928"/>
          <c:h val="0.867108216823650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'Все диаграммы'!$N$577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диаграммы'!$M$578:$M$586</c:f>
              <c:strCache>
                <c:ptCount val="9"/>
                <c:pt idx="0">
                  <c:v>Разработка и предоставление передовых технологий борьбы с загрязнением окружающей среды</c:v>
                </c:pt>
                <c:pt idx="1">
                  <c:v>Производство «чистых» источников энергии (солнечная, ветряная, гидро и т.п.)</c:v>
                </c:pt>
                <c:pt idx="2">
                  <c:v>Профессиональные услуги, связанные с окружающей средой (консалтинг, аудит ресурсов и энергоэффективности, инжиниринг, исследования и анализ)</c:v>
                </c:pt>
                <c:pt idx="3">
                  <c:v>Производство из переработанных материалов</c:v>
                </c:pt>
                <c:pt idx="4">
                  <c:v>Продукты и услуги с экологическими характеристиками (например, произведенные органическим способом, с экологической маркировкой, экологичным дизайном, с важным содержанием вторичной переработки)</c:v>
                </c:pt>
                <c:pt idx="5">
                  <c:v>Переработка материалов</c:v>
                </c:pt>
                <c:pt idx="6">
                  <c:v>Обработка отходов (исключая утилизацию)</c:v>
                </c:pt>
                <c:pt idx="7">
                  <c:v>Энергоэффективное оборудование</c:v>
                </c:pt>
                <c:pt idx="8">
                  <c:v>Не готовы</c:v>
                </c:pt>
              </c:strCache>
            </c:strRef>
          </c:cat>
          <c:val>
            <c:numRef>
              <c:f>'Все диаграммы'!$N$578:$N$586</c:f>
              <c:numCache>
                <c:formatCode>0.0</c:formatCode>
                <c:ptCount val="9"/>
                <c:pt idx="0">
                  <c:v>5.7401812688821749</c:v>
                </c:pt>
                <c:pt idx="1">
                  <c:v>6.3444108761329305</c:v>
                </c:pt>
                <c:pt idx="2">
                  <c:v>6.6465256797583088</c:v>
                </c:pt>
                <c:pt idx="3">
                  <c:v>9.0634441087613293</c:v>
                </c:pt>
                <c:pt idx="4">
                  <c:v>9.0634441087613293</c:v>
                </c:pt>
                <c:pt idx="5">
                  <c:v>13.595166163141991</c:v>
                </c:pt>
                <c:pt idx="6">
                  <c:v>16.012084592145015</c:v>
                </c:pt>
                <c:pt idx="7">
                  <c:v>23.564954682779454</c:v>
                </c:pt>
                <c:pt idx="8">
                  <c:v>40.483383685800604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5-4269-9FE6-248B53BC46B9}"/>
            </c:ext>
          </c:extLst>
        </c:ser>
        <c:ser>
          <c:idx val="1"/>
          <c:order val="1"/>
          <c:tx>
            <c:strRef>
              <c:f>'Все диаграммы'!$O$577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rgbClr val="9DD9DC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9DD9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71E-4CD2-AEF0-564722652D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диаграммы'!$M$578:$M$586</c:f>
              <c:strCache>
                <c:ptCount val="9"/>
                <c:pt idx="0">
                  <c:v>Разработка и предоставление передовых технологий борьбы с загрязнением окружающей среды</c:v>
                </c:pt>
                <c:pt idx="1">
                  <c:v>Производство «чистых» источников энергии (солнечная, ветряная, гидро и т.п.)</c:v>
                </c:pt>
                <c:pt idx="2">
                  <c:v>Профессиональные услуги, связанные с окружающей средой (консалтинг, аудит ресурсов и энергоэффективности, инжиниринг, исследования и анализ)</c:v>
                </c:pt>
                <c:pt idx="3">
                  <c:v>Производство из переработанных материалов</c:v>
                </c:pt>
                <c:pt idx="4">
                  <c:v>Продукты и услуги с экологическими характеристиками (например, произведенные органическим способом, с экологической маркировкой, экологичным дизайном, с важным содержанием вторичной переработки)</c:v>
                </c:pt>
                <c:pt idx="5">
                  <c:v>Переработка материалов</c:v>
                </c:pt>
                <c:pt idx="6">
                  <c:v>Обработка отходов (исключая утилизацию)</c:v>
                </c:pt>
                <c:pt idx="7">
                  <c:v>Энергоэффективное оборудование</c:v>
                </c:pt>
                <c:pt idx="8">
                  <c:v>Не готовы</c:v>
                </c:pt>
              </c:strCache>
            </c:strRef>
          </c:cat>
          <c:val>
            <c:numRef>
              <c:f>'Все диаграммы'!$O$578:$O$586</c:f>
              <c:numCache>
                <c:formatCode>0.0</c:formatCode>
                <c:ptCount val="9"/>
                <c:pt idx="0">
                  <c:v>7.0175438596491224</c:v>
                </c:pt>
                <c:pt idx="1">
                  <c:v>7.0175438596491224</c:v>
                </c:pt>
                <c:pt idx="2">
                  <c:v>5.2631578947368425</c:v>
                </c:pt>
                <c:pt idx="3">
                  <c:v>3.5087719298245612</c:v>
                </c:pt>
                <c:pt idx="4">
                  <c:v>7.0175438596491224</c:v>
                </c:pt>
                <c:pt idx="5">
                  <c:v>7.0175438596491224</c:v>
                </c:pt>
                <c:pt idx="6">
                  <c:v>10.526315789473685</c:v>
                </c:pt>
                <c:pt idx="7">
                  <c:v>15.789473684210526</c:v>
                </c:pt>
                <c:pt idx="8">
                  <c:v>47.368421052631582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B5-4269-9FE6-248B53BC46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97382816"/>
        <c:axId val="997391552"/>
      </c:barChart>
      <c:catAx>
        <c:axId val="99738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7391552"/>
        <c:crosses val="autoZero"/>
        <c:auto val="1"/>
        <c:lblAlgn val="ctr"/>
        <c:lblOffset val="100"/>
        <c:noMultiLvlLbl val="0"/>
      </c:catAx>
      <c:valAx>
        <c:axId val="99739155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9738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674993406276416"/>
          <c:y val="0.68474528103662247"/>
          <c:w val="0.12191388124949906"/>
          <c:h val="0.18624890972937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Какие основные причины побуждают Вашу компанию повышать эффективность использования ресурсов?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8745792695655"/>
          <c:y val="0.11566685248337776"/>
          <c:w val="0.47629499764375516"/>
          <c:h val="0.86798181696342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'Все диаграммы'!$N$641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диаграммы'!$M$642:$M$651</c:f>
              <c:strCache>
                <c:ptCount val="10"/>
                <c:pt idx="0">
                  <c:v>Требования, установленные кредиторами, банками, фондами и т.д.</c:v>
                </c:pt>
                <c:pt idx="1">
                  <c:v>Изменения в профессиональных стандартах или стандартах продукта</c:v>
                </c:pt>
                <c:pt idx="2">
                  <c:v>Требования со стороны поставщиков или клиентов</c:v>
                </c:pt>
                <c:pt idx="3">
                  <c:v>Финансовые/налоговые льготы или другие формы государственной поддержки</c:v>
                </c:pt>
                <c:pt idx="4">
                  <c:v>Требования к цепочкам поставок продукции (услуг) со стороны крупных компаний</c:v>
                </c:pt>
                <c:pt idx="5">
                  <c:v>Создание конкурентного преимущества или бизнес-возможности</c:v>
                </c:pt>
                <c:pt idx="6">
                  <c:v>Ничего не побуждает</c:v>
                </c:pt>
                <c:pt idx="7">
                  <c:v>Глобальные проблемы современности</c:v>
                </c:pt>
                <c:pt idx="8">
                  <c:v>Государственные программы повышения энергоэффективности</c:v>
                </c:pt>
                <c:pt idx="9">
                  <c:v>Рост цен на энергоносители и сырье</c:v>
                </c:pt>
              </c:strCache>
            </c:strRef>
          </c:cat>
          <c:val>
            <c:numRef>
              <c:f>'Все диаграммы'!$N$642:$N$651</c:f>
              <c:numCache>
                <c:formatCode>0.0</c:formatCode>
                <c:ptCount val="10"/>
                <c:pt idx="0">
                  <c:v>3.293413173652695</c:v>
                </c:pt>
                <c:pt idx="1">
                  <c:v>5.6886227544910177</c:v>
                </c:pt>
                <c:pt idx="2">
                  <c:v>6.2874251497005984</c:v>
                </c:pt>
                <c:pt idx="3">
                  <c:v>8.682634730538922</c:v>
                </c:pt>
                <c:pt idx="4">
                  <c:v>10.479041916167665</c:v>
                </c:pt>
                <c:pt idx="5">
                  <c:v>11.377245508982035</c:v>
                </c:pt>
                <c:pt idx="6">
                  <c:v>22.155688622754489</c:v>
                </c:pt>
                <c:pt idx="7">
                  <c:v>22.754491017964071</c:v>
                </c:pt>
                <c:pt idx="8">
                  <c:v>23.652694610778443</c:v>
                </c:pt>
                <c:pt idx="9">
                  <c:v>49.700598802395213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4-43E1-9704-16BBA17B6EFC}"/>
            </c:ext>
          </c:extLst>
        </c:ser>
        <c:ser>
          <c:idx val="1"/>
          <c:order val="1"/>
          <c:tx>
            <c:strRef>
              <c:f>'Все диаграммы'!$O$641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диаграммы'!$M$642:$M$651</c:f>
              <c:strCache>
                <c:ptCount val="10"/>
                <c:pt idx="0">
                  <c:v>Требования, установленные кредиторами, банками, фондами и т.д.</c:v>
                </c:pt>
                <c:pt idx="1">
                  <c:v>Изменения в профессиональных стандартах или стандартах продукта</c:v>
                </c:pt>
                <c:pt idx="2">
                  <c:v>Требования со стороны поставщиков или клиентов</c:v>
                </c:pt>
                <c:pt idx="3">
                  <c:v>Финансовые/налоговые льготы или другие формы государственной поддержки</c:v>
                </c:pt>
                <c:pt idx="4">
                  <c:v>Требования к цепочкам поставок продукции (услуг) со стороны крупных компаний</c:v>
                </c:pt>
                <c:pt idx="5">
                  <c:v>Создание конкурентного преимущества или бизнес-возможности</c:v>
                </c:pt>
                <c:pt idx="6">
                  <c:v>Ничего не побуждает</c:v>
                </c:pt>
                <c:pt idx="7">
                  <c:v>Глобальные проблемы современности</c:v>
                </c:pt>
                <c:pt idx="8">
                  <c:v>Государственные программы повышения энергоэффективности</c:v>
                </c:pt>
                <c:pt idx="9">
                  <c:v>Рост цен на энергоносители и сырье</c:v>
                </c:pt>
              </c:strCache>
            </c:strRef>
          </c:cat>
          <c:val>
            <c:numRef>
              <c:f>'Все диаграммы'!$O$642:$O$651</c:f>
              <c:numCache>
                <c:formatCode>0.0</c:formatCode>
                <c:ptCount val="10"/>
                <c:pt idx="0">
                  <c:v>1.7543859649122806</c:v>
                </c:pt>
                <c:pt idx="1">
                  <c:v>0</c:v>
                </c:pt>
                <c:pt idx="2">
                  <c:v>0</c:v>
                </c:pt>
                <c:pt idx="3">
                  <c:v>10.526315789473685</c:v>
                </c:pt>
                <c:pt idx="4">
                  <c:v>0</c:v>
                </c:pt>
                <c:pt idx="5">
                  <c:v>1.7543859649122806</c:v>
                </c:pt>
                <c:pt idx="6">
                  <c:v>24.561403508771932</c:v>
                </c:pt>
                <c:pt idx="7">
                  <c:v>21.05263157894737</c:v>
                </c:pt>
                <c:pt idx="8">
                  <c:v>47.368421052631582</c:v>
                </c:pt>
                <c:pt idx="9">
                  <c:v>31.578947368421051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4-43E1-9704-16BBA17B6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85978544"/>
        <c:axId val="1385976464"/>
      </c:barChart>
      <c:catAx>
        <c:axId val="1385978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5976464"/>
        <c:crosses val="autoZero"/>
        <c:auto val="1"/>
        <c:lblAlgn val="ctr"/>
        <c:lblOffset val="100"/>
        <c:noMultiLvlLbl val="0"/>
      </c:catAx>
      <c:valAx>
        <c:axId val="138597646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8597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86259042624799"/>
          <c:y val="0.73852657903089103"/>
          <c:w val="0.16229143513069122"/>
          <c:h val="0.13893412633458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/>
              <a:t>Какой вид поддержки стимулировал бы Вас на изготовление (оказание) экологически чистых продуктов (услуг)?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368673595332385"/>
          <c:y val="0.13276936048617718"/>
          <c:w val="0.48296515917908933"/>
          <c:h val="0.842915079940902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'Все диаграммы'!$N$561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диаграммы'!$M$562:$M$567</c:f>
              <c:strCache>
                <c:ptCount val="6"/>
                <c:pt idx="0">
                  <c:v>Доступ к финансированию со стороны финансовых агентов, банки</c:v>
                </c:pt>
                <c:pt idx="1">
                  <c:v>Технические консультации и консультационные услуги по разработке этих продуктов и услуг</c:v>
                </c:pt>
                <c:pt idx="2">
                  <c:v>Инвестиции заказчиков</c:v>
                </c:pt>
                <c:pt idx="3">
                  <c:v>Помощь в определении рынка сбыта потребителей этого вида продукции</c:v>
                </c:pt>
                <c:pt idx="4">
                  <c:v>Никакой</c:v>
                </c:pt>
                <c:pt idx="5">
                  <c:v>Финансовые стимулы (кредиты, налоги, субсидии) со стороны Государства</c:v>
                </c:pt>
              </c:strCache>
            </c:strRef>
          </c:cat>
          <c:val>
            <c:numRef>
              <c:f>'Все диаграммы'!$N$562:$N$567</c:f>
              <c:numCache>
                <c:formatCode>0.0</c:formatCode>
                <c:ptCount val="6"/>
                <c:pt idx="0">
                  <c:v>7.598784194528875</c:v>
                </c:pt>
                <c:pt idx="1">
                  <c:v>12.158054711246201</c:v>
                </c:pt>
                <c:pt idx="2">
                  <c:v>17.021276595744681</c:v>
                </c:pt>
                <c:pt idx="3">
                  <c:v>22.188449848024316</c:v>
                </c:pt>
                <c:pt idx="4">
                  <c:v>41.337386018237083</c:v>
                </c:pt>
                <c:pt idx="5">
                  <c:v>44.376899696048632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E-4E09-9BFC-5761B13E2FD4}"/>
            </c:ext>
          </c:extLst>
        </c:ser>
        <c:ser>
          <c:idx val="1"/>
          <c:order val="1"/>
          <c:tx>
            <c:strRef>
              <c:f>'Все диаграммы'!$O$561</c:f>
              <c:strCache>
                <c:ptCount val="1"/>
                <c:pt idx="0">
                  <c:v>Власть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диаграммы'!$M$562:$M$567</c:f>
              <c:strCache>
                <c:ptCount val="6"/>
                <c:pt idx="0">
                  <c:v>Доступ к финансированию со стороны финансовых агентов, банки</c:v>
                </c:pt>
                <c:pt idx="1">
                  <c:v>Технические консультации и консультационные услуги по разработке этих продуктов и услуг</c:v>
                </c:pt>
                <c:pt idx="2">
                  <c:v>Инвестиции заказчиков</c:v>
                </c:pt>
                <c:pt idx="3">
                  <c:v>Помощь в определении рынка сбыта потребителей этого вида продукции</c:v>
                </c:pt>
                <c:pt idx="4">
                  <c:v>Никакой</c:v>
                </c:pt>
                <c:pt idx="5">
                  <c:v>Финансовые стимулы (кредиты, налоги, субсидии) со стороны Государства</c:v>
                </c:pt>
              </c:strCache>
            </c:strRef>
          </c:cat>
          <c:val>
            <c:numRef>
              <c:f>'Все диаграммы'!$O$562:$O$567</c:f>
              <c:numCache>
                <c:formatCode>0.0</c:formatCode>
                <c:ptCount val="6"/>
                <c:pt idx="0">
                  <c:v>7.0175438596491224</c:v>
                </c:pt>
                <c:pt idx="1">
                  <c:v>10.526315789473685</c:v>
                </c:pt>
                <c:pt idx="2">
                  <c:v>8.7719298245614041</c:v>
                </c:pt>
                <c:pt idx="3">
                  <c:v>10.526315789473685</c:v>
                </c:pt>
                <c:pt idx="4">
                  <c:v>49.122807017543863</c:v>
                </c:pt>
                <c:pt idx="5">
                  <c:v>29.82456140350877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3E-4E09-9BFC-5761B13E2F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51452064"/>
        <c:axId val="1351450816"/>
      </c:barChart>
      <c:catAx>
        <c:axId val="135145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1450816"/>
        <c:crosses val="autoZero"/>
        <c:auto val="1"/>
        <c:lblAlgn val="ctr"/>
        <c:lblOffset val="100"/>
        <c:noMultiLvlLbl val="0"/>
      </c:catAx>
      <c:valAx>
        <c:axId val="135145081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5145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986956765255506"/>
          <c:y val="0.74892842871296161"/>
          <c:w val="0.17458950705749537"/>
          <c:h val="0.15067064619913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Какие системы экологического менеджмента использует Ваша компания?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522845617861108"/>
          <c:y val="0.12174647316058891"/>
          <c:w val="0.5033562006729253"/>
          <c:h val="0.819891677311676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'Все диаграммы'!$N$656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диаграммы'!$M$657:$M$662</c:f>
              <c:strCache>
                <c:ptCount val="6"/>
                <c:pt idx="0">
                  <c:v>Применяется международные стандарты, но без сертификации</c:v>
                </c:pt>
                <c:pt idx="1">
                  <c:v>Осуществляется сертификация</c:v>
                </c:pt>
                <c:pt idx="2">
                  <c:v>Разработана экологическая стратегия организации</c:v>
                </c:pt>
                <c:pt idx="3">
                  <c:v>Применяется российские стандарты, но без сертификации</c:v>
                </c:pt>
                <c:pt idx="4">
                  <c:v>Разработаны внутренние стандарты экологического контроля</c:v>
                </c:pt>
                <c:pt idx="5">
                  <c:v>Не используем</c:v>
                </c:pt>
              </c:strCache>
            </c:strRef>
          </c:cat>
          <c:val>
            <c:numRef>
              <c:f>'Все диаграммы'!$N$657:$N$662</c:f>
              <c:numCache>
                <c:formatCode>0.0</c:formatCode>
                <c:ptCount val="6"/>
                <c:pt idx="0">
                  <c:v>2.4242424242424243</c:v>
                </c:pt>
                <c:pt idx="1">
                  <c:v>7.8787878787878798</c:v>
                </c:pt>
                <c:pt idx="2">
                  <c:v>12.727272727272727</c:v>
                </c:pt>
                <c:pt idx="3">
                  <c:v>22.424242424242426</c:v>
                </c:pt>
                <c:pt idx="4">
                  <c:v>22.727272727272727</c:v>
                </c:pt>
                <c:pt idx="5">
                  <c:v>56.666666666666664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E-4C18-AF0A-B35C895F9559}"/>
            </c:ext>
          </c:extLst>
        </c:ser>
        <c:ser>
          <c:idx val="1"/>
          <c:order val="1"/>
          <c:tx>
            <c:strRef>
              <c:f>'Все диаграммы'!$O$656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диаграммы'!$M$657:$M$662</c:f>
              <c:strCache>
                <c:ptCount val="6"/>
                <c:pt idx="0">
                  <c:v>Применяется международные стандарты, но без сертификации</c:v>
                </c:pt>
                <c:pt idx="1">
                  <c:v>Осуществляется сертификация</c:v>
                </c:pt>
                <c:pt idx="2">
                  <c:v>Разработана экологическая стратегия организации</c:v>
                </c:pt>
                <c:pt idx="3">
                  <c:v>Применяется российские стандарты, но без сертификации</c:v>
                </c:pt>
                <c:pt idx="4">
                  <c:v>Разработаны внутренние стандарты экологического контроля</c:v>
                </c:pt>
                <c:pt idx="5">
                  <c:v>Не используем</c:v>
                </c:pt>
              </c:strCache>
            </c:strRef>
          </c:cat>
          <c:val>
            <c:numRef>
              <c:f>'Все диаграммы'!$O$657:$O$662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6.7796610169491522</c:v>
                </c:pt>
                <c:pt idx="3">
                  <c:v>5.0847457627118642</c:v>
                </c:pt>
                <c:pt idx="4">
                  <c:v>0</c:v>
                </c:pt>
                <c:pt idx="5">
                  <c:v>88.13559322033899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E-4C18-AF0A-B35C895F95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19647280"/>
        <c:axId val="1319647696"/>
      </c:barChart>
      <c:catAx>
        <c:axId val="131964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19647696"/>
        <c:crosses val="autoZero"/>
        <c:auto val="1"/>
        <c:lblAlgn val="ctr"/>
        <c:lblOffset val="100"/>
        <c:noMultiLvlLbl val="0"/>
      </c:catAx>
      <c:valAx>
        <c:axId val="131964769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1964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828893983575293"/>
          <c:y val="0.26515996069893427"/>
          <c:w val="0.13478851923810992"/>
          <c:h val="0.1649629308897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/>
              <a:t>Индекс осведомленности с государственными и </a:t>
            </a:r>
          </a:p>
          <a:p>
            <a:pPr>
              <a:defRPr sz="1800" b="1"/>
            </a:pPr>
            <a:r>
              <a:rPr lang="ru-RU" sz="1800" b="1" dirty="0"/>
              <a:t>ESG-стандартами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187127648010853"/>
          <c:y val="9.8409307504702365E-2"/>
          <c:w val="0.47517794512773642"/>
          <c:h val="0.8709382088930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'Индексы диаграммы'!$B$58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'Индексы диаграммы'!$A$59:$A$68</c:f>
              <c:strCache>
                <c:ptCount val="10"/>
                <c:pt idx="0">
                  <c:v>Стандарт Международного Совета по интегрированной отчетности (IIRC, МСИО)</c:v>
                </c:pt>
                <c:pt idx="1">
                  <c:v>Международные стандарты устойчивого развития ISSB (International Sustainability Standards Board)</c:v>
                </c:pt>
                <c:pt idx="2">
                  <c:v>Стандарты ведения отчетности связанной с климатом (TCFD, Task Force on Climate-related Financial Disclosures)</c:v>
                </c:pt>
                <c:pt idx="3">
                  <c:v>Руководство об отчетности об устойчивом развитии (Global Reporting Initiative – GRI)</c:v>
                </c:pt>
                <c:pt idx="4">
                  <c:v>Отчет по выбросам парниковых газов (CDP, Carbon Disclosure Project)</c:v>
                </c:pt>
                <c:pt idx="5">
                  <c:v>ГОСТ Р ИСО 16000. Воздух замкнутых помещений</c:v>
                </c:pt>
                <c:pt idx="6">
                  <c:v>ГОСТ Р 50000 Система энергоменеджмента</c:v>
                </c:pt>
                <c:pt idx="7">
                  <c:v>Международный стандарт ISO 26000 (International ISO Standard 26000) / Российский его аналог – ГОСТ Р ИСО 26000 / направление «Окружающая среда»</c:v>
                </c:pt>
                <c:pt idx="8">
                  <c:v>ГОСТ Р 14001 Система экологического менеджмента, EMS</c:v>
                </c:pt>
                <c:pt idx="9">
                  <c:v>ГОСТ Р ИСО 9000. Менеджмент качества</c:v>
                </c:pt>
              </c:strCache>
            </c:strRef>
          </c:cat>
          <c:val>
            <c:numRef>
              <c:f>'Индексы диаграммы'!$B$59:$B$68</c:f>
              <c:numCache>
                <c:formatCode>0.00</c:formatCode>
                <c:ptCount val="10"/>
                <c:pt idx="0">
                  <c:v>0.21589595375722542</c:v>
                </c:pt>
                <c:pt idx="1">
                  <c:v>0.23342939481268013</c:v>
                </c:pt>
                <c:pt idx="2">
                  <c:v>0.23971098265895951</c:v>
                </c:pt>
                <c:pt idx="3">
                  <c:v>0.26</c:v>
                </c:pt>
                <c:pt idx="4">
                  <c:v>0.2636705202312139</c:v>
                </c:pt>
                <c:pt idx="5">
                  <c:v>0.26855491329479769</c:v>
                </c:pt>
                <c:pt idx="6">
                  <c:v>0.28011560693641618</c:v>
                </c:pt>
                <c:pt idx="7">
                  <c:v>0.31083333333333335</c:v>
                </c:pt>
                <c:pt idx="8">
                  <c:v>0.3312680115273775</c:v>
                </c:pt>
                <c:pt idx="9">
                  <c:v>0.36386167146974063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B-475A-AB01-A154A14628FA}"/>
            </c:ext>
          </c:extLst>
        </c:ser>
        <c:ser>
          <c:idx val="1"/>
          <c:order val="1"/>
          <c:tx>
            <c:strRef>
              <c:f>'Индексы диаграммы'!$C$58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'Индексы диаграммы'!$A$59:$A$68</c:f>
              <c:strCache>
                <c:ptCount val="10"/>
                <c:pt idx="0">
                  <c:v>Стандарт Международного Совета по интегрированной отчетности (IIRC, МСИО)</c:v>
                </c:pt>
                <c:pt idx="1">
                  <c:v>Международные стандарты устойчивого развития ISSB (International Sustainability Standards Board)</c:v>
                </c:pt>
                <c:pt idx="2">
                  <c:v>Стандарты ведения отчетности связанной с климатом (TCFD, Task Force on Climate-related Financial Disclosures)</c:v>
                </c:pt>
                <c:pt idx="3">
                  <c:v>Руководство об отчетности об устойчивом развитии (Global Reporting Initiative – GRI)</c:v>
                </c:pt>
                <c:pt idx="4">
                  <c:v>Отчет по выбросам парниковых газов (CDP, Carbon Disclosure Project)</c:v>
                </c:pt>
                <c:pt idx="5">
                  <c:v>ГОСТ Р ИСО 16000. Воздух замкнутых помещений</c:v>
                </c:pt>
                <c:pt idx="6">
                  <c:v>ГОСТ Р 50000 Система энергоменеджмента</c:v>
                </c:pt>
                <c:pt idx="7">
                  <c:v>Международный стандарт ISO 26000 (International ISO Standard 26000) / Российский его аналог – ГОСТ Р ИСО 26000 / направление «Окружающая среда»</c:v>
                </c:pt>
                <c:pt idx="8">
                  <c:v>ГОСТ Р 14001 Система экологического менеджмента, EMS</c:v>
                </c:pt>
                <c:pt idx="9">
                  <c:v>ГОСТ Р ИСО 9000. Менеджмент качества</c:v>
                </c:pt>
              </c:strCache>
            </c:strRef>
          </c:cat>
          <c:val>
            <c:numRef>
              <c:f>'Индексы диаграммы'!$C$59:$C$68</c:f>
              <c:numCache>
                <c:formatCode>0.00</c:formatCode>
                <c:ptCount val="10"/>
                <c:pt idx="0">
                  <c:v>0.20897058823529413</c:v>
                </c:pt>
                <c:pt idx="1">
                  <c:v>0.22352941176470589</c:v>
                </c:pt>
                <c:pt idx="2">
                  <c:v>0.22838235294117648</c:v>
                </c:pt>
                <c:pt idx="3">
                  <c:v>0.24294117647058824</c:v>
                </c:pt>
                <c:pt idx="4">
                  <c:v>0.21382352941176469</c:v>
                </c:pt>
                <c:pt idx="5">
                  <c:v>0.24779411764705883</c:v>
                </c:pt>
                <c:pt idx="6">
                  <c:v>0.28676470588235292</c:v>
                </c:pt>
                <c:pt idx="7">
                  <c:v>0.30632352941176466</c:v>
                </c:pt>
                <c:pt idx="8">
                  <c:v>0.28176470588235297</c:v>
                </c:pt>
                <c:pt idx="9">
                  <c:v>0.30132352941176471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B-475A-AB01-A154A14628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97610992"/>
        <c:axId val="997611408"/>
      </c:barChart>
      <c:catAx>
        <c:axId val="997610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7611408"/>
        <c:crosses val="autoZero"/>
        <c:auto val="1"/>
        <c:lblAlgn val="ctr"/>
        <c:lblOffset val="100"/>
        <c:noMultiLvlLbl val="0"/>
      </c:catAx>
      <c:valAx>
        <c:axId val="99761140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99761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696492879190676"/>
          <c:y val="0.72544965010192597"/>
          <c:w val="0.15339741488299022"/>
          <c:h val="0.15486265238555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/>
              <a:t>Какие </a:t>
            </a:r>
            <a:r>
              <a:rPr lang="en-US" sz="1600" b="1"/>
              <a:t>ESG–</a:t>
            </a:r>
            <a:r>
              <a:rPr lang="ru-RU" sz="1600" b="1"/>
              <a:t>требования, предъявляют заказчики как необходимые условия в исполнении контрактных обязательств?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'29'!$C$10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'29'!$B$11:$B$13</c:f>
              <c:strCache>
                <c:ptCount val="3"/>
                <c:pt idx="0">
                  <c:v>Содержат конкретные показатели, носящие декларативный или рекомендательный характер</c:v>
                </c:pt>
                <c:pt idx="1">
                  <c:v>Содержат конкретные показатели от выполнения или соблюдения которых зависят контракты и требуется их подтверждение</c:v>
                </c:pt>
                <c:pt idx="2">
                  <c:v>Нет, не предъявляют</c:v>
                </c:pt>
              </c:strCache>
            </c:strRef>
          </c:cat>
          <c:val>
            <c:numRef>
              <c:f>'29'!$C$11:$C$13</c:f>
              <c:numCache>
                <c:formatCode>0.0</c:formatCode>
                <c:ptCount val="3"/>
                <c:pt idx="0">
                  <c:v>5.7142857142857144</c:v>
                </c:pt>
                <c:pt idx="1">
                  <c:v>7.4285714285714288</c:v>
                </c:pt>
                <c:pt idx="2">
                  <c:v>86.285714285714292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B-46C1-AC3F-1977FACB54CE}"/>
            </c:ext>
          </c:extLst>
        </c:ser>
        <c:ser>
          <c:idx val="1"/>
          <c:order val="1"/>
          <c:tx>
            <c:strRef>
              <c:f>'29'!$D$10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'29'!$B$11:$B$13</c:f>
              <c:strCache>
                <c:ptCount val="3"/>
                <c:pt idx="0">
                  <c:v>Содержат конкретные показатели, носящие декларативный или рекомендательный характер</c:v>
                </c:pt>
                <c:pt idx="1">
                  <c:v>Содержат конкретные показатели от выполнения или соблюдения которых зависят контракты и требуется их подтверждение</c:v>
                </c:pt>
                <c:pt idx="2">
                  <c:v>Нет, не предъявляют</c:v>
                </c:pt>
              </c:strCache>
            </c:strRef>
          </c:cat>
          <c:val>
            <c:numRef>
              <c:f>'29'!$D$11:$D$13</c:f>
              <c:numCache>
                <c:formatCode>0.0</c:formatCode>
                <c:ptCount val="3"/>
                <c:pt idx="0">
                  <c:v>2.9411764705882351</c:v>
                </c:pt>
                <c:pt idx="1">
                  <c:v>1.4705882352941175</c:v>
                </c:pt>
                <c:pt idx="2">
                  <c:v>95.588235294117652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B-46C1-AC3F-1977FACB54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3076992"/>
        <c:axId val="913080320"/>
      </c:barChart>
      <c:catAx>
        <c:axId val="913076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3080320"/>
        <c:crosses val="autoZero"/>
        <c:auto val="1"/>
        <c:lblAlgn val="ctr"/>
        <c:lblOffset val="100"/>
        <c:noMultiLvlLbl val="0"/>
      </c:catAx>
      <c:valAx>
        <c:axId val="91308032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1307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Предъявляется ли к Вашей компании </a:t>
            </a:r>
            <a:r>
              <a:rPr lang="en-US" sz="1600" b="1" dirty="0"/>
              <a:t>ESG-</a:t>
            </a:r>
            <a:r>
              <a:rPr lang="ru-RU" sz="1600" b="1" dirty="0"/>
              <a:t>требования (включая экологические и/или социальные критерии) со стороны заказчиков на изготовление товаров, услуг?</a:t>
            </a:r>
          </a:p>
        </c:rich>
      </c:tx>
      <c:layout>
        <c:manualLayout>
          <c:xMode val="edge"/>
          <c:yMode val="edge"/>
          <c:x val="0.10878801543794589"/>
          <c:y val="4.24362624879979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8969823199242209"/>
          <c:y val="0.19568897694691809"/>
          <c:w val="0.58794638505351282"/>
          <c:h val="0.797945583679882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'29'!$C$1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'29'!$B$2:$B$5</c:f>
              <c:strCache>
                <c:ptCount val="4"/>
                <c:pt idx="0">
                  <c:v>Да, постоянно</c:v>
                </c:pt>
                <c:pt idx="1">
                  <c:v>Да, отдельные компании предъявляют требования</c:v>
                </c:pt>
                <c:pt idx="2">
                  <c:v>Затруднились ответить</c:v>
                </c:pt>
                <c:pt idx="3">
                  <c:v>Нет, не предъявляют</c:v>
                </c:pt>
              </c:strCache>
            </c:strRef>
          </c:cat>
          <c:val>
            <c:numRef>
              <c:f>'29'!$C$2:$C$5</c:f>
              <c:numCache>
                <c:formatCode>0.0</c:formatCode>
                <c:ptCount val="4"/>
                <c:pt idx="0">
                  <c:v>4</c:v>
                </c:pt>
                <c:pt idx="1">
                  <c:v>4.8571428571428568</c:v>
                </c:pt>
                <c:pt idx="2">
                  <c:v>40.857142857142861</c:v>
                </c:pt>
                <c:pt idx="3">
                  <c:v>50.285714285714292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A-4FD6-BFA8-B13E993577EE}"/>
            </c:ext>
          </c:extLst>
        </c:ser>
        <c:ser>
          <c:idx val="1"/>
          <c:order val="1"/>
          <c:tx>
            <c:strRef>
              <c:f>'29'!$D$1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'29'!$B$2:$B$5</c:f>
              <c:strCache>
                <c:ptCount val="4"/>
                <c:pt idx="0">
                  <c:v>Да, постоянно</c:v>
                </c:pt>
                <c:pt idx="1">
                  <c:v>Да, отдельные компании предъявляют требования</c:v>
                </c:pt>
                <c:pt idx="2">
                  <c:v>Затруднились ответить</c:v>
                </c:pt>
                <c:pt idx="3">
                  <c:v>Нет, не предъявляют</c:v>
                </c:pt>
              </c:strCache>
            </c:strRef>
          </c:cat>
          <c:val>
            <c:numRef>
              <c:f>'29'!$D$2:$D$5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39.705882352941174</c:v>
                </c:pt>
                <c:pt idx="3">
                  <c:v>60.294117647058819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CA-4FD6-BFA8-B13E993577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7910912"/>
        <c:axId val="1337912160"/>
      </c:barChart>
      <c:catAx>
        <c:axId val="1337910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7912160"/>
        <c:crosses val="autoZero"/>
        <c:auto val="1"/>
        <c:lblAlgn val="ctr"/>
        <c:lblOffset val="100"/>
        <c:noMultiLvlLbl val="0"/>
      </c:catAx>
      <c:valAx>
        <c:axId val="133791216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3791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84386840461135"/>
          <c:y val="0.66663625958094697"/>
          <c:w val="0.15926931758635976"/>
          <c:h val="0.15436252460222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Сталкивалась ли Ваша компания с государственными или муниципальными закупками, содержащими ESG- требования (экологические и /или социальные) в тендерной документации?</a:t>
            </a:r>
          </a:p>
        </c:rich>
      </c:tx>
      <c:layout>
        <c:manualLayout>
          <c:xMode val="edge"/>
          <c:yMode val="edge"/>
          <c:x val="0.19223771684641397"/>
          <c:y val="2.3897333924399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'29'!$C$19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'29'!$B$20:$B$24</c:f>
              <c:strCache>
                <c:ptCount val="5"/>
                <c:pt idx="0">
                  <c:v>Да, сталкивались, но не участвовали, так как не соответствовали ESG-требованиям</c:v>
                </c:pt>
                <c:pt idx="1">
                  <c:v>Да, сталкивались, но не участвовали</c:v>
                </c:pt>
                <c:pt idx="2">
                  <c:v>Да, сталкивались и участвовали</c:v>
                </c:pt>
                <c:pt idx="3">
                  <c:v>Затруднились ответить</c:v>
                </c:pt>
                <c:pt idx="4">
                  <c:v>Нет, не сталкивались</c:v>
                </c:pt>
              </c:strCache>
            </c:strRef>
          </c:cat>
          <c:val>
            <c:numRef>
              <c:f>'29'!$C$20:$C$24</c:f>
              <c:numCache>
                <c:formatCode>0.0</c:formatCode>
                <c:ptCount val="5"/>
                <c:pt idx="0">
                  <c:v>0.85714285714285721</c:v>
                </c:pt>
                <c:pt idx="1">
                  <c:v>2.2857142857142856</c:v>
                </c:pt>
                <c:pt idx="2">
                  <c:v>3.4285714285714288</c:v>
                </c:pt>
                <c:pt idx="3">
                  <c:v>33.714285714285715</c:v>
                </c:pt>
                <c:pt idx="4">
                  <c:v>59.714285714285722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7-409C-B9ED-8FAD06892F5A}"/>
            </c:ext>
          </c:extLst>
        </c:ser>
        <c:ser>
          <c:idx val="1"/>
          <c:order val="1"/>
          <c:tx>
            <c:strRef>
              <c:f>'29'!$D$19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'29'!$B$20:$B$24</c:f>
              <c:strCache>
                <c:ptCount val="5"/>
                <c:pt idx="0">
                  <c:v>Да, сталкивались, но не участвовали, так как не соответствовали ESG-требованиям</c:v>
                </c:pt>
                <c:pt idx="1">
                  <c:v>Да, сталкивались, но не участвовали</c:v>
                </c:pt>
                <c:pt idx="2">
                  <c:v>Да, сталкивались и участвовали</c:v>
                </c:pt>
                <c:pt idx="3">
                  <c:v>Затруднились ответить</c:v>
                </c:pt>
                <c:pt idx="4">
                  <c:v>Нет, не сталкивались</c:v>
                </c:pt>
              </c:strCache>
            </c:strRef>
          </c:cat>
          <c:val>
            <c:numRef>
              <c:f>'29'!$D$20:$D$24</c:f>
              <c:numCache>
                <c:formatCode>0.0</c:formatCode>
                <c:ptCount val="5"/>
                <c:pt idx="0">
                  <c:v>0</c:v>
                </c:pt>
                <c:pt idx="1">
                  <c:v>1.4705882352941175</c:v>
                </c:pt>
                <c:pt idx="2">
                  <c:v>8.8235294117647065</c:v>
                </c:pt>
                <c:pt idx="3">
                  <c:v>32.352941176470587</c:v>
                </c:pt>
                <c:pt idx="4">
                  <c:v>57.352941176470587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7-409C-B9ED-8FAD06892F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30976848"/>
        <c:axId val="2130958128"/>
      </c:barChart>
      <c:catAx>
        <c:axId val="213097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30958128"/>
        <c:crosses val="autoZero"/>
        <c:auto val="1"/>
        <c:lblAlgn val="ctr"/>
        <c:lblOffset val="100"/>
        <c:noMultiLvlLbl val="0"/>
      </c:catAx>
      <c:valAx>
        <c:axId val="213095812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13097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/>
              <a:t>Выберите, с какими требованиями со стороны заказчиков из крупного бизнеса/государственных структур Вы сталкивались?</a:t>
            </a:r>
          </a:p>
        </c:rich>
      </c:tx>
      <c:layout>
        <c:manualLayout>
          <c:xMode val="edge"/>
          <c:yMode val="edge"/>
          <c:x val="0.14776203997103124"/>
          <c:y val="2.4269543340097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2021228561928579"/>
          <c:y val="0.18076385116934071"/>
          <c:w val="0.47978771438071421"/>
          <c:h val="0.78343054863067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'29'!$C$29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'29'!$B$30:$B$36</c:f>
              <c:strCache>
                <c:ptCount val="7"/>
                <c:pt idx="0">
                  <c:v>Создание цепочек поставок, которые позволяют четко определить происхождение товаров в целях осуществления оценки и контроля сопутствующих рисков</c:v>
                </c:pt>
                <c:pt idx="1">
                  <c:v>Включенность экологического контроля в бизнес-процессы организации</c:v>
                </c:pt>
                <c:pt idx="2">
                  <c:v>Информация об источниках электрической, тепловой энергии</c:v>
                </c:pt>
                <c:pt idx="3">
                  <c:v>Соответствие принципов добросовестной конкуренции и антимонопольного законодательства</c:v>
                </c:pt>
                <c:pt idx="4">
                  <c:v>Ведение контроля за вредными выбросами, загрязнением воздуха, воды, почвы и проч</c:v>
                </c:pt>
                <c:pt idx="5">
                  <c:v>Наличие коллективного договора, службы охраны труда или должности специалиста по охране труда</c:v>
                </c:pt>
                <c:pt idx="6">
                  <c:v>Не сталкивались</c:v>
                </c:pt>
              </c:strCache>
            </c:strRef>
          </c:cat>
          <c:val>
            <c:numRef>
              <c:f>'29'!$C$30:$C$36</c:f>
              <c:numCache>
                <c:formatCode>0.0</c:formatCode>
                <c:ptCount val="7"/>
                <c:pt idx="0">
                  <c:v>7.3394495412844041</c:v>
                </c:pt>
                <c:pt idx="1">
                  <c:v>7.6452599388379197</c:v>
                </c:pt>
                <c:pt idx="2">
                  <c:v>11.926605504587156</c:v>
                </c:pt>
                <c:pt idx="3">
                  <c:v>12.844036697247708</c:v>
                </c:pt>
                <c:pt idx="4">
                  <c:v>17.431192660550458</c:v>
                </c:pt>
                <c:pt idx="5">
                  <c:v>23.853211009174313</c:v>
                </c:pt>
                <c:pt idx="6">
                  <c:v>63.302752293577981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C-46D0-8E19-144B910029F4}"/>
            </c:ext>
          </c:extLst>
        </c:ser>
        <c:ser>
          <c:idx val="1"/>
          <c:order val="1"/>
          <c:tx>
            <c:strRef>
              <c:f>'29'!$D$29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'29'!$B$30:$B$36</c:f>
              <c:strCache>
                <c:ptCount val="7"/>
                <c:pt idx="0">
                  <c:v>Создание цепочек поставок, которые позволяют четко определить происхождение товаров в целях осуществления оценки и контроля сопутствующих рисков</c:v>
                </c:pt>
                <c:pt idx="1">
                  <c:v>Включенность экологического контроля в бизнес-процессы организации</c:v>
                </c:pt>
                <c:pt idx="2">
                  <c:v>Информация об источниках электрической, тепловой энергии</c:v>
                </c:pt>
                <c:pt idx="3">
                  <c:v>Соответствие принципов добросовестной конкуренции и антимонопольного законодательства</c:v>
                </c:pt>
                <c:pt idx="4">
                  <c:v>Ведение контроля за вредными выбросами, загрязнением воздуха, воды, почвы и проч</c:v>
                </c:pt>
                <c:pt idx="5">
                  <c:v>Наличие коллективного договора, службы охраны труда или должности специалиста по охране труда</c:v>
                </c:pt>
                <c:pt idx="6">
                  <c:v>Не сталкивались</c:v>
                </c:pt>
              </c:strCache>
            </c:strRef>
          </c:cat>
          <c:val>
            <c:numRef>
              <c:f>'29'!$D$30:$D$36</c:f>
              <c:numCache>
                <c:formatCode>0.0</c:formatCode>
                <c:ptCount val="7"/>
                <c:pt idx="0">
                  <c:v>1.7543859649122806</c:v>
                </c:pt>
                <c:pt idx="1">
                  <c:v>1.7543859649122806</c:v>
                </c:pt>
                <c:pt idx="2">
                  <c:v>5.2631578947368425</c:v>
                </c:pt>
                <c:pt idx="3">
                  <c:v>7.0175438596491224</c:v>
                </c:pt>
                <c:pt idx="4">
                  <c:v>10.526315789473685</c:v>
                </c:pt>
                <c:pt idx="5">
                  <c:v>5.2631578947368425</c:v>
                </c:pt>
                <c:pt idx="6">
                  <c:v>66.666666666666671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FC-46D0-8E19-144B910029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304176"/>
        <c:axId val="323285872"/>
      </c:barChart>
      <c:catAx>
        <c:axId val="323304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3285872"/>
        <c:crosses val="autoZero"/>
        <c:auto val="1"/>
        <c:lblAlgn val="ctr"/>
        <c:lblOffset val="100"/>
        <c:noMultiLvlLbl val="0"/>
      </c:catAx>
      <c:valAx>
        <c:axId val="32328587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2330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721818481727102"/>
          <c:y val="0.52613635778981049"/>
          <c:w val="0.19502795061462427"/>
          <c:h val="0.1531109396696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0" u="none"/>
              <a:t>Численность Вашей организации по состоянию на январь 2023 г.?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Паспортичка!$B$13:$B$19</c:f>
              <c:strCache>
                <c:ptCount val="7"/>
                <c:pt idx="0">
                  <c:v>Самозанятый</c:v>
                </c:pt>
                <c:pt idx="1">
                  <c:v>Особо крупное (свыше 1000)</c:v>
                </c:pt>
                <c:pt idx="2">
                  <c:v>Большое (251-499)</c:v>
                </c:pt>
                <c:pt idx="3">
                  <c:v>Крупное (500-999)</c:v>
                </c:pt>
                <c:pt idx="4">
                  <c:v>Среднее (101-250)</c:v>
                </c:pt>
                <c:pt idx="5">
                  <c:v>Микро (до 15)</c:v>
                </c:pt>
                <c:pt idx="6">
                  <c:v>Малое (16-100)</c:v>
                </c:pt>
              </c:strCache>
            </c:strRef>
          </c:cat>
          <c:val>
            <c:numRef>
              <c:f>Паспортичка!$C$13:$C$19</c:f>
              <c:numCache>
                <c:formatCode>0.0</c:formatCode>
                <c:ptCount val="7"/>
                <c:pt idx="0">
                  <c:v>0.71599045346062051</c:v>
                </c:pt>
                <c:pt idx="1">
                  <c:v>5.2505966587112169</c:v>
                </c:pt>
                <c:pt idx="2">
                  <c:v>6.2052505966587113</c:v>
                </c:pt>
                <c:pt idx="3">
                  <c:v>11.694510739856803</c:v>
                </c:pt>
                <c:pt idx="4">
                  <c:v>14.319809069212411</c:v>
                </c:pt>
                <c:pt idx="5">
                  <c:v>20.763723150357997</c:v>
                </c:pt>
                <c:pt idx="6">
                  <c:v>41.050119331742238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99-4C48-8CF9-93BAE4FEB5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30969776"/>
        <c:axId val="2130959792"/>
      </c:barChart>
      <c:catAx>
        <c:axId val="213096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30959792"/>
        <c:crosses val="autoZero"/>
        <c:auto val="1"/>
        <c:lblAlgn val="ctr"/>
        <c:lblOffset val="100"/>
        <c:noMultiLvlLbl val="0"/>
      </c:catAx>
      <c:valAx>
        <c:axId val="21309597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13096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К каким положительным результатам, по Вашему мнению, может привести внедрение </a:t>
            </a:r>
            <a:r>
              <a:rPr lang="en-US" b="1"/>
              <a:t>ESG-</a:t>
            </a:r>
            <a:r>
              <a:rPr lang="ru-RU" b="1"/>
              <a:t>стандартов?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353544588472314"/>
          <c:y val="0.10743914919818236"/>
          <c:w val="0.50036041230752981"/>
          <c:h val="0.85492292861732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'33-40'!$C$1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'33-40'!$B$2:$B$12</c:f>
              <c:strCache>
                <c:ptCount val="11"/>
                <c:pt idx="0">
                  <c:v>Более справедливое вознаграждение работников</c:v>
                </c:pt>
                <c:pt idx="1">
                  <c:v>Предложение выгодных условий для предпринимателей на изготовление (оказание) продукции (услуг) и появление механизмов компенсации и поддержки со стороны крупного бизнеса и государства</c:v>
                </c:pt>
                <c:pt idx="2">
                  <c:v>Повышение эффективности управления компанией</c:v>
                </c:pt>
                <c:pt idx="3">
                  <c:v>Появление новых источников финансирования</c:v>
                </c:pt>
                <c:pt idx="4">
                  <c:v>Увеличение количества инвестиционных проектов в социальную сферу</c:v>
                </c:pt>
                <c:pt idx="5">
                  <c:v>Увеличение количества инвестиционных проектов в сферу экологии</c:v>
                </c:pt>
                <c:pt idx="6">
                  <c:v>Положительных результатов не ожидаю</c:v>
                </c:pt>
                <c:pt idx="7">
                  <c:v>Повышение качества продукции</c:v>
                </c:pt>
                <c:pt idx="8">
                  <c:v>Повышение качества охраны труда</c:v>
                </c:pt>
                <c:pt idx="9">
                  <c:v>Улучшение качества жизни потребителей</c:v>
                </c:pt>
                <c:pt idx="10">
                  <c:v>Снижение загрязнения окружающей среды</c:v>
                </c:pt>
              </c:strCache>
            </c:strRef>
          </c:cat>
          <c:val>
            <c:numRef>
              <c:f>'33-40'!$C$2:$C$12</c:f>
              <c:numCache>
                <c:formatCode>0.0</c:formatCode>
                <c:ptCount val="11"/>
                <c:pt idx="0">
                  <c:v>4.9535603715170282</c:v>
                </c:pt>
                <c:pt idx="1">
                  <c:v>7.4303405572755414</c:v>
                </c:pt>
                <c:pt idx="2">
                  <c:v>8.6687306501547994</c:v>
                </c:pt>
                <c:pt idx="3">
                  <c:v>10.216718266253871</c:v>
                </c:pt>
                <c:pt idx="4">
                  <c:v>13.003095975232199</c:v>
                </c:pt>
                <c:pt idx="5">
                  <c:v>18.266253869969042</c:v>
                </c:pt>
                <c:pt idx="6">
                  <c:v>19.504643962848299</c:v>
                </c:pt>
                <c:pt idx="7">
                  <c:v>24.148606811145513</c:v>
                </c:pt>
                <c:pt idx="8">
                  <c:v>24.458204334365327</c:v>
                </c:pt>
                <c:pt idx="9">
                  <c:v>35.60371517027864</c:v>
                </c:pt>
                <c:pt idx="10">
                  <c:v>64.396284829721367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A-4046-84BC-AC544D113396}"/>
            </c:ext>
          </c:extLst>
        </c:ser>
        <c:ser>
          <c:idx val="1"/>
          <c:order val="1"/>
          <c:tx>
            <c:strRef>
              <c:f>'33-40'!$D$1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'33-40'!$B$2:$B$12</c:f>
              <c:strCache>
                <c:ptCount val="11"/>
                <c:pt idx="0">
                  <c:v>Более справедливое вознаграждение работников</c:v>
                </c:pt>
                <c:pt idx="1">
                  <c:v>Предложение выгодных условий для предпринимателей на изготовление (оказание) продукции (услуг) и появление механизмов компенсации и поддержки со стороны крупного бизнеса и государства</c:v>
                </c:pt>
                <c:pt idx="2">
                  <c:v>Повышение эффективности управления компанией</c:v>
                </c:pt>
                <c:pt idx="3">
                  <c:v>Появление новых источников финансирования</c:v>
                </c:pt>
                <c:pt idx="4">
                  <c:v>Увеличение количества инвестиционных проектов в социальную сферу</c:v>
                </c:pt>
                <c:pt idx="5">
                  <c:v>Увеличение количества инвестиционных проектов в сферу экологии</c:v>
                </c:pt>
                <c:pt idx="6">
                  <c:v>Положительных результатов не ожидаю</c:v>
                </c:pt>
                <c:pt idx="7">
                  <c:v>Повышение качества продукции</c:v>
                </c:pt>
                <c:pt idx="8">
                  <c:v>Повышение качества охраны труда</c:v>
                </c:pt>
                <c:pt idx="9">
                  <c:v>Улучшение качества жизни потребителей</c:v>
                </c:pt>
                <c:pt idx="10">
                  <c:v>Снижение загрязнения окружающей среды</c:v>
                </c:pt>
              </c:strCache>
            </c:strRef>
          </c:cat>
          <c:val>
            <c:numRef>
              <c:f>'33-40'!$D$2:$D$12</c:f>
              <c:numCache>
                <c:formatCode>0.0</c:formatCode>
                <c:ptCount val="11"/>
                <c:pt idx="0">
                  <c:v>7.0175438596491224</c:v>
                </c:pt>
                <c:pt idx="1">
                  <c:v>5.2631578947368425</c:v>
                </c:pt>
                <c:pt idx="2">
                  <c:v>7.0175438596491224</c:v>
                </c:pt>
                <c:pt idx="3">
                  <c:v>10.526315789473685</c:v>
                </c:pt>
                <c:pt idx="4">
                  <c:v>12.280701754385966</c:v>
                </c:pt>
                <c:pt idx="5">
                  <c:v>15.789473684210526</c:v>
                </c:pt>
                <c:pt idx="6">
                  <c:v>17.543859649122808</c:v>
                </c:pt>
                <c:pt idx="7">
                  <c:v>31.578947368421051</c:v>
                </c:pt>
                <c:pt idx="8">
                  <c:v>28.07017543859649</c:v>
                </c:pt>
                <c:pt idx="9">
                  <c:v>40.350877192982459</c:v>
                </c:pt>
                <c:pt idx="10">
                  <c:v>66.666666666666671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BA-4046-84BC-AC544D1133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307504"/>
        <c:axId val="323314992"/>
      </c:barChart>
      <c:catAx>
        <c:axId val="32330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3314992"/>
        <c:crosses val="autoZero"/>
        <c:auto val="1"/>
        <c:lblAlgn val="ctr"/>
        <c:lblOffset val="100"/>
        <c:noMultiLvlLbl val="0"/>
      </c:catAx>
      <c:valAx>
        <c:axId val="3233149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2330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289643192391918"/>
          <c:y val="0.72003408724013673"/>
          <c:w val="0.12363503535419734"/>
          <c:h val="0.14327417549648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Что может мотивировать Вашу компанию применять экологические стандарты и нормы </a:t>
            </a:r>
            <a:r>
              <a:rPr lang="en-US" b="1"/>
              <a:t>ESG</a:t>
            </a:r>
            <a:r>
              <a:rPr lang="ru-RU" b="1"/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'33-40'!$C$16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'33-40'!$B$17:$B$24</c:f>
              <c:strCache>
                <c:ptCount val="8"/>
                <c:pt idx="0">
                  <c:v>Требования, установленные партнёрами, засатвляет компанию вкладываться в экологию и «зеленые» проекты</c:v>
                </c:pt>
                <c:pt idx="1">
                  <c:v>Внимание к экологии обеспечивает конкурентное преимущество или бизнес-возможности на рынке</c:v>
                </c:pt>
                <c:pt idx="2">
                  <c:v>Спрос со стороны поставщиков или клиентов на экологичные продукты/услуги</c:v>
                </c:pt>
                <c:pt idx="3">
                  <c:v>Вклад в экологию и защиту окружающей среды позволяет получить финансовые/налоговые льготы или другие формы государственной поддержки</c:v>
                </c:pt>
                <c:pt idx="4">
                  <c:v>Экологическая деятельность улучшает репутацию нашей компании</c:v>
                </c:pt>
                <c:pt idx="5">
                  <c:v>Ничего не может мотивировать</c:v>
                </c:pt>
                <c:pt idx="6">
                  <c:v>Позиция и желание собственника заботиться об экологии</c:v>
                </c:pt>
                <c:pt idx="7">
                  <c:v>Внимание к окружающей среде – важная ценность для сотрудников компании</c:v>
                </c:pt>
              </c:strCache>
            </c:strRef>
          </c:cat>
          <c:val>
            <c:numRef>
              <c:f>'33-40'!$C$17:$C$24</c:f>
              <c:numCache>
                <c:formatCode>0.0</c:formatCode>
                <c:ptCount val="8"/>
                <c:pt idx="0">
                  <c:v>6.5420560747663554</c:v>
                </c:pt>
                <c:pt idx="1">
                  <c:v>8.0996884735202492</c:v>
                </c:pt>
                <c:pt idx="2">
                  <c:v>11.214953271028037</c:v>
                </c:pt>
                <c:pt idx="3">
                  <c:v>15.887850467289722</c:v>
                </c:pt>
                <c:pt idx="4">
                  <c:v>19.937694704049843</c:v>
                </c:pt>
                <c:pt idx="5">
                  <c:v>23.364485981308412</c:v>
                </c:pt>
                <c:pt idx="6">
                  <c:v>28.971962616822434</c:v>
                </c:pt>
                <c:pt idx="7">
                  <c:v>46.105919003115268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D-4EC0-A8B2-4674DAF68090}"/>
            </c:ext>
          </c:extLst>
        </c:ser>
        <c:ser>
          <c:idx val="1"/>
          <c:order val="1"/>
          <c:tx>
            <c:strRef>
              <c:f>'33-40'!$D$16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'33-40'!$B$17:$B$24</c:f>
              <c:strCache>
                <c:ptCount val="8"/>
                <c:pt idx="0">
                  <c:v>Требования, установленные партнёрами, засатвляет компанию вкладываться в экологию и «зеленые» проекты</c:v>
                </c:pt>
                <c:pt idx="1">
                  <c:v>Внимание к экологии обеспечивает конкурентное преимущество или бизнес-возможности на рынке</c:v>
                </c:pt>
                <c:pt idx="2">
                  <c:v>Спрос со стороны поставщиков или клиентов на экологичные продукты/услуги</c:v>
                </c:pt>
                <c:pt idx="3">
                  <c:v>Вклад в экологию и защиту окружающей среды позволяет получить финансовые/налоговые льготы или другие формы государственной поддержки</c:v>
                </c:pt>
                <c:pt idx="4">
                  <c:v>Экологическая деятельность улучшает репутацию нашей компании</c:v>
                </c:pt>
                <c:pt idx="5">
                  <c:v>Ничего не может мотивировать</c:v>
                </c:pt>
                <c:pt idx="6">
                  <c:v>Позиция и желание собственника заботиться об экологии</c:v>
                </c:pt>
                <c:pt idx="7">
                  <c:v>Внимание к окружающей среде – важная ценность для сотрудников компании</c:v>
                </c:pt>
              </c:strCache>
            </c:strRef>
          </c:cat>
          <c:val>
            <c:numRef>
              <c:f>'33-40'!$D$17:$D$24</c:f>
              <c:numCache>
                <c:formatCode>0.0</c:formatCode>
                <c:ptCount val="8"/>
                <c:pt idx="0">
                  <c:v>3.6363636363636362</c:v>
                </c:pt>
                <c:pt idx="1">
                  <c:v>3.6363636363636362</c:v>
                </c:pt>
                <c:pt idx="2">
                  <c:v>1.8181818181818181</c:v>
                </c:pt>
                <c:pt idx="3">
                  <c:v>10.909090909090908</c:v>
                </c:pt>
                <c:pt idx="4">
                  <c:v>12.727272727272727</c:v>
                </c:pt>
                <c:pt idx="5">
                  <c:v>27.27272727272727</c:v>
                </c:pt>
                <c:pt idx="6">
                  <c:v>18.181818181818183</c:v>
                </c:pt>
                <c:pt idx="7">
                  <c:v>38.18181818181818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D-4EC0-A8B2-4674DAF680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8266272"/>
        <c:axId val="1348267104"/>
      </c:barChart>
      <c:catAx>
        <c:axId val="134826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8267104"/>
        <c:crosses val="autoZero"/>
        <c:auto val="1"/>
        <c:lblAlgn val="ctr"/>
        <c:lblOffset val="100"/>
        <c:noMultiLvlLbl val="0"/>
      </c:catAx>
      <c:valAx>
        <c:axId val="134826710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4826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135737086280924"/>
          <c:y val="0.71333563674055755"/>
          <c:w val="0.18342397554960385"/>
          <c:h val="0.144401083813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Какие риски и барьеры внедрения </a:t>
            </a:r>
            <a:r>
              <a:rPr lang="en-US" sz="1600" b="1" dirty="0" err="1"/>
              <a:t>ESG</a:t>
            </a:r>
            <a:r>
              <a:rPr lang="en-US" sz="1600" b="1" dirty="0"/>
              <a:t>-</a:t>
            </a:r>
            <a:r>
              <a:rPr lang="ru-RU" sz="1600" b="1" dirty="0"/>
              <a:t>стандартов Вы видите?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08475351876538"/>
          <c:y val="0.12821914733095427"/>
          <c:w val="0.46795627120567651"/>
          <c:h val="0.805362073075338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'33-40'!$C$30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'33-40'!$B$31:$B$38</c:f>
              <c:strCache>
                <c:ptCount val="8"/>
                <c:pt idx="0">
                  <c:v>Нарушение цепочек поставок</c:v>
                </c:pt>
                <c:pt idx="1">
                  <c:v>Образование финансовых пузырей в секторе «зеленых» финансов</c:v>
                </c:pt>
                <c:pt idx="2">
                  <c:v>Распространение практики green washing в целом, когда заявление об экологичности товаров или услуг расходится с реальными результатами компании</c:v>
                </c:pt>
                <c:pt idx="3">
                  <c:v>Появление неравных условий для компаний с ESG практикой и компаний с классическими бизнес-моделями</c:v>
                </c:pt>
                <c:pt idx="4">
                  <c:v>Риски, связанные с отсутствием эффекта от внедрения ESG</c:v>
                </c:pt>
                <c:pt idx="5">
                  <c:v>Уход с рынка МСП, которые не имеют ресурсов на внедрение ESG</c:v>
                </c:pt>
                <c:pt idx="6">
                  <c:v>Рисков и барьеров нет</c:v>
                </c:pt>
                <c:pt idx="7">
                  <c:v>Нехватка ресурсов на соответствие требованиям стандартов</c:v>
                </c:pt>
              </c:strCache>
            </c:strRef>
          </c:cat>
          <c:val>
            <c:numRef>
              <c:f>'33-40'!$C$31:$C$38</c:f>
              <c:numCache>
                <c:formatCode>0.0</c:formatCode>
                <c:ptCount val="8"/>
                <c:pt idx="0">
                  <c:v>5.6074766355140184</c:v>
                </c:pt>
                <c:pt idx="1">
                  <c:v>9.3457943925233646</c:v>
                </c:pt>
                <c:pt idx="2">
                  <c:v>12.772585669781931</c:v>
                </c:pt>
                <c:pt idx="3">
                  <c:v>17.445482866043612</c:v>
                </c:pt>
                <c:pt idx="4">
                  <c:v>18.068535825545172</c:v>
                </c:pt>
                <c:pt idx="5">
                  <c:v>24.299065420560748</c:v>
                </c:pt>
                <c:pt idx="6">
                  <c:v>28.660436137071656</c:v>
                </c:pt>
                <c:pt idx="7">
                  <c:v>37.383177570093459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B-4E9A-BAC2-29243A9336E4}"/>
            </c:ext>
          </c:extLst>
        </c:ser>
        <c:ser>
          <c:idx val="1"/>
          <c:order val="1"/>
          <c:tx>
            <c:strRef>
              <c:f>'33-40'!$D$30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'33-40'!$B$31:$B$38</c:f>
              <c:strCache>
                <c:ptCount val="8"/>
                <c:pt idx="0">
                  <c:v>Нарушение цепочек поставок</c:v>
                </c:pt>
                <c:pt idx="1">
                  <c:v>Образование финансовых пузырей в секторе «зеленых» финансов</c:v>
                </c:pt>
                <c:pt idx="2">
                  <c:v>Распространение практики green washing в целом, когда заявление об экологичности товаров или услуг расходится с реальными результатами компании</c:v>
                </c:pt>
                <c:pt idx="3">
                  <c:v>Появление неравных условий для компаний с ESG практикой и компаний с классическими бизнес-моделями</c:v>
                </c:pt>
                <c:pt idx="4">
                  <c:v>Риски, связанные с отсутствием эффекта от внедрения ESG</c:v>
                </c:pt>
                <c:pt idx="5">
                  <c:v>Уход с рынка МСП, которые не имеют ресурсов на внедрение ESG</c:v>
                </c:pt>
                <c:pt idx="6">
                  <c:v>Рисков и барьеров нет</c:v>
                </c:pt>
                <c:pt idx="7">
                  <c:v>Нехватка ресурсов на соответствие требованиям стандартов</c:v>
                </c:pt>
              </c:strCache>
            </c:strRef>
          </c:cat>
          <c:val>
            <c:numRef>
              <c:f>'33-40'!$D$31:$D$38</c:f>
              <c:numCache>
                <c:formatCode>0.0</c:formatCode>
                <c:ptCount val="8"/>
                <c:pt idx="0">
                  <c:v>7.2727272727272725</c:v>
                </c:pt>
                <c:pt idx="1">
                  <c:v>1.8181818181818181</c:v>
                </c:pt>
                <c:pt idx="2">
                  <c:v>3.6363636363636362</c:v>
                </c:pt>
                <c:pt idx="3">
                  <c:v>5.4545454545454541</c:v>
                </c:pt>
                <c:pt idx="4">
                  <c:v>16.363636363636363</c:v>
                </c:pt>
                <c:pt idx="5">
                  <c:v>18.181818181818183</c:v>
                </c:pt>
                <c:pt idx="6">
                  <c:v>41.81818181818182</c:v>
                </c:pt>
                <c:pt idx="7">
                  <c:v>32.727272727272727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BB-4E9A-BAC2-29243A9336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19271040"/>
        <c:axId val="1519266880"/>
      </c:barChart>
      <c:catAx>
        <c:axId val="151927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9266880"/>
        <c:crosses val="autoZero"/>
        <c:auto val="1"/>
        <c:lblAlgn val="ctr"/>
        <c:lblOffset val="100"/>
        <c:noMultiLvlLbl val="0"/>
      </c:catAx>
      <c:valAx>
        <c:axId val="151926688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51927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236691233211844"/>
          <c:y val="0.72967971104044882"/>
          <c:w val="0.13378657589833878"/>
          <c:h val="0.13254899884749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Что может стимулировать Вашу компанию внедрять </a:t>
            </a:r>
            <a:r>
              <a:rPr lang="en-US" sz="1600" b="1" dirty="0" err="1"/>
              <a:t>ESG</a:t>
            </a:r>
            <a:r>
              <a:rPr lang="en-US" sz="1600" b="1" dirty="0"/>
              <a:t>-</a:t>
            </a:r>
            <a:r>
              <a:rPr lang="ru-RU" sz="1600" b="1" dirty="0"/>
              <a:t>повестку?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0102282163717737"/>
          <c:y val="0.10684989660284695"/>
          <c:w val="0.48144273453981684"/>
          <c:h val="0.846981397103576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'33-40'!$C$40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'33-40'!$B$41:$B$49</c:f>
              <c:strCache>
                <c:ptCount val="9"/>
                <c:pt idx="0">
                  <c:v>Консультации или иная методическая помощь от частных консалтинговых и аудиторских компаний, бизнес-ассоциаций или бизнес-клиентов (крупных компаний)</c:v>
                </c:pt>
                <c:pt idx="1">
                  <c:v>Требования партнеров в цепочках поставок</c:v>
                </c:pt>
                <c:pt idx="2">
                  <c:v>Финансирование от партнеров по бизнесу</c:v>
                </c:pt>
                <c:pt idx="3">
                  <c:v>Штрафные санкции</c:v>
                </c:pt>
                <c:pt idx="4">
                  <c:v>Консультационные услуги и методическая помощь от государственных структур обеспечивающих продвижение ESG-стандартов</c:v>
                </c:pt>
                <c:pt idx="5">
                  <c:v>Финансирование от банков или инвестиционных компаний, возможность получения «зеленых» кредитов с пониженной процентной ставкой</c:v>
                </c:pt>
                <c:pt idx="6">
                  <c:v>Ничего</c:v>
                </c:pt>
                <c:pt idx="7">
                  <c:v>Получение государственных грантов и государственных гарантий и «зеленых» облигаций</c:v>
                </c:pt>
                <c:pt idx="8">
                  <c:v>Государственная политика (стратегии, программы)</c:v>
                </c:pt>
              </c:strCache>
            </c:strRef>
          </c:cat>
          <c:val>
            <c:numRef>
              <c:f>'33-40'!$C$41:$C$49</c:f>
              <c:numCache>
                <c:formatCode>0.0</c:formatCode>
                <c:ptCount val="9"/>
                <c:pt idx="0">
                  <c:v>4</c:v>
                </c:pt>
                <c:pt idx="1">
                  <c:v>6.4615384615384617</c:v>
                </c:pt>
                <c:pt idx="2">
                  <c:v>8.615384615384615</c:v>
                </c:pt>
                <c:pt idx="3">
                  <c:v>12</c:v>
                </c:pt>
                <c:pt idx="4">
                  <c:v>14.461538461538462</c:v>
                </c:pt>
                <c:pt idx="5">
                  <c:v>16.923076923076923</c:v>
                </c:pt>
                <c:pt idx="6">
                  <c:v>26.769230769230766</c:v>
                </c:pt>
                <c:pt idx="7">
                  <c:v>30.461538461538463</c:v>
                </c:pt>
                <c:pt idx="8">
                  <c:v>45.230769230769234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3-40B1-9459-4CFDA439202D}"/>
            </c:ext>
          </c:extLst>
        </c:ser>
        <c:ser>
          <c:idx val="1"/>
          <c:order val="1"/>
          <c:tx>
            <c:strRef>
              <c:f>'33-40'!$D$40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'33-40'!$B$41:$B$49</c:f>
              <c:strCache>
                <c:ptCount val="9"/>
                <c:pt idx="0">
                  <c:v>Консультации или иная методическая помощь от частных консалтинговых и аудиторских компаний, бизнес-ассоциаций или бизнес-клиентов (крупных компаний)</c:v>
                </c:pt>
                <c:pt idx="1">
                  <c:v>Требования партнеров в цепочках поставок</c:v>
                </c:pt>
                <c:pt idx="2">
                  <c:v>Финансирование от партнеров по бизнесу</c:v>
                </c:pt>
                <c:pt idx="3">
                  <c:v>Штрафные санкции</c:v>
                </c:pt>
                <c:pt idx="4">
                  <c:v>Консультационные услуги и методическая помощь от государственных структур обеспечивающих продвижение ESG-стандартов</c:v>
                </c:pt>
                <c:pt idx="5">
                  <c:v>Финансирование от банков или инвестиционных компаний, возможность получения «зеленых» кредитов с пониженной процентной ставкой</c:v>
                </c:pt>
                <c:pt idx="6">
                  <c:v>Ничего</c:v>
                </c:pt>
                <c:pt idx="7">
                  <c:v>Получение государственных грантов и государственных гарантий и «зеленых» облигаций</c:v>
                </c:pt>
                <c:pt idx="8">
                  <c:v>Государственная политика (стратегии, программы)</c:v>
                </c:pt>
              </c:strCache>
            </c:strRef>
          </c:cat>
          <c:val>
            <c:numRef>
              <c:f>'33-40'!$D$41:$D$49</c:f>
              <c:numCache>
                <c:formatCode>0.0</c:formatCode>
                <c:ptCount val="9"/>
                <c:pt idx="0">
                  <c:v>1.8518518518518516</c:v>
                </c:pt>
                <c:pt idx="1">
                  <c:v>3.7037037037037033</c:v>
                </c:pt>
                <c:pt idx="2">
                  <c:v>1.8518518518518516</c:v>
                </c:pt>
                <c:pt idx="3">
                  <c:v>5.5555555555555554</c:v>
                </c:pt>
                <c:pt idx="4">
                  <c:v>7.4074074074074066</c:v>
                </c:pt>
                <c:pt idx="5">
                  <c:v>5.5555555555555554</c:v>
                </c:pt>
                <c:pt idx="6">
                  <c:v>29.629629629629626</c:v>
                </c:pt>
                <c:pt idx="7">
                  <c:v>14.814814814814813</c:v>
                </c:pt>
                <c:pt idx="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3-40B1-9459-4CFDA43920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97395296"/>
        <c:axId val="997375744"/>
      </c:barChart>
      <c:catAx>
        <c:axId val="99739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7375744"/>
        <c:crosses val="autoZero"/>
        <c:auto val="1"/>
        <c:lblAlgn val="ctr"/>
        <c:lblOffset val="100"/>
        <c:noMultiLvlLbl val="0"/>
      </c:catAx>
      <c:valAx>
        <c:axId val="99737574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9739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464313076553112"/>
          <c:y val="0.73508791757496827"/>
          <c:w val="0.15894333014737025"/>
          <c:h val="0.15641350690500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По Вашему мнению, какие меры могут способствовать улучшению экологической ситуации в Красноярском края?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825114065060816"/>
          <c:y val="0.10802939995094109"/>
          <c:w val="0.48495452003954181"/>
          <c:h val="0.86241065375187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'33-40'!$C$74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'33-40'!$B$75:$B$86</c:f>
              <c:strCache>
                <c:ptCount val="12"/>
                <c:pt idx="0">
                  <c:v>Ничего</c:v>
                </c:pt>
                <c:pt idx="1">
                  <c:v>Введение системы добровольной экологической сертификации</c:v>
                </c:pt>
                <c:pt idx="2">
                  <c:v>Методическое сопровождение</c:v>
                </c:pt>
                <c:pt idx="3">
                  <c:v>Цифровизация производства</c:v>
                </c:pt>
                <c:pt idx="4">
                  <c:v>Развитие внутреннего контроля на предприятии</c:v>
                </c:pt>
                <c:pt idx="5">
                  <c:v>Просвещение об экологических практиках</c:v>
                </c:pt>
                <c:pt idx="6">
                  <c:v>Развитие «зеленых» технологий, «зеленой» энергетики</c:v>
                </c:pt>
                <c:pt idx="7">
                  <c:v>Развитие системы контроля за окружающей средой</c:v>
                </c:pt>
                <c:pt idx="8">
                  <c:v>Формирование культуры экологического поведения населения</c:v>
                </c:pt>
                <c:pt idx="9">
                  <c:v>Газификация региона</c:v>
                </c:pt>
                <c:pt idx="10">
                  <c:v>Переход на безопасные энергоэффективные технологии</c:v>
                </c:pt>
                <c:pt idx="11">
                  <c:v>Модернизация производств</c:v>
                </c:pt>
              </c:strCache>
            </c:strRef>
          </c:cat>
          <c:val>
            <c:numRef>
              <c:f>'33-40'!$C$75:$C$86</c:f>
              <c:numCache>
                <c:formatCode>0.0</c:formatCode>
                <c:ptCount val="12"/>
                <c:pt idx="0">
                  <c:v>4.8929663608562688</c:v>
                </c:pt>
                <c:pt idx="1">
                  <c:v>9.7859327217125376</c:v>
                </c:pt>
                <c:pt idx="2">
                  <c:v>11.926605504587156</c:v>
                </c:pt>
                <c:pt idx="3">
                  <c:v>18.960244648318042</c:v>
                </c:pt>
                <c:pt idx="4">
                  <c:v>20.183486238532112</c:v>
                </c:pt>
                <c:pt idx="5">
                  <c:v>24.770642201834864</c:v>
                </c:pt>
                <c:pt idx="6">
                  <c:v>30.581039755351679</c:v>
                </c:pt>
                <c:pt idx="7">
                  <c:v>39.449541284403672</c:v>
                </c:pt>
                <c:pt idx="8">
                  <c:v>44.648318042813457</c:v>
                </c:pt>
                <c:pt idx="9">
                  <c:v>50.15290519877675</c:v>
                </c:pt>
                <c:pt idx="10">
                  <c:v>53.822629969418969</c:v>
                </c:pt>
                <c:pt idx="11">
                  <c:v>69.113149847094803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4-4F62-A5AC-C8D20128ABA1}"/>
            </c:ext>
          </c:extLst>
        </c:ser>
        <c:ser>
          <c:idx val="1"/>
          <c:order val="1"/>
          <c:tx>
            <c:strRef>
              <c:f>'33-40'!$D$74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'33-40'!$B$75:$B$86</c:f>
              <c:strCache>
                <c:ptCount val="12"/>
                <c:pt idx="0">
                  <c:v>Ничего</c:v>
                </c:pt>
                <c:pt idx="1">
                  <c:v>Введение системы добровольной экологической сертификации</c:v>
                </c:pt>
                <c:pt idx="2">
                  <c:v>Методическое сопровождение</c:v>
                </c:pt>
                <c:pt idx="3">
                  <c:v>Цифровизация производства</c:v>
                </c:pt>
                <c:pt idx="4">
                  <c:v>Развитие внутреннего контроля на предприятии</c:v>
                </c:pt>
                <c:pt idx="5">
                  <c:v>Просвещение об экологических практиках</c:v>
                </c:pt>
                <c:pt idx="6">
                  <c:v>Развитие «зеленых» технологий, «зеленой» энергетики</c:v>
                </c:pt>
                <c:pt idx="7">
                  <c:v>Развитие системы контроля за окружающей средой</c:v>
                </c:pt>
                <c:pt idx="8">
                  <c:v>Формирование культуры экологического поведения населения</c:v>
                </c:pt>
                <c:pt idx="9">
                  <c:v>Газификация региона</c:v>
                </c:pt>
                <c:pt idx="10">
                  <c:v>Переход на безопасные энергоэффективные технологии</c:v>
                </c:pt>
                <c:pt idx="11">
                  <c:v>Модернизация производств</c:v>
                </c:pt>
              </c:strCache>
            </c:strRef>
          </c:cat>
          <c:val>
            <c:numRef>
              <c:f>'33-40'!$D$75:$D$86</c:f>
              <c:numCache>
                <c:formatCode>0.0</c:formatCode>
                <c:ptCount val="12"/>
                <c:pt idx="0">
                  <c:v>5.2631578947368425</c:v>
                </c:pt>
                <c:pt idx="1">
                  <c:v>10.526315789473685</c:v>
                </c:pt>
                <c:pt idx="2">
                  <c:v>21.05263157894737</c:v>
                </c:pt>
                <c:pt idx="3">
                  <c:v>24.561403508771932</c:v>
                </c:pt>
                <c:pt idx="4">
                  <c:v>14.035087719298245</c:v>
                </c:pt>
                <c:pt idx="5">
                  <c:v>28.07017543859649</c:v>
                </c:pt>
                <c:pt idx="6">
                  <c:v>35.087719298245617</c:v>
                </c:pt>
                <c:pt idx="7">
                  <c:v>52.631578947368418</c:v>
                </c:pt>
                <c:pt idx="8">
                  <c:v>47.368421052631582</c:v>
                </c:pt>
                <c:pt idx="9">
                  <c:v>54.385964912280691</c:v>
                </c:pt>
                <c:pt idx="10">
                  <c:v>54.385964912280691</c:v>
                </c:pt>
                <c:pt idx="11">
                  <c:v>70.175438596491233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4-4F62-A5AC-C8D20128AB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8260864"/>
        <c:axId val="1273998080"/>
      </c:barChart>
      <c:catAx>
        <c:axId val="1348260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3998080"/>
        <c:crosses val="autoZero"/>
        <c:auto val="1"/>
        <c:lblAlgn val="ctr"/>
        <c:lblOffset val="100"/>
        <c:noMultiLvlLbl val="0"/>
      </c:catAx>
      <c:valAx>
        <c:axId val="127399808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4826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238490197311241"/>
          <c:y val="0.77920900060403941"/>
          <c:w val="0.1749796401450387"/>
          <c:h val="0.13190448903218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Участвует ли Ваша компания в цепочках поставок товаров, услуг для крупного бизнеса?</a:t>
            </a:r>
          </a:p>
        </c:rich>
      </c:tx>
      <c:layout>
        <c:manualLayout>
          <c:xMode val="edge"/>
          <c:yMode val="edge"/>
          <c:x val="0.12667344706911637"/>
          <c:y val="2.3457630040542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D-4CD1-AB6D-0492611D95E7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D-4CD1-AB6D-0492611D95E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14D-4CD1-AB6D-0492611D9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Паспортичка!$B$28:$B$29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Паспортичка!$C$28:$C$29</c:f>
              <c:numCache>
                <c:formatCode>0.0</c:formatCode>
                <c:ptCount val="2"/>
                <c:pt idx="0">
                  <c:v>20.481927710843372</c:v>
                </c:pt>
                <c:pt idx="1">
                  <c:v>79.518072289156621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4D-4CD1-AB6D-0492611D95E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453178046928886"/>
          <c:y val="0.45108627007289026"/>
          <c:w val="0.18763415273276579"/>
          <c:h val="0.226397542301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Ваш возраст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Паспортичка!$B$35:$B$39</c:f>
              <c:strCache>
                <c:ptCount val="5"/>
                <c:pt idx="0">
                  <c:v>20-30 лет</c:v>
                </c:pt>
                <c:pt idx="1">
                  <c:v>31-40 лет</c:v>
                </c:pt>
                <c:pt idx="2">
                  <c:v>41-50 лет</c:v>
                </c:pt>
                <c:pt idx="3">
                  <c:v>51-60 лет</c:v>
                </c:pt>
                <c:pt idx="4">
                  <c:v>60+ лет</c:v>
                </c:pt>
              </c:strCache>
            </c:strRef>
          </c:cat>
          <c:val>
            <c:numRef>
              <c:f>Паспортичка!$C$35:$C$39</c:f>
              <c:numCache>
                <c:formatCode>0.0</c:formatCode>
                <c:ptCount val="5"/>
                <c:pt idx="0">
                  <c:v>5.7971014492753623</c:v>
                </c:pt>
                <c:pt idx="1">
                  <c:v>26.811594202898554</c:v>
                </c:pt>
                <c:pt idx="2">
                  <c:v>41.545893719806763</c:v>
                </c:pt>
                <c:pt idx="3">
                  <c:v>18.115942028985508</c:v>
                </c:pt>
                <c:pt idx="4">
                  <c:v>7.7294685990338161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5-4349-BB6A-62399AD55D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3284624"/>
        <c:axId val="323285456"/>
      </c:barChart>
      <c:catAx>
        <c:axId val="32328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3285456"/>
        <c:crosses val="autoZero"/>
        <c:auto val="1"/>
        <c:lblAlgn val="ctr"/>
        <c:lblOffset val="100"/>
        <c:noMultiLvlLbl val="0"/>
      </c:catAx>
      <c:valAx>
        <c:axId val="3232854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2328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/>
              <a:t>Кем Вы являетесь по отношению к компании?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915231826647076"/>
          <c:y val="0.15227585089076406"/>
          <c:w val="0.46917946002742067"/>
          <c:h val="0.801324305347507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Паспортичка!$B$47:$B$51</c:f>
              <c:strCache>
                <c:ptCount val="5"/>
                <c:pt idx="0">
                  <c:v>Являюсь собственником (одним из собственников)</c:v>
                </c:pt>
                <c:pt idx="1">
                  <c:v>Являюсь и владельцем (совладельцем) и вхожу в состав руководства компании</c:v>
                </c:pt>
                <c:pt idx="2">
                  <c:v>Служащий по найму: руковожу департаментом, управлением (являюсь менеджером среднего уровня)</c:v>
                </c:pt>
                <c:pt idx="3">
                  <c:v>Служащий по найму: вхожу в состав топ-менеджмента</c:v>
                </c:pt>
                <c:pt idx="4">
                  <c:v>Служащий по найму: руковожу группой, отделом и т.п. (являюсь менеджером нижнего уровня)</c:v>
                </c:pt>
              </c:strCache>
            </c:strRef>
          </c:cat>
          <c:val>
            <c:numRef>
              <c:f>Паспортичка!$C$47:$C$51</c:f>
              <c:numCache>
                <c:formatCode>0.0</c:formatCode>
                <c:ptCount val="5"/>
                <c:pt idx="0">
                  <c:v>7.7108433734939767</c:v>
                </c:pt>
                <c:pt idx="1">
                  <c:v>12.289156626506024</c:v>
                </c:pt>
                <c:pt idx="2">
                  <c:v>15.66265060240964</c:v>
                </c:pt>
                <c:pt idx="3">
                  <c:v>16.3855421686747</c:v>
                </c:pt>
                <c:pt idx="4">
                  <c:v>47.951807228915662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4-4646-A7F6-6D17A5F4DE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3271312"/>
        <c:axId val="323273392"/>
      </c:barChart>
      <c:catAx>
        <c:axId val="32327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3273392"/>
        <c:crosses val="autoZero"/>
        <c:auto val="1"/>
        <c:lblAlgn val="ctr"/>
        <c:lblOffset val="100"/>
        <c:noMultiLvlLbl val="0"/>
      </c:catAx>
      <c:valAx>
        <c:axId val="3232733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2327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Пол</a:t>
            </a:r>
          </a:p>
        </c:rich>
      </c:tx>
      <c:layout>
        <c:manualLayout>
          <c:xMode val="edge"/>
          <c:yMode val="edge"/>
          <c:x val="0.27371296152919461"/>
          <c:y val="2.1715637995184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AA-45B8-A682-13301B59B385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AA-45B8-A682-13301B59B38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9AA-45B8-A682-13301B59B3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Паспортичка!$B$32:$B$33</c:f>
              <c:strCache>
                <c:ptCount val="2"/>
                <c:pt idx="0">
                  <c:v>Мужской</c:v>
                </c:pt>
                <c:pt idx="1">
                  <c:v>Женский</c:v>
                </c:pt>
              </c:strCache>
            </c:strRef>
          </c:cat>
          <c:val>
            <c:numRef>
              <c:f>Паспортичка!$C$32:$C$33</c:f>
              <c:numCache>
                <c:formatCode>0.0</c:formatCode>
                <c:ptCount val="2"/>
                <c:pt idx="0">
                  <c:v>31.884057971014489</c:v>
                </c:pt>
                <c:pt idx="1">
                  <c:v>68.115942028985515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AA-45B8-A682-13301B59B38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13440789399001"/>
          <c:y val="0.30666811554405593"/>
          <c:w val="0.30438282717104131"/>
          <c:h val="0.30999233465543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Индекс информированности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6998401482256688"/>
          <c:y val="0.11917221024730014"/>
          <c:w val="0.54777752012227243"/>
          <c:h val="0.802137880190191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'Индексы диаграммы'!$B$1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'Индексы диаграммы'!$A$2:$A$4</c:f>
              <c:strCache>
                <c:ptCount val="3"/>
                <c:pt idx="0">
                  <c:v>Концепция ESG</c:v>
                </c:pt>
                <c:pt idx="1">
                  <c:v>Цели устойчивого развития (ЦУР)</c:v>
                </c:pt>
                <c:pt idx="2">
                  <c:v>Корпоративная социальная ответственность</c:v>
                </c:pt>
              </c:strCache>
            </c:strRef>
          </c:cat>
          <c:val>
            <c:numRef>
              <c:f>'Индексы диаграммы'!$B$2:$B$4</c:f>
              <c:numCache>
                <c:formatCode>General</c:formatCode>
                <c:ptCount val="3"/>
                <c:pt idx="0">
                  <c:v>0.33</c:v>
                </c:pt>
                <c:pt idx="1">
                  <c:v>0.39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F-4733-91E8-2982EEE99542}"/>
            </c:ext>
          </c:extLst>
        </c:ser>
        <c:ser>
          <c:idx val="1"/>
          <c:order val="1"/>
          <c:tx>
            <c:strRef>
              <c:f>'Индексы диаграммы'!$C$1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'Индексы диаграммы'!$A$2:$A$4</c:f>
              <c:strCache>
                <c:ptCount val="3"/>
                <c:pt idx="0">
                  <c:v>Концепция ESG</c:v>
                </c:pt>
                <c:pt idx="1">
                  <c:v>Цели устойчивого развития (ЦУР)</c:v>
                </c:pt>
                <c:pt idx="2">
                  <c:v>Корпоративная социальная ответственность</c:v>
                </c:pt>
              </c:strCache>
            </c:strRef>
          </c:cat>
          <c:val>
            <c:numRef>
              <c:f>'Индексы диаграммы'!$C$2:$C$4</c:f>
              <c:numCache>
                <c:formatCode>General</c:formatCode>
                <c:ptCount val="3"/>
                <c:pt idx="0">
                  <c:v>0.25</c:v>
                </c:pt>
                <c:pt idx="1">
                  <c:v>0.35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BF-4733-91E8-2982EEE995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80953056"/>
        <c:axId val="1080950976"/>
      </c:barChart>
      <c:catAx>
        <c:axId val="108095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0950976"/>
        <c:crosses val="autoZero"/>
        <c:auto val="1"/>
        <c:lblAlgn val="ctr"/>
        <c:lblOffset val="100"/>
        <c:noMultiLvlLbl val="0"/>
      </c:catAx>
      <c:valAx>
        <c:axId val="1080950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095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671110505764344"/>
          <c:y val="0.77755503947241345"/>
          <c:w val="0.17615946572953667"/>
          <c:h val="0.16787344742044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Индекс</a:t>
            </a:r>
            <a:r>
              <a:rPr lang="ru-RU" sz="1600" b="1" baseline="0" dirty="0"/>
              <a:t> важных </a:t>
            </a:r>
            <a:r>
              <a:rPr lang="ru-RU" sz="1600" b="1" dirty="0"/>
              <a:t>для социально-экономического развития Красноярского края национальные проектов</a:t>
            </a:r>
          </a:p>
        </c:rich>
      </c:tx>
      <c:layout>
        <c:manualLayout>
          <c:xMode val="edge"/>
          <c:yMode val="edge"/>
          <c:x val="0.115893587783815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4504056624518814"/>
          <c:y val="7.2628829535618916E-2"/>
          <c:w val="0.60286920362716689"/>
          <c:h val="0.86371692910470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'Индексы диаграммы'!$B$7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'Индексы диаграммы'!$A$8:$A$21</c:f>
              <c:strCache>
                <c:ptCount val="14"/>
                <c:pt idx="0">
                  <c:v>Международная кооперация и экспорт</c:v>
                </c:pt>
                <c:pt idx="1">
                  <c:v>Туризм и индустрия</c:v>
                </c:pt>
                <c:pt idx="2">
                  <c:v>Цифровая экономика</c:v>
                </c:pt>
                <c:pt idx="3">
                  <c:v>Малое и среднее предпринимательство</c:v>
                </c:pt>
                <c:pt idx="4">
                  <c:v>Культура</c:v>
                </c:pt>
                <c:pt idx="5">
                  <c:v>Демография</c:v>
                </c:pt>
                <c:pt idx="6">
                  <c:v>Модернизация транспортной инфраструктуры</c:v>
                </c:pt>
                <c:pt idx="7">
                  <c:v>Наука и университеты</c:v>
                </c:pt>
                <c:pt idx="8">
                  <c:v>Производительность труда</c:v>
                </c:pt>
                <c:pt idx="9">
                  <c:v>Жилье и городская среда</c:v>
                </c:pt>
                <c:pt idx="10">
                  <c:v>Безопасные качественные дороги</c:v>
                </c:pt>
                <c:pt idx="11">
                  <c:v>Экология</c:v>
                </c:pt>
                <c:pt idx="12">
                  <c:v>Образование</c:v>
                </c:pt>
                <c:pt idx="13">
                  <c:v>Здравоохранение</c:v>
                </c:pt>
              </c:strCache>
            </c:strRef>
          </c:cat>
          <c:val>
            <c:numRef>
              <c:f>'Индексы диаграммы'!$B$8:$B$21</c:f>
              <c:numCache>
                <c:formatCode>0.00</c:formatCode>
                <c:ptCount val="14"/>
                <c:pt idx="0">
                  <c:v>0.73565217391304349</c:v>
                </c:pt>
                <c:pt idx="1">
                  <c:v>0.74046242774566484</c:v>
                </c:pt>
                <c:pt idx="2">
                  <c:v>0.76300578034682076</c:v>
                </c:pt>
                <c:pt idx="3">
                  <c:v>0.81271676300578033</c:v>
                </c:pt>
                <c:pt idx="4">
                  <c:v>0.82202898550724635</c:v>
                </c:pt>
                <c:pt idx="5">
                  <c:v>0.82651296829971177</c:v>
                </c:pt>
                <c:pt idx="6">
                  <c:v>0.8342028985507246</c:v>
                </c:pt>
                <c:pt idx="7">
                  <c:v>0.83583815028901731</c:v>
                </c:pt>
                <c:pt idx="8">
                  <c:v>0.84104046242774577</c:v>
                </c:pt>
                <c:pt idx="9">
                  <c:v>0.86127167630057799</c:v>
                </c:pt>
                <c:pt idx="10">
                  <c:v>0.88843930635838153</c:v>
                </c:pt>
                <c:pt idx="11">
                  <c:v>0.89798270893371768</c:v>
                </c:pt>
                <c:pt idx="12">
                  <c:v>0.91066282420749289</c:v>
                </c:pt>
                <c:pt idx="13">
                  <c:v>0.923342939481268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B-4662-9207-86DBC8DC9AAF}"/>
            </c:ext>
          </c:extLst>
        </c:ser>
        <c:ser>
          <c:idx val="1"/>
          <c:order val="1"/>
          <c:tx>
            <c:strRef>
              <c:f>'Индексы диаграммы'!$C$7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'Индексы диаграммы'!$A$8:$A$21</c:f>
              <c:strCache>
                <c:ptCount val="14"/>
                <c:pt idx="0">
                  <c:v>Международная кооперация и экспорт</c:v>
                </c:pt>
                <c:pt idx="1">
                  <c:v>Туризм и индустрия</c:v>
                </c:pt>
                <c:pt idx="2">
                  <c:v>Цифровая экономика</c:v>
                </c:pt>
                <c:pt idx="3">
                  <c:v>Малое и среднее предпринимательство</c:v>
                </c:pt>
                <c:pt idx="4">
                  <c:v>Культура</c:v>
                </c:pt>
                <c:pt idx="5">
                  <c:v>Демография</c:v>
                </c:pt>
                <c:pt idx="6">
                  <c:v>Модернизация транспортной инфраструктуры</c:v>
                </c:pt>
                <c:pt idx="7">
                  <c:v>Наука и университеты</c:v>
                </c:pt>
                <c:pt idx="8">
                  <c:v>Производительность труда</c:v>
                </c:pt>
                <c:pt idx="9">
                  <c:v>Жилье и городская среда</c:v>
                </c:pt>
                <c:pt idx="10">
                  <c:v>Безопасные качественные дороги</c:v>
                </c:pt>
                <c:pt idx="11">
                  <c:v>Экология</c:v>
                </c:pt>
                <c:pt idx="12">
                  <c:v>Образование</c:v>
                </c:pt>
                <c:pt idx="13">
                  <c:v>Здравоохранение</c:v>
                </c:pt>
              </c:strCache>
            </c:strRef>
          </c:cat>
          <c:val>
            <c:numRef>
              <c:f>'Индексы диаграммы'!$C$8:$C$21</c:f>
              <c:numCache>
                <c:formatCode>0.00</c:formatCode>
                <c:ptCount val="14"/>
                <c:pt idx="0">
                  <c:v>0.76666666666666661</c:v>
                </c:pt>
                <c:pt idx="1">
                  <c:v>0.82727272727272738</c:v>
                </c:pt>
                <c:pt idx="2">
                  <c:v>0.8424242424242423</c:v>
                </c:pt>
                <c:pt idx="3">
                  <c:v>0.87575757575757573</c:v>
                </c:pt>
                <c:pt idx="4">
                  <c:v>0.89090909090909087</c:v>
                </c:pt>
                <c:pt idx="5">
                  <c:v>0.92647058823529416</c:v>
                </c:pt>
                <c:pt idx="6">
                  <c:v>0.92727272727272725</c:v>
                </c:pt>
                <c:pt idx="7">
                  <c:v>0.83636363636363642</c:v>
                </c:pt>
                <c:pt idx="8">
                  <c:v>0.87878787878787867</c:v>
                </c:pt>
                <c:pt idx="9">
                  <c:v>0.96060606060606057</c:v>
                </c:pt>
                <c:pt idx="10">
                  <c:v>0.96764705882352942</c:v>
                </c:pt>
                <c:pt idx="11">
                  <c:v>0.9611940298507462</c:v>
                </c:pt>
                <c:pt idx="12">
                  <c:v>0.96969696969696972</c:v>
                </c:pt>
                <c:pt idx="13">
                  <c:v>0.95820895522388061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B-4662-9207-86DBC8DC9A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73998912"/>
        <c:axId val="1273998496"/>
      </c:barChart>
      <c:catAx>
        <c:axId val="127399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3998496"/>
        <c:crosses val="autoZero"/>
        <c:auto val="1"/>
        <c:lblAlgn val="ctr"/>
        <c:lblOffset val="100"/>
        <c:noMultiLvlLbl val="0"/>
      </c:catAx>
      <c:valAx>
        <c:axId val="127399849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27399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2449745152930276"/>
          <c:y val="0.76641872173699732"/>
          <c:w val="0.14917436618840182"/>
          <c:h val="0.16010325686990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Какое из этих утверждений лучше всего подходит к Вашей компании?</a:t>
            </a:r>
          </a:p>
        </c:rich>
      </c:tx>
      <c:layout>
        <c:manualLayout>
          <c:xMode val="edge"/>
          <c:yMode val="edge"/>
          <c:x val="0.160285589787108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0678791093928177"/>
          <c:y val="7.2688309962805814E-2"/>
          <c:w val="0.47246444310912311"/>
          <c:h val="0.917757521897476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'Все диаграммы'!$O$499</c:f>
              <c:strCache>
                <c:ptCount val="1"/>
                <c:pt idx="0">
                  <c:v>Бизнес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диаграммы'!$N$500:$N$505</c:f>
              <c:strCache>
                <c:ptCount val="6"/>
                <c:pt idx="0">
                  <c:v>Выходим за рамки национальных экологических требований, но это не является одним из ее приоритетов</c:v>
                </c:pt>
                <c:pt idx="1">
                  <c:v>Выходим за рамки национальных экологических требований, что является одним из приоритетов компании</c:v>
                </c:pt>
                <c:pt idx="2">
                  <c:v>Испытываем трудности с соблюдением национального природоохранного законодательства</c:v>
                </c:pt>
                <c:pt idx="3">
                  <c:v>Соответствуем национальному экологическому законодательству и планируем сделать сверх законодательных требований</c:v>
                </c:pt>
                <c:pt idx="4">
                  <c:v>Соответствуем национальному экологическому законодательству, но не желаем выходить за рамки этих требований</c:v>
                </c:pt>
                <c:pt idx="5">
                  <c:v>Затруднились ответить</c:v>
                </c:pt>
              </c:strCache>
            </c:strRef>
          </c:cat>
          <c:val>
            <c:numRef>
              <c:f>'Все диаграммы'!$O$500:$O$505</c:f>
              <c:numCache>
                <c:formatCode>0.0</c:formatCode>
                <c:ptCount val="6"/>
                <c:pt idx="0">
                  <c:v>1.466275659824047</c:v>
                </c:pt>
                <c:pt idx="1">
                  <c:v>2.0527859237536656</c:v>
                </c:pt>
                <c:pt idx="2">
                  <c:v>2.0527859237536656</c:v>
                </c:pt>
                <c:pt idx="3">
                  <c:v>9.3841642228739008</c:v>
                </c:pt>
                <c:pt idx="4">
                  <c:v>35.483870967741936</c:v>
                </c:pt>
                <c:pt idx="5">
                  <c:v>49.560117302052788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4-4D72-A52B-7657B8D52B1A}"/>
            </c:ext>
          </c:extLst>
        </c:ser>
        <c:ser>
          <c:idx val="1"/>
          <c:order val="1"/>
          <c:tx>
            <c:strRef>
              <c:f>'Все диаграммы'!$P$499</c:f>
              <c:strCache>
                <c:ptCount val="1"/>
                <c:pt idx="0">
                  <c:v>Власть</c:v>
                </c:pt>
              </c:strCache>
            </c:strRef>
          </c:tx>
          <c:spPr>
            <a:solidFill>
              <a:srgbClr val="9DD9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диаграммы'!$N$500:$N$505</c:f>
              <c:strCache>
                <c:ptCount val="6"/>
                <c:pt idx="0">
                  <c:v>Выходим за рамки национальных экологических требований, но это не является одним из ее приоритетов</c:v>
                </c:pt>
                <c:pt idx="1">
                  <c:v>Выходим за рамки национальных экологических требований, что является одним из приоритетов компании</c:v>
                </c:pt>
                <c:pt idx="2">
                  <c:v>Испытываем трудности с соблюдением национального природоохранного законодательства</c:v>
                </c:pt>
                <c:pt idx="3">
                  <c:v>Соответствуем национальному экологическому законодательству и планируем сделать сверх законодательных требований</c:v>
                </c:pt>
                <c:pt idx="4">
                  <c:v>Соответствуем национальному экологическому законодательству, но не желаем выходить за рамки этих требований</c:v>
                </c:pt>
                <c:pt idx="5">
                  <c:v>Затруднились ответить</c:v>
                </c:pt>
              </c:strCache>
            </c:strRef>
          </c:cat>
          <c:val>
            <c:numRef>
              <c:f>'Все диаграммы'!$P$500:$P$505</c:f>
              <c:numCache>
                <c:formatCode>0.0</c:formatCode>
                <c:ptCount val="6"/>
                <c:pt idx="0">
                  <c:v>1.639344262295082</c:v>
                </c:pt>
                <c:pt idx="1">
                  <c:v>3.278688524590164</c:v>
                </c:pt>
                <c:pt idx="2">
                  <c:v>4.918032786885246</c:v>
                </c:pt>
                <c:pt idx="3">
                  <c:v>1.639344262295082</c:v>
                </c:pt>
                <c:pt idx="4">
                  <c:v>32.786885245901637</c:v>
                </c:pt>
                <c:pt idx="5">
                  <c:v>55.737704918032783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14-4D72-A52B-7657B8D52B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73487984"/>
        <c:axId val="1273488816"/>
      </c:barChart>
      <c:catAx>
        <c:axId val="1273487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3488816"/>
        <c:crosses val="autoZero"/>
        <c:auto val="1"/>
        <c:lblAlgn val="ctr"/>
        <c:lblOffset val="100"/>
        <c:noMultiLvlLbl val="0"/>
      </c:catAx>
      <c:valAx>
        <c:axId val="127348881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27348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985610454164054"/>
          <c:y val="0.741372350315324"/>
          <c:w val="0.14906567275987057"/>
          <c:h val="0.16106763229484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46287-A6ED-46C0-BADC-EADE94DC579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5F2E2-B93B-4293-AD63-8542F44FD108}">
      <dgm:prSet custT="1"/>
      <dgm:spPr/>
      <dgm:t>
        <a:bodyPr/>
        <a:lstStyle/>
        <a:p>
          <a:pPr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Период исследования: 20.07.23 г. по 30.08.23 г.</a:t>
          </a:r>
        </a:p>
      </dgm:t>
    </dgm:pt>
    <dgm:pt modelId="{FBC9D154-5212-404F-A104-97372F78EBAE}" type="parTrans" cxnId="{827DC31D-E51A-490D-99CC-838B80DF054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5945B3-5978-49F1-AFAA-CF9324392012}" type="sibTrans" cxnId="{827DC31D-E51A-490D-99CC-838B80DF054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FFF2F-44D7-418B-8625-C3CC4799033C}">
      <dgm:prSet custT="1"/>
      <dgm:spPr/>
      <dgm:t>
        <a:bodyPr/>
        <a:lstStyle/>
        <a:p>
          <a:pPr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Метод: онлайн-опрос, раздаточная анкета </a:t>
          </a:r>
        </a:p>
      </dgm:t>
    </dgm:pt>
    <dgm:pt modelId="{1709A90A-3C02-42D2-9233-3583B924F6BC}" type="parTrans" cxnId="{D18DD12E-9248-4FA7-BF98-BCDB20B8F3B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9F19C-DDEC-4E22-AB1D-466F0208A745}" type="sibTrans" cxnId="{D18DD12E-9248-4FA7-BF98-BCDB20B8F3B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97200-0F7A-4755-9DA4-59F687A3C7DB}">
      <dgm:prSet custT="1"/>
      <dgm:spPr/>
      <dgm:t>
        <a:bodyPr/>
        <a:lstStyle/>
        <a:p>
          <a:pPr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Эксперты: менеджмент организаций Красноярского края</a:t>
          </a:r>
        </a:p>
      </dgm:t>
    </dgm:pt>
    <dgm:pt modelId="{42450A70-5B7B-49A1-9F7F-E4048950A923}" type="parTrans" cxnId="{A2AF7553-F122-4251-8F4D-E3C7C59CF7E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57923-4D69-4C7E-9BEC-A117357A0AC5}" type="sibTrans" cxnId="{A2AF7553-F122-4251-8F4D-E3C7C59CF7E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9C4C-528D-486D-9162-D05FCA2F46E4}">
      <dgm:prSet custT="1"/>
      <dgm:spPr/>
      <dgm:t>
        <a:bodyPr/>
        <a:lstStyle/>
        <a:p>
          <a:pPr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выборки – 419 человек </a:t>
          </a:r>
        </a:p>
        <a:p>
          <a:pPr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316 организации</a:t>
          </a:r>
        </a:p>
      </dgm:t>
    </dgm:pt>
    <dgm:pt modelId="{149575E7-C406-4412-A33C-7C880EF5F6C3}" type="parTrans" cxnId="{7DD3508E-B57D-412A-94B3-0C1DAA3302C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88B94-DA8F-4739-9DB1-F73987ED4FB3}" type="sibTrans" cxnId="{7DD3508E-B57D-412A-94B3-0C1DAA3302C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A0374-6BC8-42F5-A224-BC07ABDC9700}" type="pres">
      <dgm:prSet presAssocID="{79E46287-A6ED-46C0-BADC-EADE94DC579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895F30F-8A4B-496A-8E0C-80777C9270A1}" type="pres">
      <dgm:prSet presAssocID="{5A05F2E2-B93B-4293-AD63-8542F44FD108}" presName="circle1" presStyleLbl="node1" presStyleIdx="0" presStyleCnt="4"/>
      <dgm:spPr>
        <a:solidFill>
          <a:srgbClr val="49AFB5"/>
        </a:solidFill>
      </dgm:spPr>
    </dgm:pt>
    <dgm:pt modelId="{4DD352D2-F15B-4A23-8A34-C3ED7CF41082}" type="pres">
      <dgm:prSet presAssocID="{5A05F2E2-B93B-4293-AD63-8542F44FD108}" presName="space" presStyleCnt="0"/>
      <dgm:spPr/>
    </dgm:pt>
    <dgm:pt modelId="{614211EE-F18A-4D75-B548-3035B4D08053}" type="pres">
      <dgm:prSet presAssocID="{5A05F2E2-B93B-4293-AD63-8542F44FD108}" presName="rect1" presStyleLbl="alignAcc1" presStyleIdx="0" presStyleCnt="4"/>
      <dgm:spPr/>
    </dgm:pt>
    <dgm:pt modelId="{8E30F117-9D90-4481-81CE-A09BF08C32C8}" type="pres">
      <dgm:prSet presAssocID="{F26FFF2F-44D7-418B-8625-C3CC4799033C}" presName="vertSpace2" presStyleLbl="node1" presStyleIdx="0" presStyleCnt="4"/>
      <dgm:spPr/>
    </dgm:pt>
    <dgm:pt modelId="{BFEB505E-494A-4A04-BCD5-1DDB9182689B}" type="pres">
      <dgm:prSet presAssocID="{F26FFF2F-44D7-418B-8625-C3CC4799033C}" presName="circle2" presStyleLbl="node1" presStyleIdx="1" presStyleCnt="4"/>
      <dgm:spPr>
        <a:solidFill>
          <a:srgbClr val="49AFB5"/>
        </a:solidFill>
      </dgm:spPr>
    </dgm:pt>
    <dgm:pt modelId="{397AB2BE-CD1E-40BA-B987-2C93BE00BAA1}" type="pres">
      <dgm:prSet presAssocID="{F26FFF2F-44D7-418B-8625-C3CC4799033C}" presName="rect2" presStyleLbl="alignAcc1" presStyleIdx="1" presStyleCnt="4"/>
      <dgm:spPr/>
    </dgm:pt>
    <dgm:pt modelId="{BB8867E7-4230-4571-A117-E7CB8F341CC8}" type="pres">
      <dgm:prSet presAssocID="{1FC97200-0F7A-4755-9DA4-59F687A3C7DB}" presName="vertSpace3" presStyleLbl="node1" presStyleIdx="1" presStyleCnt="4"/>
      <dgm:spPr/>
    </dgm:pt>
    <dgm:pt modelId="{A67D36DE-46AC-4A3C-9D6C-FE8341580F02}" type="pres">
      <dgm:prSet presAssocID="{1FC97200-0F7A-4755-9DA4-59F687A3C7DB}" presName="circle3" presStyleLbl="node1" presStyleIdx="2" presStyleCnt="4"/>
      <dgm:spPr>
        <a:solidFill>
          <a:srgbClr val="49AFB5"/>
        </a:solidFill>
      </dgm:spPr>
    </dgm:pt>
    <dgm:pt modelId="{E3880798-CB63-4F30-8EC2-786629BA34AA}" type="pres">
      <dgm:prSet presAssocID="{1FC97200-0F7A-4755-9DA4-59F687A3C7DB}" presName="rect3" presStyleLbl="alignAcc1" presStyleIdx="2" presStyleCnt="4"/>
      <dgm:spPr/>
    </dgm:pt>
    <dgm:pt modelId="{FA3AF393-D387-4E2E-B040-20B10EB2FF8B}" type="pres">
      <dgm:prSet presAssocID="{4DD39C4C-528D-486D-9162-D05FCA2F46E4}" presName="vertSpace4" presStyleLbl="node1" presStyleIdx="2" presStyleCnt="4"/>
      <dgm:spPr/>
    </dgm:pt>
    <dgm:pt modelId="{98A6B72E-2151-47BD-84D1-9E2B688CBCC1}" type="pres">
      <dgm:prSet presAssocID="{4DD39C4C-528D-486D-9162-D05FCA2F46E4}" presName="circle4" presStyleLbl="node1" presStyleIdx="3" presStyleCnt="4"/>
      <dgm:spPr>
        <a:solidFill>
          <a:srgbClr val="49AFB5"/>
        </a:solidFill>
      </dgm:spPr>
    </dgm:pt>
    <dgm:pt modelId="{91E93220-F89D-4F81-85D2-BF34EC09C941}" type="pres">
      <dgm:prSet presAssocID="{4DD39C4C-528D-486D-9162-D05FCA2F46E4}" presName="rect4" presStyleLbl="alignAcc1" presStyleIdx="3" presStyleCnt="4"/>
      <dgm:spPr/>
    </dgm:pt>
    <dgm:pt modelId="{83AB65AD-F6C2-4765-BE1D-540E3A9BA8BE}" type="pres">
      <dgm:prSet presAssocID="{5A05F2E2-B93B-4293-AD63-8542F44FD108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DCC75E2F-49BF-465A-A192-54630216B0EA}" type="pres">
      <dgm:prSet presAssocID="{F26FFF2F-44D7-418B-8625-C3CC4799033C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99127F0D-2F17-4B30-8B54-008FF258754F}" type="pres">
      <dgm:prSet presAssocID="{1FC97200-0F7A-4755-9DA4-59F687A3C7DB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DDB27A8C-B7A0-4D98-BD78-B7D71E31BAC5}" type="pres">
      <dgm:prSet presAssocID="{4DD39C4C-528D-486D-9162-D05FCA2F46E4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DD664D12-A3BD-4E87-940E-734D11CEA083}" type="presOf" srcId="{5A05F2E2-B93B-4293-AD63-8542F44FD108}" destId="{83AB65AD-F6C2-4765-BE1D-540E3A9BA8BE}" srcOrd="1" destOrd="0" presId="urn:microsoft.com/office/officeart/2005/8/layout/target3"/>
    <dgm:cxn modelId="{5CE96D14-1C94-4417-B7D6-8EAE91EA0244}" type="presOf" srcId="{1FC97200-0F7A-4755-9DA4-59F687A3C7DB}" destId="{E3880798-CB63-4F30-8EC2-786629BA34AA}" srcOrd="0" destOrd="0" presId="urn:microsoft.com/office/officeart/2005/8/layout/target3"/>
    <dgm:cxn modelId="{827DC31D-E51A-490D-99CC-838B80DF054C}" srcId="{79E46287-A6ED-46C0-BADC-EADE94DC5791}" destId="{5A05F2E2-B93B-4293-AD63-8542F44FD108}" srcOrd="0" destOrd="0" parTransId="{FBC9D154-5212-404F-A104-97372F78EBAE}" sibTransId="{F85945B3-5978-49F1-AFAA-CF9324392012}"/>
    <dgm:cxn modelId="{CA8DF02A-000D-48A3-866E-C0D8A2707895}" type="presOf" srcId="{5A05F2E2-B93B-4293-AD63-8542F44FD108}" destId="{614211EE-F18A-4D75-B548-3035B4D08053}" srcOrd="0" destOrd="0" presId="urn:microsoft.com/office/officeart/2005/8/layout/target3"/>
    <dgm:cxn modelId="{D18DD12E-9248-4FA7-BF98-BCDB20B8F3BE}" srcId="{79E46287-A6ED-46C0-BADC-EADE94DC5791}" destId="{F26FFF2F-44D7-418B-8625-C3CC4799033C}" srcOrd="1" destOrd="0" parTransId="{1709A90A-3C02-42D2-9233-3583B924F6BC}" sibTransId="{0149F19C-DDEC-4E22-AB1D-466F0208A745}"/>
    <dgm:cxn modelId="{7E48BC48-2FBD-4BBA-8C6F-77C8637A2064}" type="presOf" srcId="{4DD39C4C-528D-486D-9162-D05FCA2F46E4}" destId="{DDB27A8C-B7A0-4D98-BD78-B7D71E31BAC5}" srcOrd="1" destOrd="0" presId="urn:microsoft.com/office/officeart/2005/8/layout/target3"/>
    <dgm:cxn modelId="{A2AF7553-F122-4251-8F4D-E3C7C59CF7E7}" srcId="{79E46287-A6ED-46C0-BADC-EADE94DC5791}" destId="{1FC97200-0F7A-4755-9DA4-59F687A3C7DB}" srcOrd="2" destOrd="0" parTransId="{42450A70-5B7B-49A1-9F7F-E4048950A923}" sibTransId="{DC457923-4D69-4C7E-9BEC-A117357A0AC5}"/>
    <dgm:cxn modelId="{7DD3508E-B57D-412A-94B3-0C1DAA3302CE}" srcId="{79E46287-A6ED-46C0-BADC-EADE94DC5791}" destId="{4DD39C4C-528D-486D-9162-D05FCA2F46E4}" srcOrd="3" destOrd="0" parTransId="{149575E7-C406-4412-A33C-7C880EF5F6C3}" sibTransId="{48A88B94-DA8F-4739-9DB1-F73987ED4FB3}"/>
    <dgm:cxn modelId="{74AA429F-798B-4C90-9C0A-B1FE5B721F0F}" type="presOf" srcId="{1FC97200-0F7A-4755-9DA4-59F687A3C7DB}" destId="{99127F0D-2F17-4B30-8B54-008FF258754F}" srcOrd="1" destOrd="0" presId="urn:microsoft.com/office/officeart/2005/8/layout/target3"/>
    <dgm:cxn modelId="{3370BFA8-2593-4DD2-B02E-99F42A87AD6B}" type="presOf" srcId="{4DD39C4C-528D-486D-9162-D05FCA2F46E4}" destId="{91E93220-F89D-4F81-85D2-BF34EC09C941}" srcOrd="0" destOrd="0" presId="urn:microsoft.com/office/officeart/2005/8/layout/target3"/>
    <dgm:cxn modelId="{8E745FAB-EA10-4C8C-A445-132753FD2C00}" type="presOf" srcId="{79E46287-A6ED-46C0-BADC-EADE94DC5791}" destId="{1E9A0374-6BC8-42F5-A224-BC07ABDC9700}" srcOrd="0" destOrd="0" presId="urn:microsoft.com/office/officeart/2005/8/layout/target3"/>
    <dgm:cxn modelId="{7D728FB7-47AA-4A5B-AA94-C45BAD8C544E}" type="presOf" srcId="{F26FFF2F-44D7-418B-8625-C3CC4799033C}" destId="{397AB2BE-CD1E-40BA-B987-2C93BE00BAA1}" srcOrd="0" destOrd="0" presId="urn:microsoft.com/office/officeart/2005/8/layout/target3"/>
    <dgm:cxn modelId="{3612B9E6-54CB-49CE-A08B-CD53ABDED133}" type="presOf" srcId="{F26FFF2F-44D7-418B-8625-C3CC4799033C}" destId="{DCC75E2F-49BF-465A-A192-54630216B0EA}" srcOrd="1" destOrd="0" presId="urn:microsoft.com/office/officeart/2005/8/layout/target3"/>
    <dgm:cxn modelId="{8120C96B-FE1A-49FC-88F3-7C97E53416AD}" type="presParOf" srcId="{1E9A0374-6BC8-42F5-A224-BC07ABDC9700}" destId="{D895F30F-8A4B-496A-8E0C-80777C9270A1}" srcOrd="0" destOrd="0" presId="urn:microsoft.com/office/officeart/2005/8/layout/target3"/>
    <dgm:cxn modelId="{014BE0F8-FB3B-4BCF-8F11-4ABDC427F96D}" type="presParOf" srcId="{1E9A0374-6BC8-42F5-A224-BC07ABDC9700}" destId="{4DD352D2-F15B-4A23-8A34-C3ED7CF41082}" srcOrd="1" destOrd="0" presId="urn:microsoft.com/office/officeart/2005/8/layout/target3"/>
    <dgm:cxn modelId="{4EB43D16-B791-4404-A42A-6484CFBF8BBE}" type="presParOf" srcId="{1E9A0374-6BC8-42F5-A224-BC07ABDC9700}" destId="{614211EE-F18A-4D75-B548-3035B4D08053}" srcOrd="2" destOrd="0" presId="urn:microsoft.com/office/officeart/2005/8/layout/target3"/>
    <dgm:cxn modelId="{C2FE2B93-2443-4593-976D-6F35DF8A13A2}" type="presParOf" srcId="{1E9A0374-6BC8-42F5-A224-BC07ABDC9700}" destId="{8E30F117-9D90-4481-81CE-A09BF08C32C8}" srcOrd="3" destOrd="0" presId="urn:microsoft.com/office/officeart/2005/8/layout/target3"/>
    <dgm:cxn modelId="{898D3503-846C-4FBB-BD21-D1FF9F8D54C1}" type="presParOf" srcId="{1E9A0374-6BC8-42F5-A224-BC07ABDC9700}" destId="{BFEB505E-494A-4A04-BCD5-1DDB9182689B}" srcOrd="4" destOrd="0" presId="urn:microsoft.com/office/officeart/2005/8/layout/target3"/>
    <dgm:cxn modelId="{1DCB7B92-6AB6-4FB4-BC87-A2E227647AD7}" type="presParOf" srcId="{1E9A0374-6BC8-42F5-A224-BC07ABDC9700}" destId="{397AB2BE-CD1E-40BA-B987-2C93BE00BAA1}" srcOrd="5" destOrd="0" presId="urn:microsoft.com/office/officeart/2005/8/layout/target3"/>
    <dgm:cxn modelId="{902E3DA4-38C8-4366-9860-30D095868A51}" type="presParOf" srcId="{1E9A0374-6BC8-42F5-A224-BC07ABDC9700}" destId="{BB8867E7-4230-4571-A117-E7CB8F341CC8}" srcOrd="6" destOrd="0" presId="urn:microsoft.com/office/officeart/2005/8/layout/target3"/>
    <dgm:cxn modelId="{B3C2D187-AECF-4E2B-9B21-A20B2454F8D5}" type="presParOf" srcId="{1E9A0374-6BC8-42F5-A224-BC07ABDC9700}" destId="{A67D36DE-46AC-4A3C-9D6C-FE8341580F02}" srcOrd="7" destOrd="0" presId="urn:microsoft.com/office/officeart/2005/8/layout/target3"/>
    <dgm:cxn modelId="{31F88963-4059-4342-B47F-4D6BEF48F176}" type="presParOf" srcId="{1E9A0374-6BC8-42F5-A224-BC07ABDC9700}" destId="{E3880798-CB63-4F30-8EC2-786629BA34AA}" srcOrd="8" destOrd="0" presId="urn:microsoft.com/office/officeart/2005/8/layout/target3"/>
    <dgm:cxn modelId="{2067910D-9FE3-4336-9427-FB790A567C62}" type="presParOf" srcId="{1E9A0374-6BC8-42F5-A224-BC07ABDC9700}" destId="{FA3AF393-D387-4E2E-B040-20B10EB2FF8B}" srcOrd="9" destOrd="0" presId="urn:microsoft.com/office/officeart/2005/8/layout/target3"/>
    <dgm:cxn modelId="{A19CFF4F-5180-4270-801D-037A19DA2593}" type="presParOf" srcId="{1E9A0374-6BC8-42F5-A224-BC07ABDC9700}" destId="{98A6B72E-2151-47BD-84D1-9E2B688CBCC1}" srcOrd="10" destOrd="0" presId="urn:microsoft.com/office/officeart/2005/8/layout/target3"/>
    <dgm:cxn modelId="{5FB91582-61DC-45ED-BB54-8342BD2280CD}" type="presParOf" srcId="{1E9A0374-6BC8-42F5-A224-BC07ABDC9700}" destId="{91E93220-F89D-4F81-85D2-BF34EC09C941}" srcOrd="11" destOrd="0" presId="urn:microsoft.com/office/officeart/2005/8/layout/target3"/>
    <dgm:cxn modelId="{F684D972-373A-4352-B3C3-A8DF9F79A5AC}" type="presParOf" srcId="{1E9A0374-6BC8-42F5-A224-BC07ABDC9700}" destId="{83AB65AD-F6C2-4765-BE1D-540E3A9BA8BE}" srcOrd="12" destOrd="0" presId="urn:microsoft.com/office/officeart/2005/8/layout/target3"/>
    <dgm:cxn modelId="{0FABE2FD-B1DE-4B3D-8C7B-AFF5D94B14B7}" type="presParOf" srcId="{1E9A0374-6BC8-42F5-A224-BC07ABDC9700}" destId="{DCC75E2F-49BF-465A-A192-54630216B0EA}" srcOrd="13" destOrd="0" presId="urn:microsoft.com/office/officeart/2005/8/layout/target3"/>
    <dgm:cxn modelId="{FF402D63-D273-4894-96FE-37D86C9C368F}" type="presParOf" srcId="{1E9A0374-6BC8-42F5-A224-BC07ABDC9700}" destId="{99127F0D-2F17-4B30-8B54-008FF258754F}" srcOrd="14" destOrd="0" presId="urn:microsoft.com/office/officeart/2005/8/layout/target3"/>
    <dgm:cxn modelId="{08881234-85A6-463A-9DDA-52CB5291334C}" type="presParOf" srcId="{1E9A0374-6BC8-42F5-A224-BC07ABDC9700}" destId="{DDB27A8C-B7A0-4D98-BD78-B7D71E31BAC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E9278-E4D7-4897-BD0A-A436AF6637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DEDA16-E2F8-4684-B03B-EE66953F1673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разъяснения форм участия бизнеса в национальных проектах.</a:t>
          </a:r>
        </a:p>
      </dgm:t>
    </dgm:pt>
    <dgm:pt modelId="{A3F6E242-D095-4CA3-8CCE-B0E01D85136D}" type="parTrans" cxnId="{D67CA860-5381-4225-B7C7-78E1D6418250}">
      <dgm:prSet/>
      <dgm:spPr/>
      <dgm:t>
        <a:bodyPr/>
        <a:lstStyle/>
        <a:p>
          <a:endParaRPr lang="ru-RU" sz="2400"/>
        </a:p>
      </dgm:t>
    </dgm:pt>
    <dgm:pt modelId="{5935379C-9BFF-46D3-91DF-C6DA5077BA00}" type="sibTrans" cxnId="{D67CA860-5381-4225-B7C7-78E1D6418250}">
      <dgm:prSet/>
      <dgm:spPr/>
      <dgm:t>
        <a:bodyPr/>
        <a:lstStyle/>
        <a:p>
          <a:endParaRPr lang="ru-RU" sz="2400"/>
        </a:p>
      </dgm:t>
    </dgm:pt>
    <dgm:pt modelId="{76D1817C-EB0A-46BA-A07B-E4796BD7D723}">
      <dgm:prSet custT="1"/>
      <dgm:spPr/>
      <dgm:t>
        <a:bodyPr/>
        <a:lstStyle/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РСПП как </a:t>
          </a:r>
        </a:p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просветительский орган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ESG-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</a:p>
      </dgm:t>
    </dgm:pt>
    <dgm:pt modelId="{1E40A2B5-9C0A-45B7-BED8-653C56BEB562}" type="parTrans" cxnId="{C6F351E7-6BDF-4891-B7EF-9FE6103D06EA}">
      <dgm:prSet/>
      <dgm:spPr/>
      <dgm:t>
        <a:bodyPr/>
        <a:lstStyle/>
        <a:p>
          <a:endParaRPr lang="ru-RU" sz="2400"/>
        </a:p>
      </dgm:t>
    </dgm:pt>
    <dgm:pt modelId="{F4E26DD3-5265-4119-AF34-6E00952FFF85}" type="sibTrans" cxnId="{C6F351E7-6BDF-4891-B7EF-9FE6103D06EA}">
      <dgm:prSet/>
      <dgm:spPr/>
      <dgm:t>
        <a:bodyPr/>
        <a:lstStyle/>
        <a:p>
          <a:endParaRPr lang="ru-RU" sz="2400"/>
        </a:p>
      </dgm:t>
    </dgm:pt>
    <dgm:pt modelId="{673E8224-A0A9-4979-8397-E51D0B07922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Газификация внесет большой вклад</a:t>
          </a:r>
          <a:b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 сокращение СО2,</a:t>
          </a:r>
          <a:b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что в ближайшее время станет предметом налогового регулирования.</a:t>
          </a:r>
        </a:p>
      </dgm:t>
    </dgm:pt>
    <dgm:pt modelId="{5499E23B-DF40-485D-9005-1CF7721ED21B}" type="parTrans" cxnId="{A08649C1-E798-4ED0-B5FC-AB7F19D1ED83}">
      <dgm:prSet/>
      <dgm:spPr/>
      <dgm:t>
        <a:bodyPr/>
        <a:lstStyle/>
        <a:p>
          <a:endParaRPr lang="ru-RU" sz="2400"/>
        </a:p>
      </dgm:t>
    </dgm:pt>
    <dgm:pt modelId="{5A70A77F-930E-4498-B349-4439BC7C7F12}" type="sibTrans" cxnId="{A08649C1-E798-4ED0-B5FC-AB7F19D1ED83}">
      <dgm:prSet/>
      <dgm:spPr/>
      <dgm:t>
        <a:bodyPr/>
        <a:lstStyle/>
        <a:p>
          <a:endParaRPr lang="ru-RU" sz="2400"/>
        </a:p>
      </dgm:t>
    </dgm:pt>
    <dgm:pt modelId="{9853F050-13DE-40EE-A87C-6D5559172C6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СМИ : популяризация </a:t>
          </a:r>
          <a:b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бережливого отношения к природе, трансляция </a:t>
          </a:r>
          <a:b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лучших практик. </a:t>
          </a:r>
        </a:p>
      </dgm:t>
    </dgm:pt>
    <dgm:pt modelId="{1D5E5D8C-4525-4962-BD0B-8CC68FDC38EC}" type="parTrans" cxnId="{ABEC7653-CA08-4494-BC33-7403EC25E065}">
      <dgm:prSet/>
      <dgm:spPr/>
      <dgm:t>
        <a:bodyPr/>
        <a:lstStyle/>
        <a:p>
          <a:endParaRPr lang="ru-RU" sz="2400"/>
        </a:p>
      </dgm:t>
    </dgm:pt>
    <dgm:pt modelId="{FABF81D4-FB76-43A9-B279-A16D1586DC73}" type="sibTrans" cxnId="{ABEC7653-CA08-4494-BC33-7403EC25E065}">
      <dgm:prSet/>
      <dgm:spPr/>
      <dgm:t>
        <a:bodyPr/>
        <a:lstStyle/>
        <a:p>
          <a:endParaRPr lang="ru-RU" sz="2400"/>
        </a:p>
      </dgm:t>
    </dgm:pt>
    <dgm:pt modelId="{B1F23E3C-0CBD-4C6F-809A-4C0550A403FE}">
      <dgm:prSet custT="1"/>
      <dgm:spPr/>
      <dgm:t>
        <a:bodyPr/>
        <a:lstStyle/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Общественная премия </a:t>
          </a:r>
        </a:p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за вклад в решение</a:t>
          </a:r>
        </a:p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 экологии</a:t>
          </a:r>
        </a:p>
      </dgm:t>
    </dgm:pt>
    <dgm:pt modelId="{2AB6B194-8F79-4B6E-9FE9-882AEC13336E}" type="parTrans" cxnId="{F27F03A6-D31C-432A-9F68-FAA53C3858AE}">
      <dgm:prSet/>
      <dgm:spPr/>
      <dgm:t>
        <a:bodyPr/>
        <a:lstStyle/>
        <a:p>
          <a:endParaRPr lang="ru-RU" sz="2400"/>
        </a:p>
      </dgm:t>
    </dgm:pt>
    <dgm:pt modelId="{DCFBBA6A-3A9D-4496-A289-B18EC3B09830}" type="sibTrans" cxnId="{F27F03A6-D31C-432A-9F68-FAA53C3858AE}">
      <dgm:prSet/>
      <dgm:spPr/>
      <dgm:t>
        <a:bodyPr/>
        <a:lstStyle/>
        <a:p>
          <a:endParaRPr lang="ru-RU" sz="2400"/>
        </a:p>
      </dgm:t>
    </dgm:pt>
    <dgm:pt modelId="{1E130DAE-FD1D-48E8-ADA7-84DB74BDE89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Краевые программы, стимулирующие экономику замкнутого цикла, бережливое производство и экологически ответственное поведение бизнеса.</a:t>
          </a:r>
        </a:p>
      </dgm:t>
    </dgm:pt>
    <dgm:pt modelId="{7AD17EFD-1540-4508-BD41-14F6450B38E0}" type="parTrans" cxnId="{20111FDA-13D5-422D-A4FE-CE591DCA46FD}">
      <dgm:prSet/>
      <dgm:spPr/>
      <dgm:t>
        <a:bodyPr/>
        <a:lstStyle/>
        <a:p>
          <a:endParaRPr lang="ru-RU"/>
        </a:p>
      </dgm:t>
    </dgm:pt>
    <dgm:pt modelId="{21445B86-5BC2-4FD9-BE92-A1C9BBD0B347}" type="sibTrans" cxnId="{20111FDA-13D5-422D-A4FE-CE591DCA46FD}">
      <dgm:prSet/>
      <dgm:spPr/>
      <dgm:t>
        <a:bodyPr/>
        <a:lstStyle/>
        <a:p>
          <a:endParaRPr lang="ru-RU"/>
        </a:p>
      </dgm:t>
    </dgm:pt>
    <dgm:pt modelId="{88985CD4-34BA-4CB9-B957-F6DA0D9B2551}">
      <dgm:prSet custT="1"/>
      <dgm:spPr/>
      <dgm:t>
        <a:bodyPr/>
        <a:lstStyle/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проектов:</a:t>
          </a:r>
        </a:p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РСПП и крупный бизнес</a:t>
          </a:r>
        </a:p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РСПП и вузы/наука</a:t>
          </a:r>
        </a:p>
      </dgm:t>
    </dgm:pt>
    <dgm:pt modelId="{512FEAF7-C2B7-47C3-8352-AEF67C2D1510}" type="parTrans" cxnId="{767C1AC2-EAED-4396-AB52-335EF933FF4B}">
      <dgm:prSet/>
      <dgm:spPr/>
      <dgm:t>
        <a:bodyPr/>
        <a:lstStyle/>
        <a:p>
          <a:endParaRPr lang="ru-RU"/>
        </a:p>
      </dgm:t>
    </dgm:pt>
    <dgm:pt modelId="{FBEDC07B-038B-4597-9513-8EE2AFE8B86D}" type="sibTrans" cxnId="{767C1AC2-EAED-4396-AB52-335EF933FF4B}">
      <dgm:prSet/>
      <dgm:spPr/>
      <dgm:t>
        <a:bodyPr/>
        <a:lstStyle/>
        <a:p>
          <a:endParaRPr lang="ru-RU"/>
        </a:p>
      </dgm:t>
    </dgm:pt>
    <dgm:pt modelId="{10091E31-A069-45C1-A611-7C8BE7D61F0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просвещения: семинары, обучающие ролики о терминологии, технологиях бережливого производства, замкнутого цикла, методические рекомендации</a:t>
          </a:r>
        </a:p>
      </dgm:t>
    </dgm:pt>
    <dgm:pt modelId="{5E807E62-6FC2-4CCB-9067-4A1C1C11890D}" type="parTrans" cxnId="{C486AE69-1628-48CA-B3A5-17463649CF18}">
      <dgm:prSet/>
      <dgm:spPr/>
      <dgm:t>
        <a:bodyPr/>
        <a:lstStyle/>
        <a:p>
          <a:endParaRPr lang="ru-RU"/>
        </a:p>
      </dgm:t>
    </dgm:pt>
    <dgm:pt modelId="{FD4C2926-F75A-4EB7-AABE-BEF6BFCD9015}" type="sibTrans" cxnId="{C486AE69-1628-48CA-B3A5-17463649CF18}">
      <dgm:prSet/>
      <dgm:spPr/>
      <dgm:t>
        <a:bodyPr/>
        <a:lstStyle/>
        <a:p>
          <a:endParaRPr lang="ru-RU"/>
        </a:p>
      </dgm:t>
    </dgm:pt>
    <dgm:pt modelId="{7E0E5F38-359A-4863-97E0-6B6AAA66FF35}">
      <dgm:prSet custT="1"/>
      <dgm:spPr/>
      <dgm:t>
        <a:bodyPr/>
        <a:lstStyle/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</a:p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экологической </a:t>
          </a:r>
        </a:p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культуры: </a:t>
          </a:r>
        </a:p>
        <a:p>
          <a:pPr>
            <a:spcAft>
              <a:spcPts val="0"/>
            </a:spcAft>
            <a:buFont typeface="+mj-lt"/>
            <a:buAutoNum type="arabicPeriod"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школы, вузы, ДПО </a:t>
          </a:r>
        </a:p>
      </dgm:t>
    </dgm:pt>
    <dgm:pt modelId="{C4831C4D-C6A3-45C9-8EC3-AE40F64F3AC8}" type="parTrans" cxnId="{5439B36C-D109-4A0F-9B70-18EE1D437474}">
      <dgm:prSet/>
      <dgm:spPr/>
      <dgm:t>
        <a:bodyPr/>
        <a:lstStyle/>
        <a:p>
          <a:endParaRPr lang="ru-RU"/>
        </a:p>
      </dgm:t>
    </dgm:pt>
    <dgm:pt modelId="{CD4414FC-99B2-4CFF-BF9A-F3CEA5DAE4ED}" type="sibTrans" cxnId="{5439B36C-D109-4A0F-9B70-18EE1D437474}">
      <dgm:prSet/>
      <dgm:spPr/>
      <dgm:t>
        <a:bodyPr/>
        <a:lstStyle/>
        <a:p>
          <a:endParaRPr lang="ru-RU"/>
        </a:p>
      </dgm:t>
    </dgm:pt>
    <dgm:pt modelId="{40BABF21-B89C-4AFC-A286-7C814BAB2123}" type="pres">
      <dgm:prSet presAssocID="{FDEE9278-E4D7-4897-BD0A-A436AF6637B7}" presName="diagram" presStyleCnt="0">
        <dgm:presLayoutVars>
          <dgm:dir/>
          <dgm:resizeHandles val="exact"/>
        </dgm:presLayoutVars>
      </dgm:prSet>
      <dgm:spPr/>
    </dgm:pt>
    <dgm:pt modelId="{3655AAF0-6D76-4C5A-9A44-71DDEDACF8CF}" type="pres">
      <dgm:prSet presAssocID="{9CDEDA16-E2F8-4684-B03B-EE66953F1673}" presName="node" presStyleLbl="node1" presStyleIdx="0" presStyleCnt="9">
        <dgm:presLayoutVars>
          <dgm:bulletEnabled val="1"/>
        </dgm:presLayoutVars>
      </dgm:prSet>
      <dgm:spPr/>
    </dgm:pt>
    <dgm:pt modelId="{9D7CD020-895F-4AA3-A841-ECC7DD1E1A55}" type="pres">
      <dgm:prSet presAssocID="{5935379C-9BFF-46D3-91DF-C6DA5077BA00}" presName="sibTrans" presStyleCnt="0"/>
      <dgm:spPr/>
    </dgm:pt>
    <dgm:pt modelId="{DB5D69E2-8BDB-4420-BFE8-46242DE9F517}" type="pres">
      <dgm:prSet presAssocID="{1E130DAE-FD1D-48E8-ADA7-84DB74BDE893}" presName="node" presStyleLbl="node1" presStyleIdx="1" presStyleCnt="9">
        <dgm:presLayoutVars>
          <dgm:bulletEnabled val="1"/>
        </dgm:presLayoutVars>
      </dgm:prSet>
      <dgm:spPr/>
    </dgm:pt>
    <dgm:pt modelId="{28104F29-58C8-47C2-97C3-3A06B0A9FFD1}" type="pres">
      <dgm:prSet presAssocID="{21445B86-5BC2-4FD9-BE92-A1C9BBD0B347}" presName="sibTrans" presStyleCnt="0"/>
      <dgm:spPr/>
    </dgm:pt>
    <dgm:pt modelId="{2818D046-60FE-49A6-9778-964BC6D4A8C2}" type="pres">
      <dgm:prSet presAssocID="{76D1817C-EB0A-46BA-A07B-E4796BD7D723}" presName="node" presStyleLbl="node1" presStyleIdx="2" presStyleCnt="9">
        <dgm:presLayoutVars>
          <dgm:bulletEnabled val="1"/>
        </dgm:presLayoutVars>
      </dgm:prSet>
      <dgm:spPr/>
    </dgm:pt>
    <dgm:pt modelId="{15019836-BE31-4E67-8F8E-356F1A044C16}" type="pres">
      <dgm:prSet presAssocID="{F4E26DD3-5265-4119-AF34-6E00952FFF85}" presName="sibTrans" presStyleCnt="0"/>
      <dgm:spPr/>
    </dgm:pt>
    <dgm:pt modelId="{B84FB3F6-9991-4046-85B1-80D3D37301CA}" type="pres">
      <dgm:prSet presAssocID="{10091E31-A069-45C1-A611-7C8BE7D61F0D}" presName="node" presStyleLbl="node1" presStyleIdx="3" presStyleCnt="9">
        <dgm:presLayoutVars>
          <dgm:bulletEnabled val="1"/>
        </dgm:presLayoutVars>
      </dgm:prSet>
      <dgm:spPr/>
    </dgm:pt>
    <dgm:pt modelId="{216F2EB6-902E-49A7-B0CD-D557FA82D814}" type="pres">
      <dgm:prSet presAssocID="{FD4C2926-F75A-4EB7-AABE-BEF6BFCD9015}" presName="sibTrans" presStyleCnt="0"/>
      <dgm:spPr/>
    </dgm:pt>
    <dgm:pt modelId="{8BCFD893-110A-451E-82A6-58DE311D1C7C}" type="pres">
      <dgm:prSet presAssocID="{7E0E5F38-359A-4863-97E0-6B6AAA66FF35}" presName="node" presStyleLbl="node1" presStyleIdx="4" presStyleCnt="9">
        <dgm:presLayoutVars>
          <dgm:bulletEnabled val="1"/>
        </dgm:presLayoutVars>
      </dgm:prSet>
      <dgm:spPr/>
    </dgm:pt>
    <dgm:pt modelId="{6A67D2F5-A1EC-4F29-BDE4-F163DB709EEA}" type="pres">
      <dgm:prSet presAssocID="{CD4414FC-99B2-4CFF-BF9A-F3CEA5DAE4ED}" presName="sibTrans" presStyleCnt="0"/>
      <dgm:spPr/>
    </dgm:pt>
    <dgm:pt modelId="{86CC3B12-6F6F-4874-8FC7-7B906439C3D3}" type="pres">
      <dgm:prSet presAssocID="{88985CD4-34BA-4CB9-B957-F6DA0D9B2551}" presName="node" presStyleLbl="node1" presStyleIdx="5" presStyleCnt="9">
        <dgm:presLayoutVars>
          <dgm:bulletEnabled val="1"/>
        </dgm:presLayoutVars>
      </dgm:prSet>
      <dgm:spPr/>
    </dgm:pt>
    <dgm:pt modelId="{18A353C1-F955-40E5-A4BC-51C765510572}" type="pres">
      <dgm:prSet presAssocID="{FBEDC07B-038B-4597-9513-8EE2AFE8B86D}" presName="sibTrans" presStyleCnt="0"/>
      <dgm:spPr/>
    </dgm:pt>
    <dgm:pt modelId="{101DDDC8-1AFE-4B1E-9E57-6A3A2C68F8F3}" type="pres">
      <dgm:prSet presAssocID="{673E8224-A0A9-4979-8397-E51D0B079225}" presName="node" presStyleLbl="node1" presStyleIdx="6" presStyleCnt="9">
        <dgm:presLayoutVars>
          <dgm:bulletEnabled val="1"/>
        </dgm:presLayoutVars>
      </dgm:prSet>
      <dgm:spPr/>
    </dgm:pt>
    <dgm:pt modelId="{286E568E-3A57-4294-9AB8-C175BF480AF5}" type="pres">
      <dgm:prSet presAssocID="{5A70A77F-930E-4498-B349-4439BC7C7F12}" presName="sibTrans" presStyleCnt="0"/>
      <dgm:spPr/>
    </dgm:pt>
    <dgm:pt modelId="{C8DB3F81-A355-49D0-9A93-84ED62E3579A}" type="pres">
      <dgm:prSet presAssocID="{9853F050-13DE-40EE-A87C-6D5559172C60}" presName="node" presStyleLbl="node1" presStyleIdx="7" presStyleCnt="9">
        <dgm:presLayoutVars>
          <dgm:bulletEnabled val="1"/>
        </dgm:presLayoutVars>
      </dgm:prSet>
      <dgm:spPr/>
    </dgm:pt>
    <dgm:pt modelId="{E7219E99-3334-41A1-848C-C08D8005E8F7}" type="pres">
      <dgm:prSet presAssocID="{FABF81D4-FB76-43A9-B279-A16D1586DC73}" presName="sibTrans" presStyleCnt="0"/>
      <dgm:spPr/>
    </dgm:pt>
    <dgm:pt modelId="{F1B8A1E2-B32E-478B-9729-F37084221175}" type="pres">
      <dgm:prSet presAssocID="{B1F23E3C-0CBD-4C6F-809A-4C0550A403FE}" presName="node" presStyleLbl="node1" presStyleIdx="8" presStyleCnt="9">
        <dgm:presLayoutVars>
          <dgm:bulletEnabled val="1"/>
        </dgm:presLayoutVars>
      </dgm:prSet>
      <dgm:spPr/>
    </dgm:pt>
  </dgm:ptLst>
  <dgm:cxnLst>
    <dgm:cxn modelId="{501E6508-08B2-4286-A8B2-9929F05A020F}" type="presOf" srcId="{9853F050-13DE-40EE-A87C-6D5559172C60}" destId="{C8DB3F81-A355-49D0-9A93-84ED62E3579A}" srcOrd="0" destOrd="0" presId="urn:microsoft.com/office/officeart/2005/8/layout/default"/>
    <dgm:cxn modelId="{BF82303E-480F-4D78-B9BA-7C6E312703A0}" type="presOf" srcId="{673E8224-A0A9-4979-8397-E51D0B079225}" destId="{101DDDC8-1AFE-4B1E-9E57-6A3A2C68F8F3}" srcOrd="0" destOrd="0" presId="urn:microsoft.com/office/officeart/2005/8/layout/default"/>
    <dgm:cxn modelId="{5316D95E-BEB1-42E9-A7E0-7AE9B178348C}" type="presOf" srcId="{7E0E5F38-359A-4863-97E0-6B6AAA66FF35}" destId="{8BCFD893-110A-451E-82A6-58DE311D1C7C}" srcOrd="0" destOrd="0" presId="urn:microsoft.com/office/officeart/2005/8/layout/default"/>
    <dgm:cxn modelId="{D67CA860-5381-4225-B7C7-78E1D6418250}" srcId="{FDEE9278-E4D7-4897-BD0A-A436AF6637B7}" destId="{9CDEDA16-E2F8-4684-B03B-EE66953F1673}" srcOrd="0" destOrd="0" parTransId="{A3F6E242-D095-4CA3-8CCE-B0E01D85136D}" sibTransId="{5935379C-9BFF-46D3-91DF-C6DA5077BA00}"/>
    <dgm:cxn modelId="{C486AE69-1628-48CA-B3A5-17463649CF18}" srcId="{FDEE9278-E4D7-4897-BD0A-A436AF6637B7}" destId="{10091E31-A069-45C1-A611-7C8BE7D61F0D}" srcOrd="3" destOrd="0" parTransId="{5E807E62-6FC2-4CCB-9067-4A1C1C11890D}" sibTransId="{FD4C2926-F75A-4EB7-AABE-BEF6BFCD9015}"/>
    <dgm:cxn modelId="{5439B36C-D109-4A0F-9B70-18EE1D437474}" srcId="{FDEE9278-E4D7-4897-BD0A-A436AF6637B7}" destId="{7E0E5F38-359A-4863-97E0-6B6AAA66FF35}" srcOrd="4" destOrd="0" parTransId="{C4831C4D-C6A3-45C9-8EC3-AE40F64F3AC8}" sibTransId="{CD4414FC-99B2-4CFF-BF9A-F3CEA5DAE4ED}"/>
    <dgm:cxn modelId="{ABEC7653-CA08-4494-BC33-7403EC25E065}" srcId="{FDEE9278-E4D7-4897-BD0A-A436AF6637B7}" destId="{9853F050-13DE-40EE-A87C-6D5559172C60}" srcOrd="7" destOrd="0" parTransId="{1D5E5D8C-4525-4962-BD0B-8CC68FDC38EC}" sibTransId="{FABF81D4-FB76-43A9-B279-A16D1586DC73}"/>
    <dgm:cxn modelId="{AF8E8B87-37CC-4E33-8797-02AB8EFAB092}" type="presOf" srcId="{FDEE9278-E4D7-4897-BD0A-A436AF6637B7}" destId="{40BABF21-B89C-4AFC-A286-7C814BAB2123}" srcOrd="0" destOrd="0" presId="urn:microsoft.com/office/officeart/2005/8/layout/default"/>
    <dgm:cxn modelId="{515B6F8A-5B8C-4CA9-8532-FF1ABAD27E1F}" type="presOf" srcId="{1E130DAE-FD1D-48E8-ADA7-84DB74BDE893}" destId="{DB5D69E2-8BDB-4420-BFE8-46242DE9F517}" srcOrd="0" destOrd="0" presId="urn:microsoft.com/office/officeart/2005/8/layout/default"/>
    <dgm:cxn modelId="{2A78BDA1-342B-4BE4-9201-8B717894AAD4}" type="presOf" srcId="{9CDEDA16-E2F8-4684-B03B-EE66953F1673}" destId="{3655AAF0-6D76-4C5A-9A44-71DDEDACF8CF}" srcOrd="0" destOrd="0" presId="urn:microsoft.com/office/officeart/2005/8/layout/default"/>
    <dgm:cxn modelId="{F27F03A6-D31C-432A-9F68-FAA53C3858AE}" srcId="{FDEE9278-E4D7-4897-BD0A-A436AF6637B7}" destId="{B1F23E3C-0CBD-4C6F-809A-4C0550A403FE}" srcOrd="8" destOrd="0" parTransId="{2AB6B194-8F79-4B6E-9FE9-882AEC13336E}" sibTransId="{DCFBBA6A-3A9D-4496-A289-B18EC3B09830}"/>
    <dgm:cxn modelId="{A08649C1-E798-4ED0-B5FC-AB7F19D1ED83}" srcId="{FDEE9278-E4D7-4897-BD0A-A436AF6637B7}" destId="{673E8224-A0A9-4979-8397-E51D0B079225}" srcOrd="6" destOrd="0" parTransId="{5499E23B-DF40-485D-9005-1CF7721ED21B}" sibTransId="{5A70A77F-930E-4498-B349-4439BC7C7F12}"/>
    <dgm:cxn modelId="{767C1AC2-EAED-4396-AB52-335EF933FF4B}" srcId="{FDEE9278-E4D7-4897-BD0A-A436AF6637B7}" destId="{88985CD4-34BA-4CB9-B957-F6DA0D9B2551}" srcOrd="5" destOrd="0" parTransId="{512FEAF7-C2B7-47C3-8352-AEF67C2D1510}" sibTransId="{FBEDC07B-038B-4597-9513-8EE2AFE8B86D}"/>
    <dgm:cxn modelId="{F94B2FC7-B45E-4FFF-8558-EC7F2C1ED986}" type="presOf" srcId="{10091E31-A069-45C1-A611-7C8BE7D61F0D}" destId="{B84FB3F6-9991-4046-85B1-80D3D37301CA}" srcOrd="0" destOrd="0" presId="urn:microsoft.com/office/officeart/2005/8/layout/default"/>
    <dgm:cxn modelId="{20111FDA-13D5-422D-A4FE-CE591DCA46FD}" srcId="{FDEE9278-E4D7-4897-BD0A-A436AF6637B7}" destId="{1E130DAE-FD1D-48E8-ADA7-84DB74BDE893}" srcOrd="1" destOrd="0" parTransId="{7AD17EFD-1540-4508-BD41-14F6450B38E0}" sibTransId="{21445B86-5BC2-4FD9-BE92-A1C9BBD0B347}"/>
    <dgm:cxn modelId="{C6F351E7-6BDF-4891-B7EF-9FE6103D06EA}" srcId="{FDEE9278-E4D7-4897-BD0A-A436AF6637B7}" destId="{76D1817C-EB0A-46BA-A07B-E4796BD7D723}" srcOrd="2" destOrd="0" parTransId="{1E40A2B5-9C0A-45B7-BED8-653C56BEB562}" sibTransId="{F4E26DD3-5265-4119-AF34-6E00952FFF85}"/>
    <dgm:cxn modelId="{990A34EC-4696-4B11-BA2C-64DD32CD29E4}" type="presOf" srcId="{B1F23E3C-0CBD-4C6F-809A-4C0550A403FE}" destId="{F1B8A1E2-B32E-478B-9729-F37084221175}" srcOrd="0" destOrd="0" presId="urn:microsoft.com/office/officeart/2005/8/layout/default"/>
    <dgm:cxn modelId="{B32953F1-1B81-42EF-92C0-33130CC40710}" type="presOf" srcId="{88985CD4-34BA-4CB9-B957-F6DA0D9B2551}" destId="{86CC3B12-6F6F-4874-8FC7-7B906439C3D3}" srcOrd="0" destOrd="0" presId="urn:microsoft.com/office/officeart/2005/8/layout/default"/>
    <dgm:cxn modelId="{951106F9-95CD-468D-949E-A193819A3999}" type="presOf" srcId="{76D1817C-EB0A-46BA-A07B-E4796BD7D723}" destId="{2818D046-60FE-49A6-9778-964BC6D4A8C2}" srcOrd="0" destOrd="0" presId="urn:microsoft.com/office/officeart/2005/8/layout/default"/>
    <dgm:cxn modelId="{55CFE988-F080-41C6-9282-75B770925B02}" type="presParOf" srcId="{40BABF21-B89C-4AFC-A286-7C814BAB2123}" destId="{3655AAF0-6D76-4C5A-9A44-71DDEDACF8CF}" srcOrd="0" destOrd="0" presId="urn:microsoft.com/office/officeart/2005/8/layout/default"/>
    <dgm:cxn modelId="{A1C1FFA8-FE29-41C5-AC20-8783F40A5F00}" type="presParOf" srcId="{40BABF21-B89C-4AFC-A286-7C814BAB2123}" destId="{9D7CD020-895F-4AA3-A841-ECC7DD1E1A55}" srcOrd="1" destOrd="0" presId="urn:microsoft.com/office/officeart/2005/8/layout/default"/>
    <dgm:cxn modelId="{F915893A-3EFD-4B5F-8091-035F5C898BDB}" type="presParOf" srcId="{40BABF21-B89C-4AFC-A286-7C814BAB2123}" destId="{DB5D69E2-8BDB-4420-BFE8-46242DE9F517}" srcOrd="2" destOrd="0" presId="urn:microsoft.com/office/officeart/2005/8/layout/default"/>
    <dgm:cxn modelId="{B7FCE8F7-0D42-4349-84B5-F95EED04633F}" type="presParOf" srcId="{40BABF21-B89C-4AFC-A286-7C814BAB2123}" destId="{28104F29-58C8-47C2-97C3-3A06B0A9FFD1}" srcOrd="3" destOrd="0" presId="urn:microsoft.com/office/officeart/2005/8/layout/default"/>
    <dgm:cxn modelId="{FBC1235F-5096-423A-8EAD-84F23CB35600}" type="presParOf" srcId="{40BABF21-B89C-4AFC-A286-7C814BAB2123}" destId="{2818D046-60FE-49A6-9778-964BC6D4A8C2}" srcOrd="4" destOrd="0" presId="urn:microsoft.com/office/officeart/2005/8/layout/default"/>
    <dgm:cxn modelId="{13EF4B7B-8B9D-470F-B155-111633B67F63}" type="presParOf" srcId="{40BABF21-B89C-4AFC-A286-7C814BAB2123}" destId="{15019836-BE31-4E67-8F8E-356F1A044C16}" srcOrd="5" destOrd="0" presId="urn:microsoft.com/office/officeart/2005/8/layout/default"/>
    <dgm:cxn modelId="{33A34BAE-7067-4CAF-BD9A-BC3F539FC849}" type="presParOf" srcId="{40BABF21-B89C-4AFC-A286-7C814BAB2123}" destId="{B84FB3F6-9991-4046-85B1-80D3D37301CA}" srcOrd="6" destOrd="0" presId="urn:microsoft.com/office/officeart/2005/8/layout/default"/>
    <dgm:cxn modelId="{C42DE919-0C74-4803-B9D6-190A23B4BF6D}" type="presParOf" srcId="{40BABF21-B89C-4AFC-A286-7C814BAB2123}" destId="{216F2EB6-902E-49A7-B0CD-D557FA82D814}" srcOrd="7" destOrd="0" presId="urn:microsoft.com/office/officeart/2005/8/layout/default"/>
    <dgm:cxn modelId="{18A4F9E6-4753-498F-B4E2-021341212515}" type="presParOf" srcId="{40BABF21-B89C-4AFC-A286-7C814BAB2123}" destId="{8BCFD893-110A-451E-82A6-58DE311D1C7C}" srcOrd="8" destOrd="0" presId="urn:microsoft.com/office/officeart/2005/8/layout/default"/>
    <dgm:cxn modelId="{9766FE76-D266-4276-89A3-F791552A0820}" type="presParOf" srcId="{40BABF21-B89C-4AFC-A286-7C814BAB2123}" destId="{6A67D2F5-A1EC-4F29-BDE4-F163DB709EEA}" srcOrd="9" destOrd="0" presId="urn:microsoft.com/office/officeart/2005/8/layout/default"/>
    <dgm:cxn modelId="{4AACE8A0-1C3C-4B1B-ACD4-8D6188063D57}" type="presParOf" srcId="{40BABF21-B89C-4AFC-A286-7C814BAB2123}" destId="{86CC3B12-6F6F-4874-8FC7-7B906439C3D3}" srcOrd="10" destOrd="0" presId="urn:microsoft.com/office/officeart/2005/8/layout/default"/>
    <dgm:cxn modelId="{AD1B37CF-5128-452D-A9A4-D9E0F58170F5}" type="presParOf" srcId="{40BABF21-B89C-4AFC-A286-7C814BAB2123}" destId="{18A353C1-F955-40E5-A4BC-51C765510572}" srcOrd="11" destOrd="0" presId="urn:microsoft.com/office/officeart/2005/8/layout/default"/>
    <dgm:cxn modelId="{E346BD73-79EB-4550-B4B6-9F123CF0602A}" type="presParOf" srcId="{40BABF21-B89C-4AFC-A286-7C814BAB2123}" destId="{101DDDC8-1AFE-4B1E-9E57-6A3A2C68F8F3}" srcOrd="12" destOrd="0" presId="urn:microsoft.com/office/officeart/2005/8/layout/default"/>
    <dgm:cxn modelId="{E75782EE-06B2-4A52-AE9B-C5D5469E4332}" type="presParOf" srcId="{40BABF21-B89C-4AFC-A286-7C814BAB2123}" destId="{286E568E-3A57-4294-9AB8-C175BF480AF5}" srcOrd="13" destOrd="0" presId="urn:microsoft.com/office/officeart/2005/8/layout/default"/>
    <dgm:cxn modelId="{98145BAD-EC4C-46BE-ABAC-A202B002FFF9}" type="presParOf" srcId="{40BABF21-B89C-4AFC-A286-7C814BAB2123}" destId="{C8DB3F81-A355-49D0-9A93-84ED62E3579A}" srcOrd="14" destOrd="0" presId="urn:microsoft.com/office/officeart/2005/8/layout/default"/>
    <dgm:cxn modelId="{BA2CC498-CA62-4310-B5CD-1536046A282C}" type="presParOf" srcId="{40BABF21-B89C-4AFC-A286-7C814BAB2123}" destId="{E7219E99-3334-41A1-848C-C08D8005E8F7}" srcOrd="15" destOrd="0" presId="urn:microsoft.com/office/officeart/2005/8/layout/default"/>
    <dgm:cxn modelId="{29472CD6-C6AB-4532-A7D4-30ADE6A6D8BC}" type="presParOf" srcId="{40BABF21-B89C-4AFC-A286-7C814BAB2123}" destId="{F1B8A1E2-B32E-478B-9729-F3708422117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5F30F-8A4B-496A-8E0C-80777C9270A1}">
      <dsp:nvSpPr>
        <dsp:cNvPr id="0" name=""/>
        <dsp:cNvSpPr/>
      </dsp:nvSpPr>
      <dsp:spPr>
        <a:xfrm>
          <a:off x="0" y="0"/>
          <a:ext cx="2583914" cy="2583914"/>
        </a:xfrm>
        <a:prstGeom prst="pie">
          <a:avLst>
            <a:gd name="adj1" fmla="val 5400000"/>
            <a:gd name="adj2" fmla="val 16200000"/>
          </a:avLst>
        </a:prstGeom>
        <a:solidFill>
          <a:srgbClr val="49AF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211EE-F18A-4D75-B548-3035B4D08053}">
      <dsp:nvSpPr>
        <dsp:cNvPr id="0" name=""/>
        <dsp:cNvSpPr/>
      </dsp:nvSpPr>
      <dsp:spPr>
        <a:xfrm>
          <a:off x="1291957" y="0"/>
          <a:ext cx="5175673" cy="2583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Период исследования: 20.07.23 г. по 30.08.23 г.</a:t>
          </a:r>
        </a:p>
      </dsp:txBody>
      <dsp:txXfrm>
        <a:off x="1291957" y="0"/>
        <a:ext cx="5175673" cy="549081"/>
      </dsp:txXfrm>
    </dsp:sp>
    <dsp:sp modelId="{BFEB505E-494A-4A04-BCD5-1DDB9182689B}">
      <dsp:nvSpPr>
        <dsp:cNvPr id="0" name=""/>
        <dsp:cNvSpPr/>
      </dsp:nvSpPr>
      <dsp:spPr>
        <a:xfrm>
          <a:off x="339138" y="549081"/>
          <a:ext cx="1905636" cy="1905636"/>
        </a:xfrm>
        <a:prstGeom prst="pie">
          <a:avLst>
            <a:gd name="adj1" fmla="val 5400000"/>
            <a:gd name="adj2" fmla="val 16200000"/>
          </a:avLst>
        </a:prstGeom>
        <a:solidFill>
          <a:srgbClr val="49AF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AB2BE-CD1E-40BA-B987-2C93BE00BAA1}">
      <dsp:nvSpPr>
        <dsp:cNvPr id="0" name=""/>
        <dsp:cNvSpPr/>
      </dsp:nvSpPr>
      <dsp:spPr>
        <a:xfrm>
          <a:off x="1291957" y="549081"/>
          <a:ext cx="5175673" cy="1905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Метод: онлайн-опрос, раздаточная анкета </a:t>
          </a:r>
        </a:p>
      </dsp:txBody>
      <dsp:txXfrm>
        <a:off x="1291957" y="549081"/>
        <a:ext cx="5175673" cy="549081"/>
      </dsp:txXfrm>
    </dsp:sp>
    <dsp:sp modelId="{A67D36DE-46AC-4A3C-9D6C-FE8341580F02}">
      <dsp:nvSpPr>
        <dsp:cNvPr id="0" name=""/>
        <dsp:cNvSpPr/>
      </dsp:nvSpPr>
      <dsp:spPr>
        <a:xfrm>
          <a:off x="678277" y="1098163"/>
          <a:ext cx="1227359" cy="1227359"/>
        </a:xfrm>
        <a:prstGeom prst="pie">
          <a:avLst>
            <a:gd name="adj1" fmla="val 5400000"/>
            <a:gd name="adj2" fmla="val 16200000"/>
          </a:avLst>
        </a:prstGeom>
        <a:solidFill>
          <a:srgbClr val="49AF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80798-CB63-4F30-8EC2-786629BA34AA}">
      <dsp:nvSpPr>
        <dsp:cNvPr id="0" name=""/>
        <dsp:cNvSpPr/>
      </dsp:nvSpPr>
      <dsp:spPr>
        <a:xfrm>
          <a:off x="1291957" y="1098163"/>
          <a:ext cx="5175673" cy="1227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Эксперты: менеджмент организаций Красноярского края</a:t>
          </a:r>
        </a:p>
      </dsp:txBody>
      <dsp:txXfrm>
        <a:off x="1291957" y="1098163"/>
        <a:ext cx="5175673" cy="549081"/>
      </dsp:txXfrm>
    </dsp:sp>
    <dsp:sp modelId="{98A6B72E-2151-47BD-84D1-9E2B688CBCC1}">
      <dsp:nvSpPr>
        <dsp:cNvPr id="0" name=""/>
        <dsp:cNvSpPr/>
      </dsp:nvSpPr>
      <dsp:spPr>
        <a:xfrm>
          <a:off x="1017416" y="1647245"/>
          <a:ext cx="549081" cy="549081"/>
        </a:xfrm>
        <a:prstGeom prst="pie">
          <a:avLst>
            <a:gd name="adj1" fmla="val 5400000"/>
            <a:gd name="adj2" fmla="val 16200000"/>
          </a:avLst>
        </a:prstGeom>
        <a:solidFill>
          <a:srgbClr val="49AF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93220-F89D-4F81-85D2-BF34EC09C941}">
      <dsp:nvSpPr>
        <dsp:cNvPr id="0" name=""/>
        <dsp:cNvSpPr/>
      </dsp:nvSpPr>
      <dsp:spPr>
        <a:xfrm>
          <a:off x="1291957" y="1647245"/>
          <a:ext cx="5175673" cy="5490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выборки – 419 человек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316 организации</a:t>
          </a:r>
        </a:p>
      </dsp:txBody>
      <dsp:txXfrm>
        <a:off x="1291957" y="1647245"/>
        <a:ext cx="5175673" cy="549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5AAF0-6D76-4C5A-9A44-71DDEDACF8CF}">
      <dsp:nvSpPr>
        <dsp:cNvPr id="0" name=""/>
        <dsp:cNvSpPr/>
      </dsp:nvSpPr>
      <dsp:spPr>
        <a:xfrm>
          <a:off x="0" y="442360"/>
          <a:ext cx="3000964" cy="1800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разъяснения форм участия бизнеса в национальных проектах.</a:t>
          </a:r>
        </a:p>
      </dsp:txBody>
      <dsp:txXfrm>
        <a:off x="0" y="442360"/>
        <a:ext cx="3000964" cy="1800578"/>
      </dsp:txXfrm>
    </dsp:sp>
    <dsp:sp modelId="{DB5D69E2-8BDB-4420-BFE8-46242DE9F517}">
      <dsp:nvSpPr>
        <dsp:cNvPr id="0" name=""/>
        <dsp:cNvSpPr/>
      </dsp:nvSpPr>
      <dsp:spPr>
        <a:xfrm>
          <a:off x="3301060" y="442360"/>
          <a:ext cx="3000964" cy="1800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Краевые программы, стимулирующие экономику замкнутого цикла, бережливое производство и экологически ответственное поведение бизнеса.</a:t>
          </a:r>
        </a:p>
      </dsp:txBody>
      <dsp:txXfrm>
        <a:off x="3301060" y="442360"/>
        <a:ext cx="3000964" cy="1800578"/>
      </dsp:txXfrm>
    </dsp:sp>
    <dsp:sp modelId="{2818D046-60FE-49A6-9778-964BC6D4A8C2}">
      <dsp:nvSpPr>
        <dsp:cNvPr id="0" name=""/>
        <dsp:cNvSpPr/>
      </dsp:nvSpPr>
      <dsp:spPr>
        <a:xfrm>
          <a:off x="6602121" y="442360"/>
          <a:ext cx="3000964" cy="1800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РСПП как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просветительский орган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ESG-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</a:p>
      </dsp:txBody>
      <dsp:txXfrm>
        <a:off x="6602121" y="442360"/>
        <a:ext cx="3000964" cy="1800578"/>
      </dsp:txXfrm>
    </dsp:sp>
    <dsp:sp modelId="{B84FB3F6-9991-4046-85B1-80D3D37301CA}">
      <dsp:nvSpPr>
        <dsp:cNvPr id="0" name=""/>
        <dsp:cNvSpPr/>
      </dsp:nvSpPr>
      <dsp:spPr>
        <a:xfrm>
          <a:off x="0" y="2543035"/>
          <a:ext cx="3000964" cy="1800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просвещения: семинары, обучающие ролики о терминологии, технологиях бережливого производства, замкнутого цикла, методические рекомендации</a:t>
          </a:r>
        </a:p>
      </dsp:txBody>
      <dsp:txXfrm>
        <a:off x="0" y="2543035"/>
        <a:ext cx="3000964" cy="1800578"/>
      </dsp:txXfrm>
    </dsp:sp>
    <dsp:sp modelId="{8BCFD893-110A-451E-82A6-58DE311D1C7C}">
      <dsp:nvSpPr>
        <dsp:cNvPr id="0" name=""/>
        <dsp:cNvSpPr/>
      </dsp:nvSpPr>
      <dsp:spPr>
        <a:xfrm>
          <a:off x="3301060" y="2543035"/>
          <a:ext cx="3000964" cy="1800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экологической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культуры: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школы, вузы, ДПО </a:t>
          </a:r>
        </a:p>
      </dsp:txBody>
      <dsp:txXfrm>
        <a:off x="3301060" y="2543035"/>
        <a:ext cx="3000964" cy="1800578"/>
      </dsp:txXfrm>
    </dsp:sp>
    <dsp:sp modelId="{86CC3B12-6F6F-4874-8FC7-7B906439C3D3}">
      <dsp:nvSpPr>
        <dsp:cNvPr id="0" name=""/>
        <dsp:cNvSpPr/>
      </dsp:nvSpPr>
      <dsp:spPr>
        <a:xfrm>
          <a:off x="6602121" y="2543035"/>
          <a:ext cx="3000964" cy="1800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проектов: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РСПП и крупный бизнес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РСПП и вузы/наука</a:t>
          </a:r>
        </a:p>
      </dsp:txBody>
      <dsp:txXfrm>
        <a:off x="6602121" y="2543035"/>
        <a:ext cx="3000964" cy="1800578"/>
      </dsp:txXfrm>
    </dsp:sp>
    <dsp:sp modelId="{101DDDC8-1AFE-4B1E-9E57-6A3A2C68F8F3}">
      <dsp:nvSpPr>
        <dsp:cNvPr id="0" name=""/>
        <dsp:cNvSpPr/>
      </dsp:nvSpPr>
      <dsp:spPr>
        <a:xfrm>
          <a:off x="0" y="4643710"/>
          <a:ext cx="3000964" cy="1800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Газификация внесет большой вклад</a:t>
          </a:r>
          <a:b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сокращение СО2,</a:t>
          </a:r>
          <a:b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что в ближайшее время станет предметом налогового регулирования.</a:t>
          </a:r>
        </a:p>
      </dsp:txBody>
      <dsp:txXfrm>
        <a:off x="0" y="4643710"/>
        <a:ext cx="3000964" cy="1800578"/>
      </dsp:txXfrm>
    </dsp:sp>
    <dsp:sp modelId="{C8DB3F81-A355-49D0-9A93-84ED62E3579A}">
      <dsp:nvSpPr>
        <dsp:cNvPr id="0" name=""/>
        <dsp:cNvSpPr/>
      </dsp:nvSpPr>
      <dsp:spPr>
        <a:xfrm>
          <a:off x="3301060" y="4643710"/>
          <a:ext cx="3000964" cy="1800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СМИ : популяризация </a:t>
          </a:r>
          <a:b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бережливого отношения к природе, трансляция </a:t>
          </a:r>
          <a:b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лучших практик. </a:t>
          </a:r>
        </a:p>
      </dsp:txBody>
      <dsp:txXfrm>
        <a:off x="3301060" y="4643710"/>
        <a:ext cx="3000964" cy="1800578"/>
      </dsp:txXfrm>
    </dsp:sp>
    <dsp:sp modelId="{F1B8A1E2-B32E-478B-9729-F37084221175}">
      <dsp:nvSpPr>
        <dsp:cNvPr id="0" name=""/>
        <dsp:cNvSpPr/>
      </dsp:nvSpPr>
      <dsp:spPr>
        <a:xfrm>
          <a:off x="6602121" y="4643710"/>
          <a:ext cx="3000964" cy="1800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Общественная премия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 вклад в решение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 экологии</a:t>
          </a:r>
        </a:p>
      </dsp:txBody>
      <dsp:txXfrm>
        <a:off x="6602121" y="4643710"/>
        <a:ext cx="3000964" cy="1800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</cdr:x>
      <cdr:y>0.18512</cdr:y>
    </cdr:from>
    <cdr:to>
      <cdr:x>0.88671</cdr:x>
      <cdr:y>0.25125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31532" y="1279851"/>
          <a:ext cx="5596508" cy="4571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4D1B4-BB2B-46AA-998E-9F505B3C87B2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4FE63-2B97-4784-A26F-32A4E992B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6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26F0C-112F-4EB4-9D27-3C6EE402B9AB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4511-12D3-490B-9A06-F2C5E706A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6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3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5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511-12D3-490B-9A06-F2C5E706A3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6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rotWithShape="1">
          <a:gsLst>
            <a:gs pos="0">
              <a:srgbClr val="0F3A3D"/>
            </a:gs>
            <a:gs pos="999">
              <a:srgbClr val="0F3A3D"/>
            </a:gs>
            <a:gs pos="50000">
              <a:srgbClr val="256569"/>
            </a:gs>
            <a:gs pos="100000">
              <a:srgbClr val="2A747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8C20F4-5FB6-4EA1-8E32-C76F39F6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93" y="0"/>
            <a:ext cx="5734320" cy="755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90" cy="3144614"/>
          </a:xfrm>
          <a:prstGeom prst="rect">
            <a:avLst/>
          </a:prstGeom>
        </p:spPr>
        <p:txBody>
          <a:bodyPr anchor="b"/>
          <a:lstStyle>
            <a:lvl1pPr>
              <a:defRPr sz="66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FDE3608-940C-4F16-9149-4DBC029E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963562-8309-41BE-988D-9BCC7F1E7AE4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E5015C5-CCA1-4888-964E-0F813B03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90287E4-21AA-42D9-B52F-5B258BF1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33562E-313B-4302-BC31-4F30CD4DFC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18733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3D95D91-0A27-4337-BA13-724CCED8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D527BC-1133-46E6-A678-8AB700258C71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D542E18-119E-4121-8945-C36367EB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E5C2628-A61E-49A8-8EE2-961E10B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59F7D2-6BC9-4DDA-83C1-15FEE4277A4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FE87A2-F5A8-A3B7-E2AF-7E0B67D2BEC8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3DED6F3-F753-12C5-E179-15963A9F996A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C8DD436-023D-7F18-6E00-243C2C94120C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: скругленные углы 41">
              <a:extLst>
                <a:ext uri="{FF2B5EF4-FFF2-40B4-BE49-F238E27FC236}">
                  <a16:creationId xmlns:a16="http://schemas.microsoft.com/office/drawing/2014/main" id="{0BD771BC-CB80-F08F-4211-EC08442879FD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 descr="http://www.fa.ru/org/div/skp/Documents/logo_FU_RUS.png">
            <a:extLst>
              <a:ext uri="{FF2B5EF4-FFF2-40B4-BE49-F238E27FC236}">
                <a16:creationId xmlns:a16="http://schemas.microsoft.com/office/drawing/2014/main" id="{9120B7B2-DDDE-CFDF-868C-8E0508F06F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98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3" y="1374481"/>
            <a:ext cx="6782619" cy="5434477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F958083-4F49-49AF-867D-8F419D10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DB74B-1723-483E-994F-E1FA03583E89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97563A9-201B-483B-B74A-54D39011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62CE6AC-F36F-45BC-939F-9621334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ECB83B-EFBF-4CC0-BA4E-E6DFCAA2A40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8B755A0-9C2B-F166-70CB-45D7A8611EF0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4DAA7EF-76A0-33F5-7E4C-E821A3C1220D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253434D-B0B9-9647-CF60-4D97F4DD56D4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: скругленные углы 41">
              <a:extLst>
                <a:ext uri="{FF2B5EF4-FFF2-40B4-BE49-F238E27FC236}">
                  <a16:creationId xmlns:a16="http://schemas.microsoft.com/office/drawing/2014/main" id="{9F3EC39C-DDCC-A083-69D9-C9EA7738BB4C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 descr="http://www.fa.ru/org/div/skp/Documents/logo_FU_RUS.png">
            <a:extLst>
              <a:ext uri="{FF2B5EF4-FFF2-40B4-BE49-F238E27FC236}">
                <a16:creationId xmlns:a16="http://schemas.microsoft.com/office/drawing/2014/main" id="{F1D5A229-F9B4-66A6-EF8C-0E160135E8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80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90" cy="3144614"/>
          </a:xfrm>
          <a:prstGeom prst="rect">
            <a:avLst/>
          </a:prstGeom>
        </p:spPr>
        <p:txBody>
          <a:bodyPr anchor="b"/>
          <a:lstStyle>
            <a:lvl1pPr>
              <a:defRPr sz="6614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FDE3608-940C-4F16-9149-4DBC029E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3562-8309-41BE-988D-9BCC7F1E7AE4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E5015C5-CCA1-4888-964E-0F813B03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90287E4-21AA-42D9-B52F-5B258BF1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562E-313B-4302-BC31-4F30CD4DFC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02298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B63A490-D690-42AD-B38D-A05C3C18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5462-C75E-4EE4-BE93-EEB2326DBA54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6EB1CD1-CC99-4013-A247-B1DDB00A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FC7DC69-807D-4578-8830-6CBA0592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DCA65-7D8A-4159-942E-EF2F759BC06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67F37-3A9F-3575-E1FD-F90AEED080D3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4ED6029-5088-3DE5-9670-8087FD781E4C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02BD807-A782-419F-E939-91E94B314398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: скругленные углы 41">
              <a:extLst>
                <a:ext uri="{FF2B5EF4-FFF2-40B4-BE49-F238E27FC236}">
                  <a16:creationId xmlns:a16="http://schemas.microsoft.com/office/drawing/2014/main" id="{8F287328-E9F6-4199-2108-FECD3B90BF5B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http://www.fa.ru/org/div/skp/Documents/logo_FU_RUS.png">
            <a:extLst>
              <a:ext uri="{FF2B5EF4-FFF2-40B4-BE49-F238E27FC236}">
                <a16:creationId xmlns:a16="http://schemas.microsoft.com/office/drawing/2014/main" id="{EE30B740-9862-58DE-A196-5CC65FC5399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3405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5"/>
            <a:ext cx="9221690" cy="1653678"/>
          </a:xfrm>
        </p:spPr>
        <p:txBody>
          <a:bodyPr/>
          <a:lstStyle>
            <a:lvl1pPr marL="0" indent="0">
              <a:buNone/>
              <a:defRPr sz="2646" b="1">
                <a:solidFill>
                  <a:schemeClr val="bg1"/>
                </a:solidFill>
              </a:defRPr>
            </a:lvl1pPr>
            <a:lvl2pPr marL="50394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88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82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77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71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65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59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5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BB11CD6-B87D-4367-BDBD-A5CADFC0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1D97F-113E-4960-9368-77AAD52C4BA3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6BC51A4-9CC2-43D8-8820-88E4259B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974A6CB-00EB-4E30-9983-24F5F3A3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A4A7C-8505-4488-BA8C-1B982BC3B7A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883DBC5-7981-CFD7-F520-9113E0060E71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04DD8C9-9AE2-824E-8236-F479F29A7EDE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B310E1C-D1E3-4658-A1B7-8012D6DAEB6A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: скругленные углы 41">
              <a:extLst>
                <a:ext uri="{FF2B5EF4-FFF2-40B4-BE49-F238E27FC236}">
                  <a16:creationId xmlns:a16="http://schemas.microsoft.com/office/drawing/2014/main" id="{DFEC034C-661D-151F-D237-6B1F51968C80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 descr="http://www.fa.ru/org/div/skp/Documents/logo_FU_RUS.png">
            <a:extLst>
              <a:ext uri="{FF2B5EF4-FFF2-40B4-BE49-F238E27FC236}">
                <a16:creationId xmlns:a16="http://schemas.microsoft.com/office/drawing/2014/main" id="{12D62898-C80E-F357-F54D-8CC68F1B699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5371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29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E3C661C2-C897-4638-A097-E8105FDB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6D78-5E87-4EE7-9B08-7539B9EFB10B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E168BABF-1470-446D-AC5B-2D115CC4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A067C21D-B288-4B0C-ADA4-2494B6F7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E8678-6D85-4E52-BE92-4FB9C277208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C0260-B51D-4C98-E662-E6C18A3EC70A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F1DAC8B-42C7-370B-62E2-80AF8D95946C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3C36E4D-909D-6806-0A0C-5F17E84EC479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: скругленные углы 41">
              <a:extLst>
                <a:ext uri="{FF2B5EF4-FFF2-40B4-BE49-F238E27FC236}">
                  <a16:creationId xmlns:a16="http://schemas.microsoft.com/office/drawing/2014/main" id="{A81234BE-16E6-3A8C-F38F-CD5E4EDEB3FB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 descr="http://www.fa.ru/org/div/skp/Documents/logo_FU_RUS.png">
            <a:extLst>
              <a:ext uri="{FF2B5EF4-FFF2-40B4-BE49-F238E27FC236}">
                <a16:creationId xmlns:a16="http://schemas.microsoft.com/office/drawing/2014/main" id="{50920DEB-8327-36B4-4816-B07CDF48B2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0802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43" indent="0">
              <a:buNone/>
              <a:defRPr sz="2205" b="1"/>
            </a:lvl2pPr>
            <a:lvl3pPr marL="1007886" indent="0">
              <a:buNone/>
              <a:defRPr sz="1984" b="1"/>
            </a:lvl3pPr>
            <a:lvl4pPr marL="1511828" indent="0">
              <a:buNone/>
              <a:defRPr sz="1764" b="1"/>
            </a:lvl4pPr>
            <a:lvl5pPr marL="2015770" indent="0">
              <a:buNone/>
              <a:defRPr sz="1764" b="1"/>
            </a:lvl5pPr>
            <a:lvl6pPr marL="2519713" indent="0">
              <a:buNone/>
              <a:defRPr sz="1764" b="1"/>
            </a:lvl6pPr>
            <a:lvl7pPr marL="3023656" indent="0">
              <a:buNone/>
              <a:defRPr sz="1764" b="1"/>
            </a:lvl7pPr>
            <a:lvl8pPr marL="3527599" indent="0">
              <a:buNone/>
              <a:defRPr sz="1764" b="1"/>
            </a:lvl8pPr>
            <a:lvl9pPr marL="403154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9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43" indent="0">
              <a:buNone/>
              <a:defRPr sz="2205" b="1"/>
            </a:lvl2pPr>
            <a:lvl3pPr marL="1007886" indent="0">
              <a:buNone/>
              <a:defRPr sz="1984" b="1"/>
            </a:lvl3pPr>
            <a:lvl4pPr marL="1511828" indent="0">
              <a:buNone/>
              <a:defRPr sz="1764" b="1"/>
            </a:lvl4pPr>
            <a:lvl5pPr marL="2015770" indent="0">
              <a:buNone/>
              <a:defRPr sz="1764" b="1"/>
            </a:lvl5pPr>
            <a:lvl6pPr marL="2519713" indent="0">
              <a:buNone/>
              <a:defRPr sz="1764" b="1"/>
            </a:lvl6pPr>
            <a:lvl7pPr marL="3023656" indent="0">
              <a:buNone/>
              <a:defRPr sz="1764" b="1"/>
            </a:lvl7pPr>
            <a:lvl8pPr marL="3527599" indent="0">
              <a:buNone/>
              <a:defRPr sz="1764" b="1"/>
            </a:lvl8pPr>
            <a:lvl9pPr marL="403154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6">
            <a:extLst>
              <a:ext uri="{FF2B5EF4-FFF2-40B4-BE49-F238E27FC236}">
                <a16:creationId xmlns:a16="http://schemas.microsoft.com/office/drawing/2014/main" id="{AFD275D7-17E1-431E-8739-515D970C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5151-BA89-48BB-BB3B-83FD74E2E252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AA8E9435-0A70-4BF1-B795-D3719722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>
            <a:extLst>
              <a:ext uri="{FF2B5EF4-FFF2-40B4-BE49-F238E27FC236}">
                <a16:creationId xmlns:a16="http://schemas.microsoft.com/office/drawing/2014/main" id="{AA18FDA8-85D5-43E6-A318-925838E1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E57B8-6527-4F4A-9FDB-C45C70E46D7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06FF3-1DF7-ABDC-6E55-1DD862BCB300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704DF5B-89EE-6B82-0CE6-3259789D4E4C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0CF03A-691B-2261-7371-C0DA6F1DB8D6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: скругленные углы 41">
              <a:extLst>
                <a:ext uri="{FF2B5EF4-FFF2-40B4-BE49-F238E27FC236}">
                  <a16:creationId xmlns:a16="http://schemas.microsoft.com/office/drawing/2014/main" id="{CDE071A7-58D1-563C-5B91-3D8B4C940897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2" descr="http://www.fa.ru/org/div/skp/Documents/logo_FU_RUS.png">
            <a:extLst>
              <a:ext uri="{FF2B5EF4-FFF2-40B4-BE49-F238E27FC236}">
                <a16:creationId xmlns:a16="http://schemas.microsoft.com/office/drawing/2014/main" id="{2A5AB269-D738-E34D-9D35-57E302154FB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6985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>
            <a:extLst>
              <a:ext uri="{FF2B5EF4-FFF2-40B4-BE49-F238E27FC236}">
                <a16:creationId xmlns:a16="http://schemas.microsoft.com/office/drawing/2014/main" id="{480A49A0-6011-424D-9775-1812CA0F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084E-3D05-4685-99FB-55142BDA70C2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4A6EFD7E-14E8-4D93-BAD4-72A00118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6814DE8F-365B-49ED-A2B8-DEB2ACA2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6557-C00F-4818-91FD-9536C0EA332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B04E824-2E08-3974-BD31-9AAB1D6ADF40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AA74054-4E61-B689-5664-E64FC38A446E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9429696-F3D3-F62C-042B-D2B6039D705F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: скругленные углы 41">
              <a:extLst>
                <a:ext uri="{FF2B5EF4-FFF2-40B4-BE49-F238E27FC236}">
                  <a16:creationId xmlns:a16="http://schemas.microsoft.com/office/drawing/2014/main" id="{D161818B-3A86-9860-A092-4CAEA264733D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http://www.fa.ru/org/div/skp/Documents/logo_FU_RUS.png">
            <a:extLst>
              <a:ext uri="{FF2B5EF4-FFF2-40B4-BE49-F238E27FC236}">
                <a16:creationId xmlns:a16="http://schemas.microsoft.com/office/drawing/2014/main" id="{1F600CED-3AF9-A090-BAD2-5033895A7F5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2471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>
            <a:extLst>
              <a:ext uri="{FF2B5EF4-FFF2-40B4-BE49-F238E27FC236}">
                <a16:creationId xmlns:a16="http://schemas.microsoft.com/office/drawing/2014/main" id="{1DA8D2EB-66E6-4684-989B-F7F768D5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EAF8-D9F3-479E-8259-1645C847A822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:a16="http://schemas.microsoft.com/office/drawing/2014/main" id="{0DBF3A4E-95A0-4CC6-A4CD-F4CB3F1B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13896394-72DA-4C79-B8CE-01A30B49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B4F-8761-4CA0-99A7-4F6F7B3222B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9D2CB-66E8-FEBB-5B79-F67A74EBA903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B574BD4-E25C-8A0A-C7CF-F81C2D522B88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E7F04F8-5C33-96CC-53DB-CFB3B2DB92C8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: скругленные углы 41">
              <a:extLst>
                <a:ext uri="{FF2B5EF4-FFF2-40B4-BE49-F238E27FC236}">
                  <a16:creationId xmlns:a16="http://schemas.microsoft.com/office/drawing/2014/main" id="{46B175F3-044B-F94D-139C-C2B0DE46945B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http://www.fa.ru/org/div/skp/Documents/logo_FU_RUS.png">
            <a:extLst>
              <a:ext uri="{FF2B5EF4-FFF2-40B4-BE49-F238E27FC236}">
                <a16:creationId xmlns:a16="http://schemas.microsoft.com/office/drawing/2014/main" id="{B034A9B5-286E-7EB6-F463-5EE8055D0F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4423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6" y="1088455"/>
            <a:ext cx="5412729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43" indent="0">
              <a:buNone/>
              <a:defRPr sz="1543"/>
            </a:lvl2pPr>
            <a:lvl3pPr marL="1007886" indent="0">
              <a:buNone/>
              <a:defRPr sz="1323"/>
            </a:lvl3pPr>
            <a:lvl4pPr marL="1511828" indent="0">
              <a:buNone/>
              <a:defRPr sz="1102"/>
            </a:lvl4pPr>
            <a:lvl5pPr marL="2015770" indent="0">
              <a:buNone/>
              <a:defRPr sz="1102"/>
            </a:lvl5pPr>
            <a:lvl6pPr marL="2519713" indent="0">
              <a:buNone/>
              <a:defRPr sz="1102"/>
            </a:lvl6pPr>
            <a:lvl7pPr marL="3023656" indent="0">
              <a:buNone/>
              <a:defRPr sz="1102"/>
            </a:lvl7pPr>
            <a:lvl8pPr marL="3527599" indent="0">
              <a:buNone/>
              <a:defRPr sz="1102"/>
            </a:lvl8pPr>
            <a:lvl9pPr marL="4031541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C6F1ECC8-4659-403F-B658-D1F97056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B4B1-A57A-4578-9771-63021D7CADBB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9EF12BFD-6AE2-4488-8376-3F14CFCF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BDF536F2-9A68-4045-9CED-2C1B79AC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696F3-A5F2-4C4C-8EB6-432516D381C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CC31D67-A282-5086-6545-4ABBF17EEEB9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C29A96-D256-F80B-5E27-CB99804B9827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CE348893-B1AB-CCCF-40D4-AD4D726F9298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: скругленные углы 41">
              <a:extLst>
                <a:ext uri="{FF2B5EF4-FFF2-40B4-BE49-F238E27FC236}">
                  <a16:creationId xmlns:a16="http://schemas.microsoft.com/office/drawing/2014/main" id="{0C5F804C-B261-2ED0-C99E-5732C774FAA5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 descr="http://www.fa.ru/org/div/skp/Documents/logo_FU_RUS.png">
            <a:extLst>
              <a:ext uri="{FF2B5EF4-FFF2-40B4-BE49-F238E27FC236}">
                <a16:creationId xmlns:a16="http://schemas.microsoft.com/office/drawing/2014/main" id="{1FF3235F-F78D-1934-BCFE-8B514A2B3D4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814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B63A490-D690-42AD-B38D-A05C3C18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525462-C75E-4EE4-BE93-EEB2326DBA54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6EB1CD1-CC99-4013-A247-B1DDB00A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FC7DC69-807D-4578-8830-6CBA0592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ADCA65-7D8A-4159-942E-EF2F759BC06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A5750-0720-0F06-7E09-A88E7297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Picture 2" descr="http://www.fa.ru/org/div/skp/Documents/logo_FU_RUS.png">
            <a:extLst>
              <a:ext uri="{FF2B5EF4-FFF2-40B4-BE49-F238E27FC236}">
                <a16:creationId xmlns:a16="http://schemas.microsoft.com/office/drawing/2014/main" id="{651ACDA9-A1D6-893F-89EC-396C04F882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0F0D7E7-3826-F8C3-976A-D2B79DE7F022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4CB7F62-210A-EF84-8ECA-C314907D8B30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: скругленные углы 41">
              <a:extLst>
                <a:ext uri="{FF2B5EF4-FFF2-40B4-BE49-F238E27FC236}">
                  <a16:creationId xmlns:a16="http://schemas.microsoft.com/office/drawing/2014/main" id="{A008476A-6A66-0380-9A4D-3FA1CC7740BE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00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26323" y="1374480"/>
            <a:ext cx="5412729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43" indent="0">
              <a:buNone/>
              <a:defRPr sz="3086"/>
            </a:lvl2pPr>
            <a:lvl3pPr marL="1007886" indent="0">
              <a:buNone/>
              <a:defRPr sz="2646"/>
            </a:lvl3pPr>
            <a:lvl4pPr marL="1511828" indent="0">
              <a:buNone/>
              <a:defRPr sz="2205"/>
            </a:lvl4pPr>
            <a:lvl5pPr marL="2015770" indent="0">
              <a:buNone/>
              <a:defRPr sz="2205"/>
            </a:lvl5pPr>
            <a:lvl6pPr marL="2519713" indent="0">
              <a:buNone/>
              <a:defRPr sz="2205"/>
            </a:lvl6pPr>
            <a:lvl7pPr marL="3023656" indent="0">
              <a:buNone/>
              <a:defRPr sz="2205"/>
            </a:lvl7pPr>
            <a:lvl8pPr marL="3527599" indent="0">
              <a:buNone/>
              <a:defRPr sz="2205"/>
            </a:lvl8pPr>
            <a:lvl9pPr marL="4031541" indent="0">
              <a:buNone/>
              <a:defRPr sz="2205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527" y="2697509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43" indent="0">
              <a:buNone/>
              <a:defRPr sz="1543"/>
            </a:lvl2pPr>
            <a:lvl3pPr marL="1007886" indent="0">
              <a:buNone/>
              <a:defRPr sz="1323"/>
            </a:lvl3pPr>
            <a:lvl4pPr marL="1511828" indent="0">
              <a:buNone/>
              <a:defRPr sz="1102"/>
            </a:lvl4pPr>
            <a:lvl5pPr marL="2015770" indent="0">
              <a:buNone/>
              <a:defRPr sz="1102"/>
            </a:lvl5pPr>
            <a:lvl6pPr marL="2519713" indent="0">
              <a:buNone/>
              <a:defRPr sz="1102"/>
            </a:lvl6pPr>
            <a:lvl7pPr marL="3023656" indent="0">
              <a:buNone/>
              <a:defRPr sz="1102"/>
            </a:lvl7pPr>
            <a:lvl8pPr marL="3527599" indent="0">
              <a:buNone/>
              <a:defRPr sz="1102"/>
            </a:lvl8pPr>
            <a:lvl9pPr marL="4031541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1BD25A6D-84D8-4C5D-A630-93C95FBF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89A5-B9CC-4779-955E-CDE1EF656C75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0A7B506F-7D14-41AD-AA66-87BA089C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0B5CBE5C-1CAC-4ECA-B409-4F3CF7C7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37AA3-FEDF-4705-86B2-E4E3A5DCFB9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CF370E4-14C5-2CB7-EFD6-5FFFDC2D9A09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BDC865E-5907-673F-C942-0C6F20BBFCF0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F8A277D-3B2E-B315-B66E-B6FEC7185B62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: скругленные углы 41">
              <a:extLst>
                <a:ext uri="{FF2B5EF4-FFF2-40B4-BE49-F238E27FC236}">
                  <a16:creationId xmlns:a16="http://schemas.microsoft.com/office/drawing/2014/main" id="{93D5CF43-1117-74A2-7FEB-89D40C9867D8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 descr="http://www.fa.ru/org/div/skp/Documents/logo_FU_RUS.png">
            <a:extLst>
              <a:ext uri="{FF2B5EF4-FFF2-40B4-BE49-F238E27FC236}">
                <a16:creationId xmlns:a16="http://schemas.microsoft.com/office/drawing/2014/main" id="{7E9B7221-2BB7-CEAE-426C-803F3E334BE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6404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3D95D91-0A27-4337-BA13-724CCED8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27BC-1133-46E6-A678-8AB700258C71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D542E18-119E-4121-8945-C36367EB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E5C2628-A61E-49A8-8EE2-961E10B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9F7D2-6BC9-4DDA-83C1-15FEE4277A4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74B4A-33CB-E6FC-55E4-64CB3063913D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5F624DA-FE34-08C6-8536-8F3278D8712F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162C4A7-5238-986E-6287-7C0CD3560A42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: скругленные углы 41">
              <a:extLst>
                <a:ext uri="{FF2B5EF4-FFF2-40B4-BE49-F238E27FC236}">
                  <a16:creationId xmlns:a16="http://schemas.microsoft.com/office/drawing/2014/main" id="{AD22BAE6-28B3-0565-1959-C661A272A5DF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http://www.fa.ru/org/div/skp/Documents/logo_FU_RUS.png">
            <a:extLst>
              <a:ext uri="{FF2B5EF4-FFF2-40B4-BE49-F238E27FC236}">
                <a16:creationId xmlns:a16="http://schemas.microsoft.com/office/drawing/2014/main" id="{2B5210DD-02B8-4756-3813-C0163A2383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8823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3" y="1374481"/>
            <a:ext cx="6782619" cy="54344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F958083-4F49-49AF-867D-8F419D10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B74B-1723-483E-994F-E1FA03583E89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97563A9-201B-483B-B74A-54D39011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62CE6AC-F36F-45BC-939F-9621334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CB83B-EFBF-4CC0-BA4E-E6DFCAA2A40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6DAD3-B5B0-4957-EE0C-23713954626A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F06EAFA-1F36-0072-3B96-9D485FA97026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F32A6FA-52F0-5D8B-1069-A4C477196C68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: скругленные углы 41">
              <a:extLst>
                <a:ext uri="{FF2B5EF4-FFF2-40B4-BE49-F238E27FC236}">
                  <a16:creationId xmlns:a16="http://schemas.microsoft.com/office/drawing/2014/main" id="{09EC5FF5-3C0A-D4FA-C522-F013EFF86A90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http://www.fa.ru/org/div/skp/Documents/logo_FU_RUS.png">
            <a:extLst>
              <a:ext uri="{FF2B5EF4-FFF2-40B4-BE49-F238E27FC236}">
                <a16:creationId xmlns:a16="http://schemas.microsoft.com/office/drawing/2014/main" id="{EEB570C0-DBFA-775F-36F9-FC3E629AD1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6528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gradFill rotWithShape="1">
          <a:gsLst>
            <a:gs pos="0">
              <a:srgbClr val="0F3A3D"/>
            </a:gs>
            <a:gs pos="999">
              <a:srgbClr val="0F3A3D"/>
            </a:gs>
            <a:gs pos="50000">
              <a:srgbClr val="256569"/>
            </a:gs>
            <a:gs pos="100000">
              <a:srgbClr val="2A747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8C20F4-5FB6-4EA1-8E32-C76F39F6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93" y="0"/>
            <a:ext cx="5734320" cy="755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  <a:prstGeom prst="rect">
            <a:avLst/>
          </a:prstGeom>
        </p:spPr>
        <p:txBody>
          <a:bodyPr anchor="b"/>
          <a:lstStyle>
            <a:lvl1pPr>
              <a:defRPr sz="5262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FDE3608-940C-4F16-9149-4DBC029E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3562-8309-41BE-988D-9BCC7F1E7AE4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E5015C5-CCA1-4888-964E-0F813B03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90287E4-21AA-42D9-B52F-5B258BF1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562E-313B-4302-BC31-4F30CD4DFC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96017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5"/>
            <a:ext cx="9221690" cy="1653678"/>
          </a:xfrm>
        </p:spPr>
        <p:txBody>
          <a:bodyPr/>
          <a:lstStyle>
            <a:lvl1pPr marL="0" indent="0">
              <a:buNone/>
              <a:defRPr sz="2646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4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88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82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77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71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65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59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5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BB11CD6-B87D-4367-BDBD-A5CADFC0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B1D97F-113E-4960-9368-77AAD52C4BA3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6BC51A4-9CC2-43D8-8820-88E4259B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974A6CB-00EB-4E30-9983-24F5F3A3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BA4A7C-8505-4488-BA8C-1B982BC3B7A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B031D8D-44D5-0FB3-18CB-A32E3329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2F82308-F2E8-C3D9-EE26-211DA9E37878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1E0AB946-0028-DD16-D078-2AC626FC0A85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: скругленные углы 41">
              <a:extLst>
                <a:ext uri="{FF2B5EF4-FFF2-40B4-BE49-F238E27FC236}">
                  <a16:creationId xmlns:a16="http://schemas.microsoft.com/office/drawing/2014/main" id="{CE268DB1-94D6-314C-7B3F-6900ED9A0F85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http://www.fa.ru/org/div/skp/Documents/logo_FU_RUS.png">
            <a:extLst>
              <a:ext uri="{FF2B5EF4-FFF2-40B4-BE49-F238E27FC236}">
                <a16:creationId xmlns:a16="http://schemas.microsoft.com/office/drawing/2014/main" id="{BDEB973C-7D67-5052-AACF-7EF803970B1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6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29" y="2012414"/>
            <a:ext cx="4544021" cy="479654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E3C661C2-C897-4638-A097-E8105FDB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5D6D78-5E87-4EE7-9B08-7539B9EFB10B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E168BABF-1470-446D-AC5B-2D115CC4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A067C21D-B288-4B0C-ADA4-2494B6F7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3E8678-6D85-4E52-BE92-4FB9C277208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441805F-2474-25D2-D0ED-814219E5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B9E0D98-ADA6-6070-DB7D-31BE7D723C24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D6ED04AB-69D8-7452-BD48-8E040BBDC442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: скругленные углы 41">
              <a:extLst>
                <a:ext uri="{FF2B5EF4-FFF2-40B4-BE49-F238E27FC236}">
                  <a16:creationId xmlns:a16="http://schemas.microsoft.com/office/drawing/2014/main" id="{082469A4-1681-E752-33D9-DFBE57B118BC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 descr="http://www.fa.ru/org/div/skp/Documents/logo_FU_RUS.png">
            <a:extLst>
              <a:ext uri="{FF2B5EF4-FFF2-40B4-BE49-F238E27FC236}">
                <a16:creationId xmlns:a16="http://schemas.microsoft.com/office/drawing/2014/main" id="{08275F8F-80B0-D0D4-336F-250C264264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9" cy="908210"/>
          </a:xfrm>
        </p:spPr>
        <p:txBody>
          <a:bodyPr anchor="b"/>
          <a:lstStyle>
            <a:lvl1pPr marL="0" indent="0">
              <a:buNone/>
              <a:defRPr sz="2646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43" indent="0">
              <a:buNone/>
              <a:defRPr sz="2205" b="1"/>
            </a:lvl2pPr>
            <a:lvl3pPr marL="1007886" indent="0">
              <a:buNone/>
              <a:defRPr sz="1984" b="1"/>
            </a:lvl3pPr>
            <a:lvl4pPr marL="1511828" indent="0">
              <a:buNone/>
              <a:defRPr sz="1764" b="1"/>
            </a:lvl4pPr>
            <a:lvl5pPr marL="2015770" indent="0">
              <a:buNone/>
              <a:defRPr sz="1764" b="1"/>
            </a:lvl5pPr>
            <a:lvl6pPr marL="2519713" indent="0">
              <a:buNone/>
              <a:defRPr sz="1764" b="1"/>
            </a:lvl6pPr>
            <a:lvl7pPr marL="3023656" indent="0">
              <a:buNone/>
              <a:defRPr sz="1764" b="1"/>
            </a:lvl7pPr>
            <a:lvl8pPr marL="3527599" indent="0">
              <a:buNone/>
              <a:defRPr sz="1764" b="1"/>
            </a:lvl8pPr>
            <a:lvl9pPr marL="403154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9" cy="40615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4" cy="908210"/>
          </a:xfrm>
        </p:spPr>
        <p:txBody>
          <a:bodyPr anchor="b"/>
          <a:lstStyle>
            <a:lvl1pPr marL="0" indent="0">
              <a:buNone/>
              <a:defRPr sz="2646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43" indent="0">
              <a:buNone/>
              <a:defRPr sz="2205" b="1"/>
            </a:lvl2pPr>
            <a:lvl3pPr marL="1007886" indent="0">
              <a:buNone/>
              <a:defRPr sz="1984" b="1"/>
            </a:lvl3pPr>
            <a:lvl4pPr marL="1511828" indent="0">
              <a:buNone/>
              <a:defRPr sz="1764" b="1"/>
            </a:lvl4pPr>
            <a:lvl5pPr marL="2015770" indent="0">
              <a:buNone/>
              <a:defRPr sz="1764" b="1"/>
            </a:lvl5pPr>
            <a:lvl6pPr marL="2519713" indent="0">
              <a:buNone/>
              <a:defRPr sz="1764" b="1"/>
            </a:lvl6pPr>
            <a:lvl7pPr marL="3023656" indent="0">
              <a:buNone/>
              <a:defRPr sz="1764" b="1"/>
            </a:lvl7pPr>
            <a:lvl8pPr marL="3527599" indent="0">
              <a:buNone/>
              <a:defRPr sz="1764" b="1"/>
            </a:lvl8pPr>
            <a:lvl9pPr marL="403154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4" cy="40615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6">
            <a:extLst>
              <a:ext uri="{FF2B5EF4-FFF2-40B4-BE49-F238E27FC236}">
                <a16:creationId xmlns:a16="http://schemas.microsoft.com/office/drawing/2014/main" id="{AFD275D7-17E1-431E-8739-515D970C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FE5151-BA89-48BB-BB3B-83FD74E2E252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AA8E9435-0A70-4BF1-B795-D3719722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>
            <a:extLst>
              <a:ext uri="{FF2B5EF4-FFF2-40B4-BE49-F238E27FC236}">
                <a16:creationId xmlns:a16="http://schemas.microsoft.com/office/drawing/2014/main" id="{AA18FDA8-85D5-43E6-A318-925838E1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CE57B8-6527-4F4A-9FDB-C45C70E46D7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04B6794-2EC7-A857-AD2A-D1D9C165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EC892F3-5E1C-1F27-A834-75AB01D23089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483F899-D1A8-0027-EAB7-CBE4CB08ADA8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: скругленные углы 41">
              <a:extLst>
                <a:ext uri="{FF2B5EF4-FFF2-40B4-BE49-F238E27FC236}">
                  <a16:creationId xmlns:a16="http://schemas.microsoft.com/office/drawing/2014/main" id="{2F469A6A-2EED-A14E-0BC8-ECC7DF40CAC0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" descr="http://www.fa.ru/org/div/skp/Documents/logo_FU_RUS.png">
            <a:extLst>
              <a:ext uri="{FF2B5EF4-FFF2-40B4-BE49-F238E27FC236}">
                <a16:creationId xmlns:a16="http://schemas.microsoft.com/office/drawing/2014/main" id="{4C3EDD11-0FF7-A3E9-7514-030007334DA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1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>
            <a:extLst>
              <a:ext uri="{FF2B5EF4-FFF2-40B4-BE49-F238E27FC236}">
                <a16:creationId xmlns:a16="http://schemas.microsoft.com/office/drawing/2014/main" id="{480A49A0-6011-424D-9775-1812CA0F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084E-3D05-4685-99FB-55142BDA70C2}" type="datetime1">
              <a:rPr lang="ru-RU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4A6EFD7E-14E8-4D93-BAD4-72A00118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6814DE8F-365B-49ED-A2B8-DEB2ACA2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6557-C00F-4818-91FD-9536C0EA332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E20971B-A199-6F73-5CD1-FAA8AB7F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3E4D82C-98F4-E8C0-CC2F-D62264A32362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34F0088-8768-2211-72D5-05630064869E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2" name="Прямоугольник: скругленные углы 41">
              <a:extLst>
                <a:ext uri="{FF2B5EF4-FFF2-40B4-BE49-F238E27FC236}">
                  <a16:creationId xmlns:a16="http://schemas.microsoft.com/office/drawing/2014/main" id="{AF239F20-6FE8-EA9D-C7B4-A4A26E7B42C9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</p:grpSp>
      <p:pic>
        <p:nvPicPr>
          <p:cNvPr id="13" name="Picture 2" descr="http://www.fa.ru/org/div/skp/Documents/logo_FU_RUS.png">
            <a:extLst>
              <a:ext uri="{FF2B5EF4-FFF2-40B4-BE49-F238E27FC236}">
                <a16:creationId xmlns:a16="http://schemas.microsoft.com/office/drawing/2014/main" id="{B11273FE-F828-F0BB-F163-33B2CB3266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8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>
            <a:extLst>
              <a:ext uri="{FF2B5EF4-FFF2-40B4-BE49-F238E27FC236}">
                <a16:creationId xmlns:a16="http://schemas.microsoft.com/office/drawing/2014/main" id="{1DA8D2EB-66E6-4684-989B-F7F768D5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B8EAF8-D9F3-479E-8259-1645C847A822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:a16="http://schemas.microsoft.com/office/drawing/2014/main" id="{0DBF3A4E-95A0-4CC6-A4CD-F4CB3F1B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13896394-72DA-4C79-B8CE-01A30B49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C2AB4F-8761-4CA0-99A7-4F6F7B3222B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A47B8-41A0-D9ED-DBAF-1E30396E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BFAA663-35F8-D07B-720C-F173786EB919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7D3BB06-13B4-B696-0107-6C30DAA07BFF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: скругленные углы 41">
              <a:extLst>
                <a:ext uri="{FF2B5EF4-FFF2-40B4-BE49-F238E27FC236}">
                  <a16:creationId xmlns:a16="http://schemas.microsoft.com/office/drawing/2014/main" id="{C359B7CA-C687-9CC1-C1CB-41EC0AB89BB6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http://www.fa.ru/org/div/skp/Documents/logo_FU_RUS.png">
            <a:extLst>
              <a:ext uri="{FF2B5EF4-FFF2-40B4-BE49-F238E27FC236}">
                <a16:creationId xmlns:a16="http://schemas.microsoft.com/office/drawing/2014/main" id="{0EA5B0F7-F038-0654-C2C4-9ED736AD1C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13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6" y="1088455"/>
            <a:ext cx="5412729" cy="5372269"/>
          </a:xfrm>
        </p:spPr>
        <p:txBody>
          <a:bodyPr/>
          <a:lstStyle>
            <a:lvl1pPr>
              <a:defRPr sz="352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8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4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5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43" indent="0">
              <a:buNone/>
              <a:defRPr sz="1543"/>
            </a:lvl2pPr>
            <a:lvl3pPr marL="1007886" indent="0">
              <a:buNone/>
              <a:defRPr sz="1323"/>
            </a:lvl3pPr>
            <a:lvl4pPr marL="1511828" indent="0">
              <a:buNone/>
              <a:defRPr sz="1102"/>
            </a:lvl4pPr>
            <a:lvl5pPr marL="2015770" indent="0">
              <a:buNone/>
              <a:defRPr sz="1102"/>
            </a:lvl5pPr>
            <a:lvl6pPr marL="2519713" indent="0">
              <a:buNone/>
              <a:defRPr sz="1102"/>
            </a:lvl6pPr>
            <a:lvl7pPr marL="3023656" indent="0">
              <a:buNone/>
              <a:defRPr sz="1102"/>
            </a:lvl7pPr>
            <a:lvl8pPr marL="3527599" indent="0">
              <a:buNone/>
              <a:defRPr sz="1102"/>
            </a:lvl8pPr>
            <a:lvl9pPr marL="4031541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C6F1ECC8-4659-403F-B658-D1F97056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80B4B1-A57A-4578-9771-63021D7CADBB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9EF12BFD-6AE2-4488-8376-3F14CFCF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BDF536F2-9A68-4045-9CED-2C1B79AC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1696F3-A5F2-4C4C-8EB6-432516D381C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6ED9196-67FA-2250-4787-CB31ABBA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1FC876D-54BD-3269-3E51-BD03CC7FABDA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01E1E18-DFCB-2AF0-F3D8-BF4E6F3D45B2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: скругленные углы 41">
              <a:extLst>
                <a:ext uri="{FF2B5EF4-FFF2-40B4-BE49-F238E27FC236}">
                  <a16:creationId xmlns:a16="http://schemas.microsoft.com/office/drawing/2014/main" id="{47FD1DAF-459E-0539-1B2C-9C14C1E7E318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 descr="http://www.fa.ru/org/div/skp/Documents/logo_FU_RUS.png">
            <a:extLst>
              <a:ext uri="{FF2B5EF4-FFF2-40B4-BE49-F238E27FC236}">
                <a16:creationId xmlns:a16="http://schemas.microsoft.com/office/drawing/2014/main" id="{F3867C54-E7EF-27BD-CA67-81128724CA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68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26323" y="1374480"/>
            <a:ext cx="5412729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43" indent="0">
              <a:buNone/>
              <a:defRPr sz="3086"/>
            </a:lvl2pPr>
            <a:lvl3pPr marL="1007886" indent="0">
              <a:buNone/>
              <a:defRPr sz="2646"/>
            </a:lvl3pPr>
            <a:lvl4pPr marL="1511828" indent="0">
              <a:buNone/>
              <a:defRPr sz="2205"/>
            </a:lvl4pPr>
            <a:lvl5pPr marL="2015770" indent="0">
              <a:buNone/>
              <a:defRPr sz="2205"/>
            </a:lvl5pPr>
            <a:lvl6pPr marL="2519713" indent="0">
              <a:buNone/>
              <a:defRPr sz="2205"/>
            </a:lvl6pPr>
            <a:lvl7pPr marL="3023656" indent="0">
              <a:buNone/>
              <a:defRPr sz="2205"/>
            </a:lvl7pPr>
            <a:lvl8pPr marL="3527599" indent="0">
              <a:buNone/>
              <a:defRPr sz="2205"/>
            </a:lvl8pPr>
            <a:lvl9pPr marL="4031541" indent="0">
              <a:buNone/>
              <a:defRPr sz="2205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527" y="2697509"/>
            <a:ext cx="3448388" cy="4201570"/>
          </a:xfrm>
        </p:spPr>
        <p:txBody>
          <a:bodyPr/>
          <a:lstStyle>
            <a:lvl1pPr marL="0" indent="0">
              <a:buNone/>
              <a:defRPr sz="1764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43" indent="0">
              <a:buNone/>
              <a:defRPr sz="1543"/>
            </a:lvl2pPr>
            <a:lvl3pPr marL="1007886" indent="0">
              <a:buNone/>
              <a:defRPr sz="1323"/>
            </a:lvl3pPr>
            <a:lvl4pPr marL="1511828" indent="0">
              <a:buNone/>
              <a:defRPr sz="1102"/>
            </a:lvl4pPr>
            <a:lvl5pPr marL="2015770" indent="0">
              <a:buNone/>
              <a:defRPr sz="1102"/>
            </a:lvl5pPr>
            <a:lvl6pPr marL="2519713" indent="0">
              <a:buNone/>
              <a:defRPr sz="1102"/>
            </a:lvl6pPr>
            <a:lvl7pPr marL="3023656" indent="0">
              <a:buNone/>
              <a:defRPr sz="1102"/>
            </a:lvl7pPr>
            <a:lvl8pPr marL="3527599" indent="0">
              <a:buNone/>
              <a:defRPr sz="1102"/>
            </a:lvl8pPr>
            <a:lvl9pPr marL="4031541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1BD25A6D-84D8-4C5D-A630-93C95FBF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0B89A5-B9CC-4779-955E-CDE1EF656C75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0A7B506F-7D14-41AD-AA66-87BA089C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0B5CBE5C-1CAC-4ECA-B409-4F3CF7C7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337AA3-FEDF-4705-86B2-E4E3A5DCFB9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DB1B011-7422-1316-DF71-B5A4443FFE25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EC44D3-50DB-DA6D-E99E-E0D1D2F879DB}"/>
              </a:ext>
            </a:extLst>
          </p:cNvPr>
          <p:cNvSpPr txBox="1">
            <a:spLocks/>
          </p:cNvSpPr>
          <p:nvPr userDrawn="1"/>
        </p:nvSpPr>
        <p:spPr>
          <a:xfrm>
            <a:off x="243584" y="128504"/>
            <a:ext cx="9113100" cy="41601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503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100788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51182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201577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5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EC0F057-CE31-6771-4520-FA505ACDF7F8}"/>
              </a:ext>
            </a:extLst>
          </p:cNvPr>
          <p:cNvGrpSpPr/>
          <p:nvPr userDrawn="1"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1A3FA88-D2D2-ED12-BF99-C66A366131EC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: скругленные углы 41">
              <a:extLst>
                <a:ext uri="{FF2B5EF4-FFF2-40B4-BE49-F238E27FC236}">
                  <a16:creationId xmlns:a16="http://schemas.microsoft.com/office/drawing/2014/main" id="{E281F7DF-2760-1227-A6AE-58315817F1D9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2" descr="http://www.fa.ru/org/div/skp/Documents/logo_FU_RUS.png">
            <a:extLst>
              <a:ext uri="{FF2B5EF4-FFF2-40B4-BE49-F238E27FC236}">
                <a16:creationId xmlns:a16="http://schemas.microsoft.com/office/drawing/2014/main" id="{D1979EC5-59A6-1196-7F01-9746AD6AF1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7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>
            <a:extLst>
              <a:ext uri="{FF2B5EF4-FFF2-40B4-BE49-F238E27FC236}">
                <a16:creationId xmlns:a16="http://schemas.microsoft.com/office/drawing/2014/main" id="{0D9E57B3-ED77-442C-A26B-BF60BAC07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62" y="2012414"/>
            <a:ext cx="9221690" cy="47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4B49C0-2070-4BFD-92D7-1696D96B9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B34A27-E707-4C8D-A33F-D785FEDDCD52}" type="datetime1">
              <a:rPr lang="ru-RU"/>
              <a:pPr>
                <a:defRPr/>
              </a:pPr>
              <a:t>24.09.2023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1107F6-F466-4957-B9DF-D06DD9F8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4" y="7006699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D22A9-3C48-4711-AA7B-CF61A36E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23">
                <a:solidFill>
                  <a:srgbClr val="898989"/>
                </a:solidFill>
              </a:defRPr>
            </a:lvl1pPr>
          </a:lstStyle>
          <a:p>
            <a:fld id="{648AE7F6-7496-407C-8110-CDA20D5749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5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5pPr>
      <a:lvl6pPr marL="503943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6pPr>
      <a:lvl7pPr marL="1007886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7pPr>
      <a:lvl8pPr marL="1511828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8pPr>
      <a:lvl9pPr marL="2015770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9pPr>
    </p:titleStyle>
    <p:bodyStyle>
      <a:lvl1pPr marL="251971" indent="-251971" algn="l" rtl="0" eaLnBrk="0" fontAlgn="base" hangingPunct="0">
        <a:lnSpc>
          <a:spcPct val="90000"/>
        </a:lnSpc>
        <a:spcBef>
          <a:spcPts val="1102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3086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755914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2646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259856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2205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763799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267742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771684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627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570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512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43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8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828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770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713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65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599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541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>
            <a:extLst>
              <a:ext uri="{FF2B5EF4-FFF2-40B4-BE49-F238E27FC236}">
                <a16:creationId xmlns:a16="http://schemas.microsoft.com/office/drawing/2014/main" id="{0D9E57B3-ED77-442C-A26B-BF60BAC07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62" y="2012414"/>
            <a:ext cx="9221690" cy="47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4B49C0-2070-4BFD-92D7-1696D96B9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B34A27-E707-4C8D-A33F-D785FEDDCD52}" type="datetime1">
              <a:rPr lang="ru-RU"/>
              <a:pPr>
                <a:defRPr/>
              </a:pPr>
              <a:t>24.09.2023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1107F6-F466-4957-B9DF-D06DD9F8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4" y="7006699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D22A9-3C48-4711-AA7B-CF61A36E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23">
                <a:solidFill>
                  <a:srgbClr val="898989"/>
                </a:solidFill>
              </a:defRPr>
            </a:lvl1pPr>
          </a:lstStyle>
          <a:p>
            <a:fld id="{648AE7F6-7496-407C-8110-CDA20D5749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07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push dir="u"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5pPr>
      <a:lvl6pPr marL="503943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6pPr>
      <a:lvl7pPr marL="1007886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7pPr>
      <a:lvl8pPr marL="1511828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8pPr>
      <a:lvl9pPr marL="2015770" algn="l" rtl="0" fontAlgn="base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Book Antiqua" panose="02040602050305030304" pitchFamily="18" charset="0"/>
        </a:defRPr>
      </a:lvl9pPr>
    </p:titleStyle>
    <p:bodyStyle>
      <a:lvl1pPr marL="251971" indent="-251971" algn="l" rtl="0" eaLnBrk="0" fontAlgn="base" hangingPunct="0">
        <a:lnSpc>
          <a:spcPct val="90000"/>
        </a:lnSpc>
        <a:spcBef>
          <a:spcPts val="1102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3086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755914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2646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259856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2205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763799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267742" indent="-251971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771684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627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570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512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43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8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828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770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713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65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599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541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rpe.ru/news26062023" TargetMode="External"/><Relationship Id="rId2" Type="http://schemas.openxmlformats.org/officeDocument/2006/relationships/hyperlink" Target="https://wciom.ru/presentation/prezentacii/celi-ustoichivogo-razvitija-v-zerkale-obshchestvennogo-mnenij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.rspp.ru/document/1/3/7/37e54e5500e9346bf1ec44eeeb56d123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1347591F-0843-4803-BDA9-82604A0AA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127" y="2232561"/>
            <a:ext cx="10246666" cy="44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ru-RU" sz="3600" dirty="0"/>
              <a:t>РЕАЛИЗАЦИЯ ЦЕЛЕЙ УСТОЙЧИВОГО РАЗВИТИЯ И ЭКОЛОГИЧЕСКАЯ ОТВЕТСТВЕННОСТЬ БИЗНЕСА </a:t>
            </a:r>
            <a:br>
              <a:rPr lang="ru-RU" sz="3600" dirty="0"/>
            </a:br>
            <a:r>
              <a:rPr lang="ru-RU" sz="3600" dirty="0"/>
              <a:t>КРАСНОЯРСКОГО КРАЯ</a:t>
            </a: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2000" dirty="0"/>
              <a:t>Москва- Красноярск, 2023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fa.ru/org/div/skp/Documents/logo_FU_RUS.png">
            <a:extLst>
              <a:ext uri="{FF2B5EF4-FFF2-40B4-BE49-F238E27FC236}">
                <a16:creationId xmlns:a16="http://schemas.microsoft.com/office/drawing/2014/main" id="{607A5684-DB04-71AE-F793-FFA1600EE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0"/>
          <a:stretch/>
        </p:blipFill>
        <p:spPr bwMode="auto">
          <a:xfrm>
            <a:off x="280966" y="164030"/>
            <a:ext cx="2464669" cy="82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DA901B-FE41-9155-90B5-2DD607D3D4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10" y="0"/>
            <a:ext cx="1572518" cy="15725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334A3B-5594-E112-0767-63F324C205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t="34027" r="17126" b="28773"/>
          <a:stretch/>
        </p:blipFill>
        <p:spPr>
          <a:xfrm>
            <a:off x="5206460" y="450519"/>
            <a:ext cx="2531139" cy="6624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74" y="577152"/>
            <a:ext cx="1829866" cy="4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370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605027"/>
              </p:ext>
            </p:extLst>
          </p:nvPr>
        </p:nvGraphicFramePr>
        <p:xfrm>
          <a:off x="154379" y="725558"/>
          <a:ext cx="7112695" cy="673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7089289" y="4346089"/>
            <a:ext cx="3193733" cy="2612296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1/3 - не могут дать оценку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Бизнеса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важнее Отчеты НВОС И ДВОС, ТБО и парниковые выбросы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вывоза ТБО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20585" y="22626"/>
            <a:ext cx="7505253" cy="60542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наиболее важных документов, раскрывающих информацию о воздействии на окружающею среду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379" y="1599042"/>
            <a:ext cx="6934910" cy="24198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349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405084"/>
              </p:ext>
            </p:extLst>
          </p:nvPr>
        </p:nvGraphicFramePr>
        <p:xfrm>
          <a:off x="224621" y="652924"/>
          <a:ext cx="10268410" cy="661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98782" y="47501"/>
            <a:ext cx="6973913" cy="60542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компаний производить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чистые продукты и услуги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9228" y="1432017"/>
            <a:ext cx="6746934" cy="720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288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341511"/>
              </p:ext>
            </p:extLst>
          </p:nvPr>
        </p:nvGraphicFramePr>
        <p:xfrm>
          <a:off x="144193" y="655985"/>
          <a:ext cx="7123623" cy="639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6695029" y="4377369"/>
            <a:ext cx="3996784" cy="3702954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цен на энергоносители и сырьё стимулирует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эффективность использования ресурсов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важным является исполнение государственных программ повышения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44193" y="22626"/>
            <a:ext cx="7873651" cy="605423"/>
          </a:xfrm>
        </p:spPr>
        <p:txBody>
          <a:bodyPr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повышения эффективности использования ресурсов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6833562" y="2313991"/>
            <a:ext cx="3598369" cy="212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активно реализует ресурсосберегающие мероприятия.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уделяется экономии энергии и воды.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882" y="1376413"/>
            <a:ext cx="6746934" cy="12031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4293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122082"/>
              </p:ext>
            </p:extLst>
          </p:nvPr>
        </p:nvGraphicFramePr>
        <p:xfrm>
          <a:off x="198783" y="705678"/>
          <a:ext cx="6463274" cy="658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6463522" y="2619322"/>
            <a:ext cx="4144018" cy="3513222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отмечает важность финансового стимулирования со стороны государства для изготовления экологически чистых продуктов.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существенная часть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отмечают, что никакие механизмы поддержки не способны стимулировать производство экологически чистых продуктов.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20585" y="22626"/>
            <a:ext cx="7754635" cy="60542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стимулирования компаний к производству экологически чистых продуктов и услуг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4097" y="2619322"/>
            <a:ext cx="5719425" cy="720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9651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242155"/>
              </p:ext>
            </p:extLst>
          </p:nvPr>
        </p:nvGraphicFramePr>
        <p:xfrm>
          <a:off x="131511" y="695739"/>
          <a:ext cx="6468177" cy="686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6599688" y="1132748"/>
            <a:ext cx="4241647" cy="3647976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организаций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используют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экологического менеджмента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пятый представитель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разрабатывает  внутренние стандарты экологического контроля или применяет российские стандарты без сертификации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20586" y="22626"/>
            <a:ext cx="7100492" cy="605423"/>
          </a:xfrm>
        </p:spPr>
        <p:txBody>
          <a:bodyPr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системы экологического менеджмента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4976262" y="4235116"/>
            <a:ext cx="5715552" cy="30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целом положительно оценивают внедрение международных стандартов как для общества, так и экологии.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отмечает важность этих инструментов для укрепления позиций на мировом рынке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акцентирована на рискованности этих инструментов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9411" y="1405288"/>
            <a:ext cx="5197642" cy="1002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4176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130601"/>
              </p:ext>
            </p:extLst>
          </p:nvPr>
        </p:nvGraphicFramePr>
        <p:xfrm>
          <a:off x="-1" y="705679"/>
          <a:ext cx="7734749" cy="685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7734748" y="4571999"/>
            <a:ext cx="2764560" cy="28875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высокая осведомлённость, еще более низкая включенность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стандартов социальной отчётности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26000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РФ - 66% крупнейших компаний (опрос 2018г)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Красноярск –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,4%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20586" y="22626"/>
            <a:ext cx="5781831" cy="60542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осведомлённости о государственных стандартах 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-стандартах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6219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6851374" y="4439478"/>
            <a:ext cx="3840439" cy="296951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сходятся в определении проблем внедрения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-стандартов: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чёткого представления о последствиях внедрения стандартов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осведомлённость представителей об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методических рекомендаций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75574" y="47501"/>
            <a:ext cx="8552059" cy="60542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внедрения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-стандартов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компаниях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AB9644-4C2A-4CE6-2BD6-B31538913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187"/>
          <a:stretch/>
        </p:blipFill>
        <p:spPr>
          <a:xfrm>
            <a:off x="75574" y="1046922"/>
            <a:ext cx="9471298" cy="58259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9FCF9E-FFC2-8739-304B-EE2F19061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17" t="66552" r="22337" b="15961"/>
          <a:stretch/>
        </p:blipFill>
        <p:spPr>
          <a:xfrm>
            <a:off x="7804185" y="2970247"/>
            <a:ext cx="993913" cy="10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402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807697"/>
              </p:ext>
            </p:extLst>
          </p:nvPr>
        </p:nvGraphicFramePr>
        <p:xfrm>
          <a:off x="5102970" y="3372421"/>
          <a:ext cx="5584409" cy="391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515420"/>
              </p:ext>
            </p:extLst>
          </p:nvPr>
        </p:nvGraphicFramePr>
        <p:xfrm>
          <a:off x="0" y="702507"/>
          <a:ext cx="6351104" cy="5985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бъект 1"/>
          <p:cNvSpPr txBox="1">
            <a:spLocks/>
          </p:cNvSpPr>
          <p:nvPr/>
        </p:nvSpPr>
        <p:spPr bwMode="auto">
          <a:xfrm>
            <a:off x="6200670" y="959519"/>
            <a:ext cx="4267864" cy="188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8,9%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утверждают, что к ним предъявляются требования со стороны заказчиков по соблюдению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-требований в их организации.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90956" y="4406766"/>
            <a:ext cx="5389958" cy="741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3584" y="4406766"/>
            <a:ext cx="3171781" cy="22811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320586" y="22626"/>
            <a:ext cx="5781831" cy="605423"/>
          </a:xfrm>
        </p:spPr>
        <p:txBody>
          <a:bodyPr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-стандартов к организациям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2168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493869"/>
              </p:ext>
            </p:extLst>
          </p:nvPr>
        </p:nvGraphicFramePr>
        <p:xfrm>
          <a:off x="5549108" y="2632180"/>
          <a:ext cx="5080505" cy="439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262069"/>
              </p:ext>
            </p:extLst>
          </p:nvPr>
        </p:nvGraphicFramePr>
        <p:xfrm>
          <a:off x="41790" y="529680"/>
          <a:ext cx="6923314" cy="700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бъект 1"/>
          <p:cNvSpPr txBox="1">
            <a:spLocks/>
          </p:cNvSpPr>
          <p:nvPr/>
        </p:nvSpPr>
        <p:spPr bwMode="auto">
          <a:xfrm>
            <a:off x="6724097" y="1046209"/>
            <a:ext cx="3689662" cy="164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половины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не встречались с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ESG-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со стороны заказчиков или в тендерной документации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4599" y="1762539"/>
            <a:ext cx="5080505" cy="7547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02417" y="4013320"/>
            <a:ext cx="4563393" cy="1280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320586" y="22626"/>
            <a:ext cx="5781831" cy="605423"/>
          </a:xfrm>
        </p:spPr>
        <p:txBody>
          <a:bodyPr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-стандартов к организациям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0473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529823"/>
              </p:ext>
            </p:extLst>
          </p:nvPr>
        </p:nvGraphicFramePr>
        <p:xfrm>
          <a:off x="243582" y="628049"/>
          <a:ext cx="9165461" cy="6931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1"/>
          <p:cNvSpPr txBox="1">
            <a:spLocks/>
          </p:cNvSpPr>
          <p:nvPr/>
        </p:nvSpPr>
        <p:spPr bwMode="auto">
          <a:xfrm>
            <a:off x="6880516" y="4312034"/>
            <a:ext cx="3718532" cy="385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большинства представителей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 результатом внедрения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-стандартов является снижение загрязнения окружающей среды и улучшение качества жизни потребителей.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отмечает повышение качества продукции.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20586" y="22626"/>
            <a:ext cx="5781831" cy="605423"/>
          </a:xfrm>
        </p:spPr>
        <p:txBody>
          <a:bodyPr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результаты внедрения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-стандартов в оценках организаций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079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FA96EA68-B6BF-4B62-A423-38E779D30CDA}"/>
              </a:ext>
            </a:extLst>
          </p:cNvPr>
          <p:cNvGrpSpPr/>
          <p:nvPr/>
        </p:nvGrpSpPr>
        <p:grpSpPr>
          <a:xfrm>
            <a:off x="0" y="0"/>
            <a:ext cx="7994734" cy="674503"/>
            <a:chOff x="-2379" y="0"/>
            <a:chExt cx="9116490" cy="769144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5AD477ED-27BD-463A-9E25-41858F9B019C}"/>
                </a:ext>
              </a:extLst>
            </p:cNvPr>
            <p:cNvSpPr/>
            <p:nvPr/>
          </p:nvSpPr>
          <p:spPr>
            <a:xfrm>
              <a:off x="-2379" y="0"/>
              <a:ext cx="8815387" cy="769144"/>
            </a:xfrm>
            <a:prstGeom prst="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984A3C7-78F5-4599-82BB-244BB8FD6E52}"/>
                </a:ext>
              </a:extLst>
            </p:cNvPr>
            <p:cNvSpPr/>
            <p:nvPr/>
          </p:nvSpPr>
          <p:spPr>
            <a:xfrm rot="2804243">
              <a:off x="8510860" y="82105"/>
              <a:ext cx="603251" cy="603251"/>
            </a:xfrm>
            <a:prstGeom prst="roundRect">
              <a:avLst/>
            </a:prstGeom>
            <a:solidFill>
              <a:srgbClr val="41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232D3B-F245-477B-9544-8F169B850C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18" y="922126"/>
            <a:ext cx="1357360" cy="13573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203D54-46B4-40F9-847B-4A7F83F578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1" y="859937"/>
            <a:ext cx="1357360" cy="13573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62578F-88BF-4F7C-9454-817ACEEE6C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40" y="2266756"/>
            <a:ext cx="1357360" cy="13573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2D1604-EC44-4E56-8BA6-15C3F5C269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1" y="4243425"/>
            <a:ext cx="1321699" cy="13573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7BCE834-92F2-4D71-8FBB-9B934568B8D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17" y="4243425"/>
            <a:ext cx="1453461" cy="13573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2B4EC8-BD38-43CB-A876-B10B83F787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17" y="5727353"/>
            <a:ext cx="1357360" cy="135736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E099F35-3550-4AF9-8DD9-31477C570467}"/>
              </a:ext>
            </a:extLst>
          </p:cNvPr>
          <p:cNvSpPr/>
          <p:nvPr/>
        </p:nvSpPr>
        <p:spPr>
          <a:xfrm>
            <a:off x="1747445" y="996173"/>
            <a:ext cx="1357360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Каменева</a:t>
            </a:r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 Екатерина Анатольевна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CB74386-D765-47D6-AC21-FBA8C6ECB7C1}"/>
              </a:ext>
            </a:extLst>
          </p:cNvPr>
          <p:cNvSpPr/>
          <p:nvPr/>
        </p:nvSpPr>
        <p:spPr>
          <a:xfrm>
            <a:off x="3968814" y="2354964"/>
            <a:ext cx="1357360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Киселева</a:t>
            </a:r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 Наталья Ильинична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1725D8D-5F9E-48E8-98D8-FF98F34091B1}"/>
              </a:ext>
            </a:extLst>
          </p:cNvPr>
          <p:cNvSpPr/>
          <p:nvPr/>
        </p:nvSpPr>
        <p:spPr>
          <a:xfrm>
            <a:off x="6290392" y="1010334"/>
            <a:ext cx="1357360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Лыткин</a:t>
            </a:r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 Александр Васильевич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05F95B9-94BF-440B-AB3C-DA4CF9661EB0}"/>
              </a:ext>
            </a:extLst>
          </p:cNvPr>
          <p:cNvSpPr/>
          <p:nvPr/>
        </p:nvSpPr>
        <p:spPr>
          <a:xfrm>
            <a:off x="1957293" y="4297292"/>
            <a:ext cx="1321699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Владимиров</a:t>
            </a:r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 Иван Андреевич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0BCCA9A-F2EA-47F6-B82E-36CC7158EA61}"/>
              </a:ext>
            </a:extLst>
          </p:cNvPr>
          <p:cNvSpPr/>
          <p:nvPr/>
        </p:nvSpPr>
        <p:spPr>
          <a:xfrm>
            <a:off x="6290391" y="4335287"/>
            <a:ext cx="1425674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 err="1">
                <a:latin typeface="Arial" panose="020B0604020202020204" pitchFamily="34" charset="0"/>
                <a:cs typeface="Arial" panose="020B0604020202020204" pitchFamily="34" charset="0"/>
              </a:rPr>
              <a:t>Узюмова</a:t>
            </a:r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 Наталья Владимировна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32056E2-560A-49C8-83A1-EBE861C2C7E6}"/>
              </a:ext>
            </a:extLst>
          </p:cNvPr>
          <p:cNvSpPr/>
          <p:nvPr/>
        </p:nvSpPr>
        <p:spPr>
          <a:xfrm>
            <a:off x="8938234" y="5826598"/>
            <a:ext cx="1357360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Марков</a:t>
            </a:r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Марк </a:t>
            </a:r>
          </a:p>
          <a:p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Олегович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D5CBDDF-2566-4391-A664-9F2985D44824}"/>
              </a:ext>
            </a:extLst>
          </p:cNvPr>
          <p:cNvSpPr/>
          <p:nvPr/>
        </p:nvSpPr>
        <p:spPr>
          <a:xfrm>
            <a:off x="8487447" y="2284391"/>
            <a:ext cx="1639867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Батаева </a:t>
            </a:r>
          </a:p>
          <a:p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Бэла </a:t>
            </a:r>
          </a:p>
          <a:p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Саидовна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8D44BEE-0E80-429F-A597-1C7D9ED90B9E}"/>
              </a:ext>
            </a:extLst>
          </p:cNvPr>
          <p:cNvSpPr/>
          <p:nvPr/>
        </p:nvSpPr>
        <p:spPr>
          <a:xfrm>
            <a:off x="3974482" y="2991345"/>
            <a:ext cx="2522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социологических наук, доцент, Директор Центра перспективных исследования и разработок в сфере образования (Центр ПИРСО)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6662567-D4F6-4C6D-A4C5-906661C95CC5}"/>
              </a:ext>
            </a:extLst>
          </p:cNvPr>
          <p:cNvSpPr/>
          <p:nvPr/>
        </p:nvSpPr>
        <p:spPr>
          <a:xfrm>
            <a:off x="1740280" y="1632554"/>
            <a:ext cx="25225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экономических наук, профессор, </a:t>
            </a:r>
          </a:p>
          <a:p>
            <a:r>
              <a:rPr lang="ru-RU" sz="900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Проректор по учебной и методической работе</a:t>
            </a:r>
            <a:r>
              <a:rPr lang="en-US" sz="900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Финансового университета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25388F5-6D31-436D-82A2-7C404968766C}"/>
              </a:ext>
            </a:extLst>
          </p:cNvPr>
          <p:cNvSpPr/>
          <p:nvPr/>
        </p:nvSpPr>
        <p:spPr>
          <a:xfrm>
            <a:off x="6299316" y="1631533"/>
            <a:ext cx="25225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по развитию Союза промышленников и предпринимателей Красноярского края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5ADD26E-DA20-40E6-9CC6-3D747009BD0E}"/>
              </a:ext>
            </a:extLst>
          </p:cNvPr>
          <p:cNvSpPr/>
          <p:nvPr/>
        </p:nvSpPr>
        <p:spPr>
          <a:xfrm>
            <a:off x="6290391" y="5038489"/>
            <a:ext cx="1991887" cy="36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 </a:t>
            </a:r>
          </a:p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ПИРСО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45D24DD-36FD-4F71-B1D2-F94CC2382A14}"/>
              </a:ext>
            </a:extLst>
          </p:cNvPr>
          <p:cNvSpPr/>
          <p:nvPr/>
        </p:nvSpPr>
        <p:spPr>
          <a:xfrm>
            <a:off x="1957294" y="5033406"/>
            <a:ext cx="1321698" cy="36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 </a:t>
            </a:r>
          </a:p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ПИРСО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092D4F1-20AF-415B-9196-11542272C273}"/>
              </a:ext>
            </a:extLst>
          </p:cNvPr>
          <p:cNvSpPr/>
          <p:nvPr/>
        </p:nvSpPr>
        <p:spPr>
          <a:xfrm>
            <a:off x="8960205" y="6671930"/>
            <a:ext cx="1991887" cy="36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 </a:t>
            </a:r>
          </a:p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ПИРСО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92FF6CD-07BB-49FD-9D34-7AA51C626D9B}"/>
              </a:ext>
            </a:extLst>
          </p:cNvPr>
          <p:cNvSpPr/>
          <p:nvPr/>
        </p:nvSpPr>
        <p:spPr>
          <a:xfrm>
            <a:off x="8508694" y="2945436"/>
            <a:ext cx="1991887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экономических наук, профессор 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корпоративных финансов и корпоративного управления</a:t>
            </a:r>
          </a:p>
        </p:txBody>
      </p:sp>
      <p:sp>
        <p:nvSpPr>
          <p:cNvPr id="38" name="Заголовок 2">
            <a:extLst>
              <a:ext uri="{FF2B5EF4-FFF2-40B4-BE49-F238E27FC236}">
                <a16:creationId xmlns:a16="http://schemas.microsoft.com/office/drawing/2014/main" id="{7165A14C-0D78-42F6-B11B-48F5967E2A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7756" y="171770"/>
            <a:ext cx="4946594" cy="330965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исследовательской группы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92FF6CD-07BB-49FD-9D34-7AA51C626D9B}"/>
              </a:ext>
            </a:extLst>
          </p:cNvPr>
          <p:cNvSpPr/>
          <p:nvPr/>
        </p:nvSpPr>
        <p:spPr>
          <a:xfrm>
            <a:off x="4142107" y="6569001"/>
            <a:ext cx="1991887" cy="36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Лаборант</a:t>
            </a:r>
          </a:p>
          <a:p>
            <a:r>
              <a:rPr lang="ru-RU" sz="877" i="1" dirty="0">
                <a:solidFill>
                  <a:srgbClr val="3F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ПИРСО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D5CBDDF-2566-4391-A664-9F2985D44824}"/>
              </a:ext>
            </a:extLst>
          </p:cNvPr>
          <p:cNvSpPr/>
          <p:nvPr/>
        </p:nvSpPr>
        <p:spPr>
          <a:xfrm>
            <a:off x="4094950" y="5826598"/>
            <a:ext cx="1639867" cy="65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Сытин </a:t>
            </a:r>
          </a:p>
          <a:p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Борис </a:t>
            </a:r>
          </a:p>
          <a:p>
            <a:r>
              <a:rPr lang="ru-RU" sz="1228" dirty="0">
                <a:latin typeface="Arial" panose="020B0604020202020204" pitchFamily="34" charset="0"/>
                <a:cs typeface="Arial" panose="020B0604020202020204" pitchFamily="34" charset="0"/>
              </a:rPr>
              <a:t>Сергеевич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8581" y="3951962"/>
            <a:ext cx="9807884" cy="0"/>
          </a:xfrm>
          <a:prstGeom prst="line">
            <a:avLst/>
          </a:prstGeom>
          <a:ln w="38100" cap="rnd">
            <a:solidFill>
              <a:srgbClr val="41AFB5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B5320-4261-41A3-BF63-F3C0EF6E1B1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40" y="5727190"/>
            <a:ext cx="1357523" cy="1357523"/>
          </a:xfrm>
          <a:prstGeom prst="rect">
            <a:avLst/>
          </a:prstGeom>
        </p:spPr>
      </p:pic>
      <p:pic>
        <p:nvPicPr>
          <p:cNvPr id="43" name="Picture 2" descr="http://www.fa.ru/org/div/skp/Documents/logo_FU_RUS.png">
            <a:extLst>
              <a:ext uri="{FF2B5EF4-FFF2-40B4-BE49-F238E27FC236}">
                <a16:creationId xmlns:a16="http://schemas.microsoft.com/office/drawing/2014/main" id="{F330FE56-8CAD-4AC2-8AA1-D93388419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0" b="81552"/>
          <a:stretch/>
        </p:blipFill>
        <p:spPr bwMode="auto">
          <a:xfrm>
            <a:off x="8487447" y="23584"/>
            <a:ext cx="1960782" cy="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20" y="2315514"/>
            <a:ext cx="1357200" cy="13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7200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376102"/>
              </p:ext>
            </p:extLst>
          </p:nvPr>
        </p:nvGraphicFramePr>
        <p:xfrm>
          <a:off x="132299" y="685799"/>
          <a:ext cx="8150310" cy="687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1"/>
          <p:cNvSpPr txBox="1">
            <a:spLocks/>
          </p:cNvSpPr>
          <p:nvPr/>
        </p:nvSpPr>
        <p:spPr bwMode="auto">
          <a:xfrm>
            <a:off x="6771860" y="3513221"/>
            <a:ext cx="3674416" cy="367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отмечают, что внимание к окружающей среде является важной ценностью.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мотивированы заботится об экологии.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около четверти представителей организаций никак не мотивированы применять экологические стандарты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6847" y="2832714"/>
            <a:ext cx="6101605" cy="6805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20586" y="22626"/>
            <a:ext cx="5781831" cy="605423"/>
          </a:xfrm>
        </p:spPr>
        <p:txBody>
          <a:bodyPr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применения экологических стандартов в организациях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5754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835357"/>
              </p:ext>
            </p:extLst>
          </p:nvPr>
        </p:nvGraphicFramePr>
        <p:xfrm>
          <a:off x="-1" y="646043"/>
          <a:ext cx="6590806" cy="691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1"/>
          <p:cNvSpPr txBox="1">
            <a:spLocks/>
          </p:cNvSpPr>
          <p:nvPr/>
        </p:nvSpPr>
        <p:spPr bwMode="auto">
          <a:xfrm>
            <a:off x="6339866" y="1452528"/>
            <a:ext cx="4267864" cy="402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видят меньше барьеров для внедрения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-стандартов, чем представители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с тем, что барьером является недостаток ресурсов для соответствия требованиям.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выражены опасения, что внедрение стандартов уменьшит число МСП и при этом не будет должного положительного эффекта от стандартов.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20586" y="22626"/>
            <a:ext cx="5781831" cy="605423"/>
          </a:xfrm>
        </p:spPr>
        <p:txBody>
          <a:bodyPr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и барьеры внедрения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6339866" y="5475889"/>
            <a:ext cx="3991804" cy="187387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исследованию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НИФИ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около половины опрошенных ключевым риском считают уход с рынка МСП, а также появление неравных условий для компаний с разными бизнес-моделями</a:t>
            </a:r>
          </a:p>
        </p:txBody>
      </p:sp>
    </p:spTree>
    <p:extLst>
      <p:ext uri="{BB962C8B-B14F-4D97-AF65-F5344CB8AC3E}">
        <p14:creationId xmlns:p14="http://schemas.microsoft.com/office/powerpoint/2010/main" val="263669621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447442"/>
              </p:ext>
            </p:extLst>
          </p:nvPr>
        </p:nvGraphicFramePr>
        <p:xfrm>
          <a:off x="188852" y="808522"/>
          <a:ext cx="7886369" cy="675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1"/>
          <p:cNvSpPr txBox="1">
            <a:spLocks/>
          </p:cNvSpPr>
          <p:nvPr/>
        </p:nvSpPr>
        <p:spPr bwMode="auto">
          <a:xfrm>
            <a:off x="6516414" y="2192606"/>
            <a:ext cx="4101827" cy="486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стимулом для внедрения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ESG-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повестки и для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для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государственная политика в данной сфере.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 принимать участие в программах при наличии специализированных грантов и государственных гарантий.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исследованию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НИФИ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представители региональных органов исполнительной власти поддерживают выпуск «зелёных» и социальных облигаций, а также развитие системы финансовых льгот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20586" y="22626"/>
            <a:ext cx="5781831" cy="605423"/>
          </a:xfrm>
        </p:spPr>
        <p:txBody>
          <a:bodyPr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Стимулы внедрения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4442" y="2744450"/>
            <a:ext cx="4130526" cy="720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3747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658272"/>
              </p:ext>
            </p:extLst>
          </p:nvPr>
        </p:nvGraphicFramePr>
        <p:xfrm>
          <a:off x="0" y="628050"/>
          <a:ext cx="8318279" cy="670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1"/>
          <p:cNvSpPr txBox="1">
            <a:spLocks/>
          </p:cNvSpPr>
          <p:nvPr/>
        </p:nvSpPr>
        <p:spPr bwMode="auto">
          <a:xfrm>
            <a:off x="7298845" y="2236550"/>
            <a:ext cx="3392968" cy="42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солидарны в том, что улучшить экологическую систему в Красноярском крае способна:</a:t>
            </a:r>
          </a:p>
          <a:p>
            <a:pPr lvl="1"/>
            <a:r>
              <a:rPr lang="ru-RU" sz="15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производства</a:t>
            </a:r>
          </a:p>
          <a:p>
            <a:pPr lvl="1"/>
            <a:r>
              <a:rPr lang="ru-RU" sz="15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безопасные </a:t>
            </a:r>
            <a:r>
              <a:rPr lang="ru-RU" sz="156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энергоэффективные</a:t>
            </a:r>
            <a:r>
              <a:rPr lang="ru-RU" sz="15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  <a:p>
            <a:pPr lvl="1"/>
            <a:r>
              <a:rPr lang="ru-RU" sz="15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Газификация региона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отмечают важность развития системы контроля за окружающей средой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13203" y="22626"/>
            <a:ext cx="7731386" cy="605423"/>
          </a:xfrm>
        </p:spPr>
        <p:txBody>
          <a:bodyPr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улучшения экологической ситуации в Красноярском крае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5251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33F36F5-C65D-3335-50EA-499C65877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921597"/>
              </p:ext>
            </p:extLst>
          </p:nvPr>
        </p:nvGraphicFramePr>
        <p:xfrm>
          <a:off x="735013" y="544521"/>
          <a:ext cx="9603086" cy="688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13EBE3F-28F6-1D29-416F-27AEEDC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303076071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10B1F19-D781-4112-8EAF-E4E24A74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44" y="623264"/>
            <a:ext cx="9113100" cy="416017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2101FA4-7C3D-40E0-BF13-A619381448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7" y="1481929"/>
            <a:ext cx="2976250" cy="29762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87469F0-F2C6-4F6E-A48D-CFE7462B79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59" y="1481929"/>
            <a:ext cx="2976250" cy="297625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17A9A90-9D48-4A4B-AF26-983D2FC3840B}"/>
              </a:ext>
            </a:extLst>
          </p:cNvPr>
          <p:cNvSpPr/>
          <p:nvPr/>
        </p:nvSpPr>
        <p:spPr>
          <a:xfrm>
            <a:off x="860887" y="4761679"/>
            <a:ext cx="2976250" cy="63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886">
              <a:defRPr/>
            </a:pPr>
            <a:r>
              <a:rPr lang="ru-RU" sz="17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ru-RU" sz="176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007886">
              <a:defRPr/>
            </a:pPr>
            <a:r>
              <a:rPr lang="ru-RU" sz="176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ПИРСО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9E8FDE-38C4-40E0-A176-7BBE4D3D0325}"/>
              </a:ext>
            </a:extLst>
          </p:cNvPr>
          <p:cNvSpPr/>
          <p:nvPr/>
        </p:nvSpPr>
        <p:spPr>
          <a:xfrm>
            <a:off x="6789850" y="4747249"/>
            <a:ext cx="2976250" cy="63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886">
              <a:defRPr/>
            </a:pPr>
            <a:r>
              <a:rPr lang="en-US" sz="17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sz="176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 </a:t>
            </a:r>
          </a:p>
          <a:p>
            <a:pPr algn="ctr" defTabSz="1007886">
              <a:defRPr/>
            </a:pPr>
            <a:r>
              <a:rPr lang="ru-RU" sz="176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ПИРСО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1022" y="6736833"/>
            <a:ext cx="959507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Киселёва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Реализация целей устойчивого развития и экологическая ответственность бизнеса Красноярского края [Текст] / Е.А. Каменева, Н.И. Киселёва, А.В. Лыткин, Б.С.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Батаева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И.А. Владимиров,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Н.В.Узюмова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Б.С. Сытин. – М. Центр перспективных исследований и разработок в сфере образования,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Финуниверситет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2023.</a:t>
            </a:r>
          </a:p>
        </p:txBody>
      </p:sp>
    </p:spTree>
    <p:extLst>
      <p:ext uri="{BB962C8B-B14F-4D97-AF65-F5344CB8AC3E}">
        <p14:creationId xmlns:p14="http://schemas.microsoft.com/office/powerpoint/2010/main" val="16761839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549" y="165371"/>
            <a:ext cx="10351335" cy="534389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МЕТОДОЛОГИЯ И МЕТОДЫ ИССЛЕДОВАНИЯ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52893" y="1645142"/>
            <a:ext cx="184731" cy="397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9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sz="quarter" idx="4294967295"/>
          </p:nvPr>
        </p:nvSpPr>
        <p:spPr>
          <a:xfrm>
            <a:off x="0" y="1436305"/>
            <a:ext cx="7756635" cy="330058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4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en-US" sz="14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осведомлённость организаций о</a:t>
            </a:r>
            <a:r>
              <a:rPr lang="en-US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концепциях менеджмента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включенность организаций в реализацию ЦУР и </a:t>
            </a:r>
            <a:r>
              <a:rPr lang="en-US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ESG-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готовность организаций включиться в реализацию национальных проектов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отношение организаций к экологическому законодательству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востребованные системы экологического менеджмента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установки организаций на производство экологически чистых товаров и услуг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ведущие стимулы для организаций для реализации </a:t>
            </a:r>
            <a:r>
              <a:rPr lang="ru-RU" sz="14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экологическиориентированного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ресурсоэффективного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производства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риски, барьеры и проблемы внедрения </a:t>
            </a:r>
            <a:r>
              <a:rPr lang="en-US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ESG-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и экологического менеджмента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эффективные источники повышения </a:t>
            </a:r>
            <a:r>
              <a:rPr lang="en-US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ESG-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ожидаемые меры по улучшению экологической ситуации в Красноярском крае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8618049"/>
              </p:ext>
            </p:extLst>
          </p:nvPr>
        </p:nvGraphicFramePr>
        <p:xfrm>
          <a:off x="140889" y="4907181"/>
          <a:ext cx="6467630" cy="258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: скругленные углы 1"/>
          <p:cNvSpPr/>
          <p:nvPr/>
        </p:nvSpPr>
        <p:spPr>
          <a:xfrm>
            <a:off x="7756634" y="1155746"/>
            <a:ext cx="2935179" cy="6170017"/>
          </a:xfrm>
          <a:prstGeom prst="roundRect">
            <a:avLst>
              <a:gd name="adj" fmla="val 7521"/>
            </a:avLst>
          </a:prstGeom>
          <a:solidFill>
            <a:srgbClr val="49AFB5"/>
          </a:solidFill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Охваченные сферы деятельности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Атомная отрасль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Лесохимия, лесопереработка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Машиностроение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Металлообработка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Металлургия, горнодобывающая промышленность</a:t>
            </a:r>
          </a:p>
          <a:p>
            <a:pPr marL="28575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Научно-образовательная 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Оборонная промышленность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промышленность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Стройматериалы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Транспорт, дорожное строительство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285750" lvl="0" indent="-285750">
              <a:buFont typeface="Courier New" panose="02070309020205020404" pitchFamily="49" charset="0"/>
              <a:buChar char="­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и муниципальное управление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666143"/>
            <a:ext cx="8314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степень готовности организаций Красноярского края участвовать в исполнении целей устойчивого развития и реализации экологической ответственности бизнеса </a:t>
            </a:r>
          </a:p>
        </p:txBody>
      </p:sp>
    </p:spTree>
    <p:extLst>
      <p:ext uri="{BB962C8B-B14F-4D97-AF65-F5344CB8AC3E}">
        <p14:creationId xmlns:p14="http://schemas.microsoft.com/office/powerpoint/2010/main" val="24536154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094" y="173049"/>
            <a:ext cx="9113100" cy="416017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респондентов и организаций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650836"/>
              </p:ext>
            </p:extLst>
          </p:nvPr>
        </p:nvGraphicFramePr>
        <p:xfrm>
          <a:off x="-29422" y="786016"/>
          <a:ext cx="4269585" cy="324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112958"/>
              </p:ext>
            </p:extLst>
          </p:nvPr>
        </p:nvGraphicFramePr>
        <p:xfrm>
          <a:off x="3581292" y="740034"/>
          <a:ext cx="4269585" cy="324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893917"/>
              </p:ext>
            </p:extLst>
          </p:nvPr>
        </p:nvGraphicFramePr>
        <p:xfrm>
          <a:off x="7353701" y="742649"/>
          <a:ext cx="3405489" cy="314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168792"/>
              </p:ext>
            </p:extLst>
          </p:nvPr>
        </p:nvGraphicFramePr>
        <p:xfrm>
          <a:off x="6884894" y="3986412"/>
          <a:ext cx="3874296" cy="31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83900"/>
              </p:ext>
            </p:extLst>
          </p:nvPr>
        </p:nvGraphicFramePr>
        <p:xfrm>
          <a:off x="-100546" y="4017935"/>
          <a:ext cx="5586945" cy="336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056807"/>
              </p:ext>
            </p:extLst>
          </p:nvPr>
        </p:nvGraphicFramePr>
        <p:xfrm>
          <a:off x="4669188" y="3971954"/>
          <a:ext cx="3345238" cy="292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9702886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417601"/>
              </p:ext>
            </p:extLst>
          </p:nvPr>
        </p:nvGraphicFramePr>
        <p:xfrm>
          <a:off x="475209" y="802441"/>
          <a:ext cx="9756651" cy="234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873">
                  <a:extLst>
                    <a:ext uri="{9D8B030D-6E8A-4147-A177-3AD203B41FA5}">
                      <a16:colId xmlns:a16="http://schemas.microsoft.com/office/drawing/2014/main" val="2438722872"/>
                    </a:ext>
                  </a:extLst>
                </a:gridCol>
                <a:gridCol w="1418215">
                  <a:extLst>
                    <a:ext uri="{9D8B030D-6E8A-4147-A177-3AD203B41FA5}">
                      <a16:colId xmlns:a16="http://schemas.microsoft.com/office/drawing/2014/main" val="1273026193"/>
                    </a:ext>
                  </a:extLst>
                </a:gridCol>
                <a:gridCol w="1418215">
                  <a:extLst>
                    <a:ext uri="{9D8B030D-6E8A-4147-A177-3AD203B41FA5}">
                      <a16:colId xmlns:a16="http://schemas.microsoft.com/office/drawing/2014/main" val="2157626738"/>
                    </a:ext>
                  </a:extLst>
                </a:gridCol>
                <a:gridCol w="1418215">
                  <a:extLst>
                    <a:ext uri="{9D8B030D-6E8A-4147-A177-3AD203B41FA5}">
                      <a16:colId xmlns:a16="http://schemas.microsoft.com/office/drawing/2014/main" val="2256268545"/>
                    </a:ext>
                  </a:extLst>
                </a:gridCol>
                <a:gridCol w="1579984">
                  <a:extLst>
                    <a:ext uri="{9D8B030D-6E8A-4147-A177-3AD203B41FA5}">
                      <a16:colId xmlns:a16="http://schemas.microsoft.com/office/drawing/2014/main" val="2042698860"/>
                    </a:ext>
                  </a:extLst>
                </a:gridCol>
                <a:gridCol w="1579984">
                  <a:extLst>
                    <a:ext uri="{9D8B030D-6E8A-4147-A177-3AD203B41FA5}">
                      <a16:colId xmlns:a16="http://schemas.microsoft.com/office/drawing/2014/main" val="302599841"/>
                    </a:ext>
                  </a:extLst>
                </a:gridCol>
                <a:gridCol w="1413165">
                  <a:extLst>
                    <a:ext uri="{9D8B030D-6E8A-4147-A177-3AD203B41FA5}">
                      <a16:colId xmlns:a16="http://schemas.microsoft.com/office/drawing/2014/main" val="2326600133"/>
                    </a:ext>
                  </a:extLst>
                </a:gridCol>
              </a:tblGrid>
              <a:tr h="558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AFB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бизнеса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AF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государственного и муниципального 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AF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Затруднялись ответить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A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01001"/>
                  </a:ext>
                </a:extLst>
              </a:tr>
              <a:tr h="558165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бизнесу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 2 категория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и 4 категория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оказывают воздействия согласно классификации НВОС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82338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10078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8370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10078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93838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 исследования и дополнительные источники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475209" y="3400691"/>
            <a:ext cx="3739439" cy="130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Опрошено – 419 человек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выборки – 1,8%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5695919" y="3264738"/>
            <a:ext cx="4535941" cy="132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Затруднившиеся ответить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23,6%  – Бизнес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4,8%    – Власть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084" y="4759169"/>
            <a:ext cx="10607729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анализа использовались данные следующих всероссийских исследований: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ВЦИОМ. Презентация: Цели устойчивого развития в зеркале общественного мнения Автор: Кирилл Родин / Всероссийский центр изучения общественного мнения (ВЦИОМ).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07.07.2023 URL: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https://wciom.ru/presentation/prezentacii/celi-ustoichivogo-razvitija-v-zerkale-obshchestvennogo-mnenija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ESG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секторе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МСП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результаты опроса в российских регионах» / Институт развития предпринимательства и экономики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ИРПЭ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Центр макроэкономических исследований Научно-исследовательского финансового института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НИФИ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26.06.2023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https://irpe.ru/news26062023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«Устойчивое развитие. Роль России» / ООО «Агентство Эс Джи Эм». 15.11.2018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https://media.rspp.ru/document/1/3/7/37e54e5500e9346bf1ec44eeeb56d123.pdf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607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609" y="0"/>
            <a:ext cx="5156189" cy="618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 о современных концепциях управления бизнесом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313772"/>
              </p:ext>
            </p:extLst>
          </p:nvPr>
        </p:nvGraphicFramePr>
        <p:xfrm>
          <a:off x="0" y="795647"/>
          <a:ext cx="6960198" cy="654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6463930" y="1896993"/>
            <a:ext cx="4129236" cy="1539625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различных компаний обладают общими знаниями в сфере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менее информированы об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-концепции.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наблюдается разница между информированностью представителей властей и бизнеса об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пользу бизнеса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F5AD81C8-5DD8-BAC3-610D-AAA679E4E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751550"/>
              </p:ext>
            </p:extLst>
          </p:nvPr>
        </p:nvGraphicFramePr>
        <p:xfrm>
          <a:off x="6572639" y="4206432"/>
          <a:ext cx="392257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832">
                  <a:extLst>
                    <a:ext uri="{9D8B030D-6E8A-4147-A177-3AD203B41FA5}">
                      <a16:colId xmlns:a16="http://schemas.microsoft.com/office/drawing/2014/main" val="34424921"/>
                    </a:ext>
                  </a:extLst>
                </a:gridCol>
                <a:gridCol w="978945">
                  <a:extLst>
                    <a:ext uri="{9D8B030D-6E8A-4147-A177-3AD203B41FA5}">
                      <a16:colId xmlns:a16="http://schemas.microsoft.com/office/drawing/2014/main" val="31255443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6424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НИФИ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12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274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3971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F50872-F36F-B253-3972-471D3EA312FA}"/>
              </a:ext>
            </a:extLst>
          </p:cNvPr>
          <p:cNvSpPr/>
          <p:nvPr/>
        </p:nvSpPr>
        <p:spPr>
          <a:xfrm>
            <a:off x="6561881" y="3647752"/>
            <a:ext cx="3933335" cy="4303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НЕ информированных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F6F4C1F-4321-B5EC-9B08-5145AED81C6F}"/>
              </a:ext>
            </a:extLst>
          </p:cNvPr>
          <p:cNvCxnSpPr>
            <a:cxnSpLocks/>
          </p:cNvCxnSpPr>
          <p:nvPr/>
        </p:nvCxnSpPr>
        <p:spPr>
          <a:xfrm flipV="1">
            <a:off x="9563548" y="4897312"/>
            <a:ext cx="0" cy="255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4167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586" y="22626"/>
            <a:ext cx="5310193" cy="605423"/>
          </a:xfrm>
        </p:spPr>
        <p:txBody>
          <a:bodyPr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Цели устойчивого развития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6824870" y="1043455"/>
            <a:ext cx="3866943" cy="5751253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заинтересованы в реализации ЦУР: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вода и санитария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здоровье и благополучие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Достойная работа и экономический рост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образование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 города и населённые пункты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заинтересованы в реализации ЦУР: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Достойная работа и экономический рост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здоровье и благополучия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6682566" y="5241765"/>
            <a:ext cx="4151550" cy="28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1971" indent="-251971" algn="l" rtl="0" eaLnBrk="0" fontAlgn="base" hangingPunct="0">
              <a:lnSpc>
                <a:spcPct val="90000"/>
              </a:lnSpc>
              <a:spcBef>
                <a:spcPts val="1102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308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55914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646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9856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5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63799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67742" indent="-251971" algn="l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684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27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0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12" indent="-251971" algn="l" defTabSz="100788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выявлено различий с другими регионами.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населения более значимые направления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ВЦИОМ)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6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3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 города и населённые пункты</a:t>
            </a:r>
          </a:p>
          <a:p>
            <a:pPr lvl="1"/>
            <a:r>
              <a:rPr lang="ru-RU" sz="13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Достойная работа и экономический рост</a:t>
            </a:r>
          </a:p>
          <a:p>
            <a:pPr lvl="1"/>
            <a:r>
              <a:rPr lang="ru-RU" sz="13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образование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35D535-3225-D6D0-EC99-975CAAAF8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632"/>
          <a:stretch/>
        </p:blipFill>
        <p:spPr>
          <a:xfrm>
            <a:off x="-11833" y="764967"/>
            <a:ext cx="7857120" cy="62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40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214482"/>
              </p:ext>
            </p:extLst>
          </p:nvPr>
        </p:nvGraphicFramePr>
        <p:xfrm>
          <a:off x="-105879" y="646043"/>
          <a:ext cx="7474868" cy="691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20586" y="22626"/>
            <a:ext cx="6291970" cy="60542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национальных проектов для социально-экономического развития Красноярского края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6424C5-D4CE-8984-9CA4-71409409B653}"/>
              </a:ext>
            </a:extLst>
          </p:cNvPr>
          <p:cNvSpPr/>
          <p:nvPr/>
        </p:nvSpPr>
        <p:spPr>
          <a:xfrm>
            <a:off x="7196865" y="2280621"/>
            <a:ext cx="3494948" cy="50345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готовности: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репутации, имиджа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бизнеса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Сопричастность к развитию региона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 трудовой мотивации сотрудников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реализации целей  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 включенности: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ресурсов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запросов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стимулов</a:t>
            </a:r>
          </a:p>
        </p:txBody>
      </p:sp>
    </p:spTree>
    <p:extLst>
      <p:ext uri="{BB962C8B-B14F-4D97-AF65-F5344CB8AC3E}">
        <p14:creationId xmlns:p14="http://schemas.microsoft.com/office/powerpoint/2010/main" val="6421759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698640"/>
              </p:ext>
            </p:extLst>
          </p:nvPr>
        </p:nvGraphicFramePr>
        <p:xfrm>
          <a:off x="313549" y="712518"/>
          <a:ext cx="7829990" cy="656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6526959" y="3498944"/>
            <a:ext cx="4043894" cy="3457944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смогли оценить степень  соответствия экологическому законодательству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законодательству, но не намерены выходить за его рамки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10% Бизнеса - готовы реализовывать сверх требования</a:t>
            </a: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20586" y="22626"/>
            <a:ext cx="7059160" cy="60542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организаций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экологическому законодательству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36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38999F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2_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9580</TotalTime>
  <Words>1776</Words>
  <Application>Microsoft Office PowerPoint</Application>
  <PresentationFormat>Произвольный</PresentationFormat>
  <Paragraphs>249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Book Antiqua</vt:lpstr>
      <vt:lpstr>Calibri</vt:lpstr>
      <vt:lpstr>Courier New</vt:lpstr>
      <vt:lpstr>Symbol</vt:lpstr>
      <vt:lpstr>Times New Roman</vt:lpstr>
      <vt:lpstr>Wingdings</vt:lpstr>
      <vt:lpstr>1_Тема Office</vt:lpstr>
      <vt:lpstr>2_Тема Office</vt:lpstr>
      <vt:lpstr>РЕАЛИЗАЦИЯ ЦЕЛЕЙ УСТОЙЧИВОГО РАЗВИТИЯ И ЭКОЛОГИЧЕСКАЯ ОТВЕТСТВЕННОСТЬ БИЗНЕСА  КРАСНОЯРСКОГО КРАЯ     Москва- Красноярск, 2023  </vt:lpstr>
      <vt:lpstr>Состав исследовательской группы</vt:lpstr>
      <vt:lpstr>МЕТОДОЛОГИЯ И МЕТОДЫ ИССЛЕДОВАНИЯ</vt:lpstr>
      <vt:lpstr>Характеристика респондентов и организаций</vt:lpstr>
      <vt:lpstr>Выборка исследования и дополнительные источники</vt:lpstr>
      <vt:lpstr>Информированность о современных концепциях управления бизнесом </vt:lpstr>
      <vt:lpstr>Приоритетные Цели устойчивого развития</vt:lpstr>
      <vt:lpstr>Важность национальных проектов для социально-экономического развития Красноярского края</vt:lpstr>
      <vt:lpstr>Соответствие организаций национальному экологическому законодательству</vt:lpstr>
      <vt:lpstr>Перечень наиболее важных документов, раскрывающих информацию о воздействии на окружающею среду</vt:lpstr>
      <vt:lpstr>Возможности компаний производить экологически чистые продукты и услуги</vt:lpstr>
      <vt:lpstr>Причины повышения эффективности использования ресурсов</vt:lpstr>
      <vt:lpstr>Механизмы стимулирования компаний к производству экологически чистых продуктов и услуг</vt:lpstr>
      <vt:lpstr>Использование системы экологического менеджмента</vt:lpstr>
      <vt:lpstr>Уровень осведомлённости о государственных стандартах и ESG-стандартах</vt:lpstr>
      <vt:lpstr>Проблемы внедрения ESG-стандартов в компаниях</vt:lpstr>
      <vt:lpstr>Предъявление ESG-стандартов к организациям</vt:lpstr>
      <vt:lpstr>Предъявление ESG-стандартов к организациям</vt:lpstr>
      <vt:lpstr>Положительные результаты внедрения ESG-стандартов в оценках организаций</vt:lpstr>
      <vt:lpstr>Мотивы применения экологических стандартов в организациях</vt:lpstr>
      <vt:lpstr>Риски и барьеры внедрения ESG-стандартов</vt:lpstr>
      <vt:lpstr>Стимулы внедрения ESG-стандартов</vt:lpstr>
      <vt:lpstr>Меры улучшения экологической ситуации в Красноярском крае</vt:lpstr>
      <vt:lpstr>Рекомендации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Передовая архитектура и технологии обучения: пространство возможностей и ограничений  27.01.2022г.</dc:title>
  <dc:creator>Кристина Павлюкевич</dc:creator>
  <cp:lastModifiedBy>наталья силина</cp:lastModifiedBy>
  <cp:revision>892</cp:revision>
  <cp:lastPrinted>2023-09-22T16:46:13Z</cp:lastPrinted>
  <dcterms:created xsi:type="dcterms:W3CDTF">2022-01-23T15:46:49Z</dcterms:created>
  <dcterms:modified xsi:type="dcterms:W3CDTF">2023-09-25T04:57:49Z</dcterms:modified>
</cp:coreProperties>
</file>