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1" r:id="rId2"/>
    <p:sldId id="503" r:id="rId3"/>
    <p:sldId id="314" r:id="rId4"/>
    <p:sldId id="269" r:id="rId5"/>
    <p:sldId id="515" r:id="rId6"/>
    <p:sldId id="504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08" r:id="rId15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846" userDrawn="1">
          <p15:clr>
            <a:srgbClr val="A4A3A4"/>
          </p15:clr>
        </p15:guide>
        <p15:guide id="3" pos="7061" userDrawn="1">
          <p15:clr>
            <a:srgbClr val="A4A3A4"/>
          </p15:clr>
        </p15:guide>
        <p15:guide id="4" pos="38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  <p15:guide id="7" orient="horz" pos="12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ED"/>
    <a:srgbClr val="F9CBCB"/>
    <a:srgbClr val="BF2A21"/>
    <a:srgbClr val="A6241E"/>
    <a:srgbClr val="EC4E4D"/>
    <a:srgbClr val="D95147"/>
    <a:srgbClr val="BF2A23"/>
    <a:srgbClr val="D43C2F"/>
    <a:srgbClr val="D53D2F"/>
    <a:srgbClr val="FF1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12" autoAdjust="0"/>
    <p:restoredTop sz="94660"/>
  </p:normalViewPr>
  <p:slideViewPr>
    <p:cSldViewPr snapToGrid="0">
      <p:cViewPr>
        <p:scale>
          <a:sx n="76" d="100"/>
          <a:sy n="76" d="100"/>
        </p:scale>
        <p:origin x="2680" y="696"/>
      </p:cViewPr>
      <p:guideLst>
        <p:guide orient="horz" pos="527"/>
        <p:guide pos="846"/>
        <p:guide pos="7061"/>
        <p:guide pos="3817"/>
        <p:guide orient="horz" pos="3997"/>
        <p:guide orient="horz" pos="4156"/>
        <p:guide orient="horz" pos="1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ED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4-374D-A708-629F8FA80494}"/>
              </c:ext>
            </c:extLst>
          </c:dPt>
          <c:dPt>
            <c:idx val="1"/>
            <c:invertIfNegative val="0"/>
            <c:bubble3D val="0"/>
            <c:spPr>
              <a:solidFill>
                <a:srgbClr val="EA87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4-374D-A708-629F8FA8049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4-374D-A708-629F8FA80494}"/>
              </c:ext>
            </c:extLst>
          </c:dPt>
          <c:dPt>
            <c:idx val="3"/>
            <c:invertIfNegative val="0"/>
            <c:bubble3D val="0"/>
            <c:spPr>
              <a:solidFill>
                <a:srgbClr val="E2B3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4-374D-A708-629F8FA8049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4-374D-A708-629F8FA8049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4-374D-A708-629F8FA8049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4-374D-A708-629F8FA8049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54-374D-A708-629F8FA804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Лист1!$A$1:$A$8</c:f>
              <c:strCache>
                <c:ptCount val="8"/>
                <c:pt idx="0">
                  <c:v>Привлекательность для крупных компаний</c:v>
                </c:pt>
                <c:pt idx="1">
                  <c:v>Повышение доступности банковского кредитования</c:v>
                </c:pt>
                <c:pt idx="2">
                  <c:v>Повышение инвестиционной привлекательности</c:v>
                </c:pt>
                <c:pt idx="3">
                  <c:v>Возможность масштабировать бизнес и выйти на новые рынки</c:v>
                </c:pt>
                <c:pt idx="4">
                  <c:v>Повышение операционной эффективности</c:v>
                </c:pt>
                <c:pt idx="5">
                  <c:v>Повышение устойчивости</c:v>
                </c:pt>
                <c:pt idx="6">
                  <c:v>Усиление маркетинговых возможностей</c:v>
                </c:pt>
                <c:pt idx="7">
                  <c:v>Повышение доступности гос. и муниципальных услуг</c:v>
                </c:pt>
              </c:strCache>
            </c:strRef>
          </c:cat>
          <c:val>
            <c:numRef>
              <c:f>Лист1!$B$1:$B$8</c:f>
              <c:numCache>
                <c:formatCode>0%</c:formatCode>
                <c:ptCount val="8"/>
                <c:pt idx="0">
                  <c:v>0.63</c:v>
                </c:pt>
                <c:pt idx="1">
                  <c:v>0.63</c:v>
                </c:pt>
                <c:pt idx="2">
                  <c:v>0.59</c:v>
                </c:pt>
                <c:pt idx="3">
                  <c:v>0.59</c:v>
                </c:pt>
                <c:pt idx="4">
                  <c:v>0.52</c:v>
                </c:pt>
                <c:pt idx="5">
                  <c:v>0.52</c:v>
                </c:pt>
                <c:pt idx="6">
                  <c:v>0.52</c:v>
                </c:pt>
                <c:pt idx="7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154-374D-A708-629F8FA80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3680719"/>
        <c:axId val="1353706975"/>
      </c:barChart>
      <c:catAx>
        <c:axId val="1353680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3706975"/>
        <c:crosses val="autoZero"/>
        <c:auto val="1"/>
        <c:lblAlgn val="ctr"/>
        <c:lblOffset val="100"/>
        <c:noMultiLvlLbl val="0"/>
      </c:catAx>
      <c:valAx>
        <c:axId val="1353706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3680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B4D39-BBD9-47A3-9A51-C93E49CF533F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9DF514-E532-49BA-A4CD-C460D6F39FEA}">
      <dgm:prSet phldrT="[Текст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7E6E6-122D-4548-81E4-9CCEA37C4BBE}" type="parTrans" cxnId="{C6F48783-4FB6-4540-9889-7CEC379D334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59558-28A0-45E3-885D-BE5803925FE1}" type="sibTrans" cxnId="{C6F48783-4FB6-4540-9889-7CEC379D334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B85DF-E441-45FB-B387-18B20FD357E6}">
      <dgm:prSet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532C1-74AF-4A54-B7F1-B0068BDD9384}" type="parTrans" cxnId="{A48C885C-DD5F-4563-AA7E-55D726D5045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CC94A-0EA7-4B83-9AA9-BC9E3804FF5C}" type="sibTrans" cxnId="{A48C885C-DD5F-4563-AA7E-55D726D5045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0A7F-739D-419B-90D9-AA54C14EA77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Требуют раскрытия значимой и сопоставимой информации в области УР, отражающей способность компании обеспечивать потоки денежных средств, доступ к финансированию и стоимость капитала в целях содействия инвесторам в принятии решений</a:t>
          </a:r>
        </a:p>
      </dgm:t>
    </dgm:pt>
    <dgm:pt modelId="{00FBC152-B6FE-4737-AF79-6FBD137DBB25}" type="parTrans" cxnId="{BC84A7B9-1D47-481C-B57A-4754DA3B8B4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4CFBC-7080-4E10-BDFE-38AA28D5FEA3}" type="sibTrans" cxnId="{BC84A7B9-1D47-481C-B57A-4754DA3B8B4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6CF7B-DC34-4C30-A5C1-EF8A111137C8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 основе Стандартов лежат действующие указания по раскрытию нефинансовой отчетности</a:t>
          </a:r>
        </a:p>
      </dgm:t>
    </dgm:pt>
    <dgm:pt modelId="{5780F219-1603-4464-AF59-7884E4116C6F}" type="parTrans" cxnId="{1A0F47AC-C0C9-4F3D-A2B7-B7B0AB08F1C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DA921-F590-40AE-AD84-0DB63CDDE43D}" type="sibTrans" cxnId="{1A0F47AC-C0C9-4F3D-A2B7-B7B0AB08F1C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525B7-E934-47BA-9D77-9DFB9F157E07}">
      <dgm:prSet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2330C-C441-43EE-B68F-6608E081A04B}" type="parTrans" cxnId="{05788AFD-83DA-466C-A0BB-7D462CC7B7F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C2BDF-9875-40F5-997D-D2C653F2082C}" type="sibTrans" cxnId="{05788AFD-83DA-466C-A0BB-7D462CC7B7F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FA811-8C98-4002-8123-70AB13CD6C6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Задают базовый подход к раскрытию финансовой информации в области устойчивого развития на глобальном уровне</a:t>
          </a:r>
        </a:p>
      </dgm:t>
    </dgm:pt>
    <dgm:pt modelId="{BC7D10D9-CB1D-4782-A946-637D8DCD13A3}" type="parTrans" cxnId="{BDF550B5-5E45-4E86-B5DF-F2425B40B61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F9B89-3101-410C-9FD3-05EA2C3A9CA8}" type="sibTrans" cxnId="{BDF550B5-5E45-4E86-B5DF-F2425B40B61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58D85-5ECC-48FF-B216-E2BFF81BB76A}">
      <dgm:prSet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13BDA-004A-4534-959A-0944829A2D8B}" type="parTrans" cxnId="{C7B4F0DF-3D2F-42E0-ADFC-319E9DB8FB7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58548-B520-4128-AF65-7D177786FBB5}" type="sibTrans" cxnId="{C7B4F0DF-3D2F-42E0-ADFC-319E9DB8FB7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72AE2-748B-4C24-8D3B-0972D6522AC4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Требуют раскрывать информацию о рисках и возможностях в области УР, связанные с </a:t>
          </a:r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ними показатели и цели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46560-2535-4BBC-9AE7-7FA4347E310D}" type="parTrans" cxnId="{33A2308F-6853-4E8B-9450-168A3D287A1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66EAA-CF39-41EB-B595-CE77CFD30A9E}" type="sibTrans" cxnId="{33A2308F-6853-4E8B-9450-168A3D287A1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06848-F79A-4EDF-BED3-F55D5DFB7507}" type="pres">
      <dgm:prSet presAssocID="{3C6B4D39-BBD9-47A3-9A51-C93E49CF533F}" presName="linearFlow" presStyleCnt="0">
        <dgm:presLayoutVars>
          <dgm:dir/>
          <dgm:animLvl val="lvl"/>
          <dgm:resizeHandles val="exact"/>
        </dgm:presLayoutVars>
      </dgm:prSet>
      <dgm:spPr/>
    </dgm:pt>
    <dgm:pt modelId="{B144A5A2-EF2D-4EEC-9A37-42C68F9EF57E}" type="pres">
      <dgm:prSet presAssocID="{189DF514-E532-49BA-A4CD-C460D6F39FEA}" presName="composite" presStyleCnt="0"/>
      <dgm:spPr/>
    </dgm:pt>
    <dgm:pt modelId="{5647DF43-4C87-4361-9389-52CC1441B540}" type="pres">
      <dgm:prSet presAssocID="{189DF514-E532-49BA-A4CD-C460D6F39FEA}" presName="parentText" presStyleLbl="alignNode1" presStyleIdx="0" presStyleCnt="4" custScaleY="116767" custLinFactNeighborX="0" custLinFactNeighborY="-2491">
        <dgm:presLayoutVars>
          <dgm:chMax val="1"/>
          <dgm:bulletEnabled val="1"/>
        </dgm:presLayoutVars>
      </dgm:prSet>
      <dgm:spPr/>
    </dgm:pt>
    <dgm:pt modelId="{559113F8-B47D-4CBC-BDF3-67FA8DAB99C4}" type="pres">
      <dgm:prSet presAssocID="{189DF514-E532-49BA-A4CD-C460D6F39FEA}" presName="descendantText" presStyleLbl="alignAcc1" presStyleIdx="0" presStyleCnt="4" custScaleY="140932">
        <dgm:presLayoutVars>
          <dgm:bulletEnabled val="1"/>
        </dgm:presLayoutVars>
      </dgm:prSet>
      <dgm:spPr/>
    </dgm:pt>
    <dgm:pt modelId="{0BE9D9BF-F7BC-4D2F-92B4-B1C07F71C34C}" type="pres">
      <dgm:prSet presAssocID="{D3C59558-28A0-45E3-885D-BE5803925FE1}" presName="sp" presStyleCnt="0"/>
      <dgm:spPr/>
    </dgm:pt>
    <dgm:pt modelId="{39178E51-FA29-417A-A48E-06C833CDA3F3}" type="pres">
      <dgm:prSet presAssocID="{B4E525B7-E934-47BA-9D77-9DFB9F157E07}" presName="composite" presStyleCnt="0"/>
      <dgm:spPr/>
    </dgm:pt>
    <dgm:pt modelId="{BF63A0EC-D5E7-4E3E-BF4B-AB647FC08673}" type="pres">
      <dgm:prSet presAssocID="{B4E525B7-E934-47BA-9D77-9DFB9F157E07}" presName="parentText" presStyleLbl="alignNode1" presStyleIdx="1" presStyleCnt="4" custScaleY="116767" custLinFactNeighborX="-1650" custLinFactNeighborY="-2320">
        <dgm:presLayoutVars>
          <dgm:chMax val="1"/>
          <dgm:bulletEnabled val="1"/>
        </dgm:presLayoutVars>
      </dgm:prSet>
      <dgm:spPr/>
    </dgm:pt>
    <dgm:pt modelId="{418971DB-6157-458F-8F89-D34CCC6494B6}" type="pres">
      <dgm:prSet presAssocID="{B4E525B7-E934-47BA-9D77-9DFB9F157E07}" presName="descendantText" presStyleLbl="alignAcc1" presStyleIdx="1" presStyleCnt="4" custScaleY="140932">
        <dgm:presLayoutVars>
          <dgm:bulletEnabled val="1"/>
        </dgm:presLayoutVars>
      </dgm:prSet>
      <dgm:spPr/>
    </dgm:pt>
    <dgm:pt modelId="{79DD7431-D6DC-4889-AACC-F2821FCB4166}" type="pres">
      <dgm:prSet presAssocID="{2FBC2BDF-9875-40F5-997D-D2C653F2082C}" presName="sp" presStyleCnt="0"/>
      <dgm:spPr/>
    </dgm:pt>
    <dgm:pt modelId="{A9A67611-2C59-4956-ACA8-5F06DB54612A}" type="pres">
      <dgm:prSet presAssocID="{3D5B85DF-E441-45FB-B387-18B20FD357E6}" presName="composite" presStyleCnt="0"/>
      <dgm:spPr/>
    </dgm:pt>
    <dgm:pt modelId="{D64A3D04-B2CF-4A31-8393-B8574BC90B06}" type="pres">
      <dgm:prSet presAssocID="{3D5B85DF-E441-45FB-B387-18B20FD357E6}" presName="parentText" presStyleLbl="alignNode1" presStyleIdx="2" presStyleCnt="4" custScaleY="116767" custLinFactNeighborX="0" custLinFactNeighborY="-108">
        <dgm:presLayoutVars>
          <dgm:chMax val="1"/>
          <dgm:bulletEnabled val="1"/>
        </dgm:presLayoutVars>
      </dgm:prSet>
      <dgm:spPr/>
    </dgm:pt>
    <dgm:pt modelId="{D45A3428-BAFA-48D7-B72C-417139AE9BAE}" type="pres">
      <dgm:prSet presAssocID="{3D5B85DF-E441-45FB-B387-18B20FD357E6}" presName="descendantText" presStyleLbl="alignAcc1" presStyleIdx="2" presStyleCnt="4" custScaleY="140932">
        <dgm:presLayoutVars>
          <dgm:bulletEnabled val="1"/>
        </dgm:presLayoutVars>
      </dgm:prSet>
      <dgm:spPr/>
    </dgm:pt>
    <dgm:pt modelId="{880E6216-69E5-4BDD-950F-57C35B30F0B2}" type="pres">
      <dgm:prSet presAssocID="{8D0CC94A-0EA7-4B83-9AA9-BC9E3804FF5C}" presName="sp" presStyleCnt="0"/>
      <dgm:spPr/>
    </dgm:pt>
    <dgm:pt modelId="{4A06D5D5-ECA1-4BEB-B37C-C94B60C81D83}" type="pres">
      <dgm:prSet presAssocID="{9F958D85-5ECC-48FF-B216-E2BFF81BB76A}" presName="composite" presStyleCnt="0"/>
      <dgm:spPr/>
    </dgm:pt>
    <dgm:pt modelId="{4C719FF4-A429-4709-A942-F519EDFAC7C1}" type="pres">
      <dgm:prSet presAssocID="{9F958D85-5ECC-48FF-B216-E2BFF81BB76A}" presName="parentText" presStyleLbl="alignNode1" presStyleIdx="3" presStyleCnt="4" custScaleY="116767" custLinFactNeighborX="0" custLinFactNeighborY="-577">
        <dgm:presLayoutVars>
          <dgm:chMax val="1"/>
          <dgm:bulletEnabled val="1"/>
        </dgm:presLayoutVars>
      </dgm:prSet>
      <dgm:spPr/>
    </dgm:pt>
    <dgm:pt modelId="{E995857B-983D-40C6-A720-1EA5A8FE3777}" type="pres">
      <dgm:prSet presAssocID="{9F958D85-5ECC-48FF-B216-E2BFF81BB76A}" presName="descendantText" presStyleLbl="alignAcc1" presStyleIdx="3" presStyleCnt="4" custScaleY="140932">
        <dgm:presLayoutVars>
          <dgm:bulletEnabled val="1"/>
        </dgm:presLayoutVars>
      </dgm:prSet>
      <dgm:spPr/>
    </dgm:pt>
  </dgm:ptLst>
  <dgm:cxnLst>
    <dgm:cxn modelId="{BBDB8127-5799-444F-A205-CCB8E10F2580}" type="presOf" srcId="{189DF514-E532-49BA-A4CD-C460D6F39FEA}" destId="{5647DF43-4C87-4361-9389-52CC1441B540}" srcOrd="0" destOrd="0" presId="urn:microsoft.com/office/officeart/2005/8/layout/chevron2"/>
    <dgm:cxn modelId="{0E1C0233-C507-49E3-9303-47C328C68E8A}" type="presOf" srcId="{3D5B85DF-E441-45FB-B387-18B20FD357E6}" destId="{D64A3D04-B2CF-4A31-8393-B8574BC90B06}" srcOrd="0" destOrd="0" presId="urn:microsoft.com/office/officeart/2005/8/layout/chevron2"/>
    <dgm:cxn modelId="{2277893E-5F8A-42F2-8A2D-BA964C78332F}" type="presOf" srcId="{B4E525B7-E934-47BA-9D77-9DFB9F157E07}" destId="{BF63A0EC-D5E7-4E3E-BF4B-AB647FC08673}" srcOrd="0" destOrd="0" presId="urn:microsoft.com/office/officeart/2005/8/layout/chevron2"/>
    <dgm:cxn modelId="{89C69249-3493-48D1-8EF4-3B78618C7D94}" type="presOf" srcId="{30590A7F-739D-419B-90D9-AA54C14EA77E}" destId="{418971DB-6157-458F-8F89-D34CCC6494B6}" srcOrd="0" destOrd="0" presId="urn:microsoft.com/office/officeart/2005/8/layout/chevron2"/>
    <dgm:cxn modelId="{A48C885C-DD5F-4563-AA7E-55D726D50454}" srcId="{3C6B4D39-BBD9-47A3-9A51-C93E49CF533F}" destId="{3D5B85DF-E441-45FB-B387-18B20FD357E6}" srcOrd="2" destOrd="0" parTransId="{1B8532C1-74AF-4A54-B7F1-B0068BDD9384}" sibTransId="{8D0CC94A-0EA7-4B83-9AA9-BC9E3804FF5C}"/>
    <dgm:cxn modelId="{8A091B7A-A4BC-42A7-A883-8F226796C251}" type="presOf" srcId="{9F958D85-5ECC-48FF-B216-E2BFF81BB76A}" destId="{4C719FF4-A429-4709-A942-F519EDFAC7C1}" srcOrd="0" destOrd="0" presId="urn:microsoft.com/office/officeart/2005/8/layout/chevron2"/>
    <dgm:cxn modelId="{C6F48783-4FB6-4540-9889-7CEC379D3349}" srcId="{3C6B4D39-BBD9-47A3-9A51-C93E49CF533F}" destId="{189DF514-E532-49BA-A4CD-C460D6F39FEA}" srcOrd="0" destOrd="0" parTransId="{E7B7E6E6-122D-4548-81E4-9CCEA37C4BBE}" sibTransId="{D3C59558-28A0-45E3-885D-BE5803925FE1}"/>
    <dgm:cxn modelId="{50D6FE87-6CB8-4406-BDC7-2E19B0761C15}" type="presOf" srcId="{42A6CF7B-DC34-4C30-A5C1-EF8A111137C8}" destId="{D45A3428-BAFA-48D7-B72C-417139AE9BAE}" srcOrd="0" destOrd="0" presId="urn:microsoft.com/office/officeart/2005/8/layout/chevron2"/>
    <dgm:cxn modelId="{33A2308F-6853-4E8B-9450-168A3D287A18}" srcId="{9F958D85-5ECC-48FF-B216-E2BFF81BB76A}" destId="{B5272AE2-748B-4C24-8D3B-0972D6522AC4}" srcOrd="0" destOrd="0" parTransId="{33346560-2535-4BBC-9AE7-7FA4347E310D}" sibTransId="{A3166EAA-CF39-41EB-B595-CE77CFD30A9E}"/>
    <dgm:cxn modelId="{1A0F47AC-C0C9-4F3D-A2B7-B7B0AB08F1CF}" srcId="{3D5B85DF-E441-45FB-B387-18B20FD357E6}" destId="{42A6CF7B-DC34-4C30-A5C1-EF8A111137C8}" srcOrd="0" destOrd="0" parTransId="{5780F219-1603-4464-AF59-7884E4116C6F}" sibTransId="{B41DA921-F590-40AE-AD84-0DB63CDDE43D}"/>
    <dgm:cxn modelId="{BDF550B5-5E45-4E86-B5DF-F2425B40B61A}" srcId="{189DF514-E532-49BA-A4CD-C460D6F39FEA}" destId="{B8FFA811-8C98-4002-8123-70AB13CD6C63}" srcOrd="0" destOrd="0" parTransId="{BC7D10D9-CB1D-4782-A946-637D8DCD13A3}" sibTransId="{2C5F9B89-3101-410C-9FD3-05EA2C3A9CA8}"/>
    <dgm:cxn modelId="{BC84A7B9-1D47-481C-B57A-4754DA3B8B46}" srcId="{B4E525B7-E934-47BA-9D77-9DFB9F157E07}" destId="{30590A7F-739D-419B-90D9-AA54C14EA77E}" srcOrd="0" destOrd="0" parTransId="{00FBC152-B6FE-4737-AF79-6FBD137DBB25}" sibTransId="{38A4CFBC-7080-4E10-BDFE-38AA28D5FEA3}"/>
    <dgm:cxn modelId="{DA3454C1-6AEF-494E-85C5-71A577B84936}" type="presOf" srcId="{B5272AE2-748B-4C24-8D3B-0972D6522AC4}" destId="{E995857B-983D-40C6-A720-1EA5A8FE3777}" srcOrd="0" destOrd="0" presId="urn:microsoft.com/office/officeart/2005/8/layout/chevron2"/>
    <dgm:cxn modelId="{6C473BC2-A5E5-4F69-8CF8-F481988D508B}" type="presOf" srcId="{B8FFA811-8C98-4002-8123-70AB13CD6C63}" destId="{559113F8-B47D-4CBC-BDF3-67FA8DAB99C4}" srcOrd="0" destOrd="0" presId="urn:microsoft.com/office/officeart/2005/8/layout/chevron2"/>
    <dgm:cxn modelId="{C7B4F0DF-3D2F-42E0-ADFC-319E9DB8FB79}" srcId="{3C6B4D39-BBD9-47A3-9A51-C93E49CF533F}" destId="{9F958D85-5ECC-48FF-B216-E2BFF81BB76A}" srcOrd="3" destOrd="0" parTransId="{72F13BDA-004A-4534-959A-0944829A2D8B}" sibTransId="{A2258548-B520-4128-AF65-7D177786FBB5}"/>
    <dgm:cxn modelId="{D8CAF0E2-1E8C-4C49-B79E-0743151214B1}" type="presOf" srcId="{3C6B4D39-BBD9-47A3-9A51-C93E49CF533F}" destId="{57B06848-F79A-4EDF-BED3-F55D5DFB7507}" srcOrd="0" destOrd="0" presId="urn:microsoft.com/office/officeart/2005/8/layout/chevron2"/>
    <dgm:cxn modelId="{05788AFD-83DA-466C-A0BB-7D462CC7B7F8}" srcId="{3C6B4D39-BBD9-47A3-9A51-C93E49CF533F}" destId="{B4E525B7-E934-47BA-9D77-9DFB9F157E07}" srcOrd="1" destOrd="0" parTransId="{2812330C-C441-43EE-B68F-6608E081A04B}" sibTransId="{2FBC2BDF-9875-40F5-997D-D2C653F2082C}"/>
    <dgm:cxn modelId="{A93B1676-32FA-49E2-B327-2458B474A112}" type="presParOf" srcId="{57B06848-F79A-4EDF-BED3-F55D5DFB7507}" destId="{B144A5A2-EF2D-4EEC-9A37-42C68F9EF57E}" srcOrd="0" destOrd="0" presId="urn:microsoft.com/office/officeart/2005/8/layout/chevron2"/>
    <dgm:cxn modelId="{14BE2F59-0E42-4037-B9C5-ACE089C30DA5}" type="presParOf" srcId="{B144A5A2-EF2D-4EEC-9A37-42C68F9EF57E}" destId="{5647DF43-4C87-4361-9389-52CC1441B540}" srcOrd="0" destOrd="0" presId="urn:microsoft.com/office/officeart/2005/8/layout/chevron2"/>
    <dgm:cxn modelId="{5DB85465-95C3-4092-9237-8A80D235E6BE}" type="presParOf" srcId="{B144A5A2-EF2D-4EEC-9A37-42C68F9EF57E}" destId="{559113F8-B47D-4CBC-BDF3-67FA8DAB99C4}" srcOrd="1" destOrd="0" presId="urn:microsoft.com/office/officeart/2005/8/layout/chevron2"/>
    <dgm:cxn modelId="{923BEE7C-B919-42DA-8007-562A5F579ACB}" type="presParOf" srcId="{57B06848-F79A-4EDF-BED3-F55D5DFB7507}" destId="{0BE9D9BF-F7BC-4D2F-92B4-B1C07F71C34C}" srcOrd="1" destOrd="0" presId="urn:microsoft.com/office/officeart/2005/8/layout/chevron2"/>
    <dgm:cxn modelId="{E71FFD40-BD94-4A74-9961-7F8DC3D7DD49}" type="presParOf" srcId="{57B06848-F79A-4EDF-BED3-F55D5DFB7507}" destId="{39178E51-FA29-417A-A48E-06C833CDA3F3}" srcOrd="2" destOrd="0" presId="urn:microsoft.com/office/officeart/2005/8/layout/chevron2"/>
    <dgm:cxn modelId="{1CFF59A2-1C56-4529-ADB5-E1E2269C1625}" type="presParOf" srcId="{39178E51-FA29-417A-A48E-06C833CDA3F3}" destId="{BF63A0EC-D5E7-4E3E-BF4B-AB647FC08673}" srcOrd="0" destOrd="0" presId="urn:microsoft.com/office/officeart/2005/8/layout/chevron2"/>
    <dgm:cxn modelId="{525A70BE-F043-4ACB-AF0F-BA473C5244CC}" type="presParOf" srcId="{39178E51-FA29-417A-A48E-06C833CDA3F3}" destId="{418971DB-6157-458F-8F89-D34CCC6494B6}" srcOrd="1" destOrd="0" presId="urn:microsoft.com/office/officeart/2005/8/layout/chevron2"/>
    <dgm:cxn modelId="{4C8CC760-D566-479A-97E0-2CC928629DD5}" type="presParOf" srcId="{57B06848-F79A-4EDF-BED3-F55D5DFB7507}" destId="{79DD7431-D6DC-4889-AACC-F2821FCB4166}" srcOrd="3" destOrd="0" presId="urn:microsoft.com/office/officeart/2005/8/layout/chevron2"/>
    <dgm:cxn modelId="{19E6AD7A-537B-4583-87CA-0E78084DBEE8}" type="presParOf" srcId="{57B06848-F79A-4EDF-BED3-F55D5DFB7507}" destId="{A9A67611-2C59-4956-ACA8-5F06DB54612A}" srcOrd="4" destOrd="0" presId="urn:microsoft.com/office/officeart/2005/8/layout/chevron2"/>
    <dgm:cxn modelId="{C3203F1D-E536-42D5-B698-A7DE1C624C66}" type="presParOf" srcId="{A9A67611-2C59-4956-ACA8-5F06DB54612A}" destId="{D64A3D04-B2CF-4A31-8393-B8574BC90B06}" srcOrd="0" destOrd="0" presId="urn:microsoft.com/office/officeart/2005/8/layout/chevron2"/>
    <dgm:cxn modelId="{837CAEC9-17CB-47E3-8F68-1E5EDDA69656}" type="presParOf" srcId="{A9A67611-2C59-4956-ACA8-5F06DB54612A}" destId="{D45A3428-BAFA-48D7-B72C-417139AE9BAE}" srcOrd="1" destOrd="0" presId="urn:microsoft.com/office/officeart/2005/8/layout/chevron2"/>
    <dgm:cxn modelId="{A2CD37CB-3B76-45B0-B383-66B3D768E59F}" type="presParOf" srcId="{57B06848-F79A-4EDF-BED3-F55D5DFB7507}" destId="{880E6216-69E5-4BDD-950F-57C35B30F0B2}" srcOrd="5" destOrd="0" presId="urn:microsoft.com/office/officeart/2005/8/layout/chevron2"/>
    <dgm:cxn modelId="{E13BE0A2-A341-450D-8556-4BCE804D9186}" type="presParOf" srcId="{57B06848-F79A-4EDF-BED3-F55D5DFB7507}" destId="{4A06D5D5-ECA1-4BEB-B37C-C94B60C81D83}" srcOrd="6" destOrd="0" presId="urn:microsoft.com/office/officeart/2005/8/layout/chevron2"/>
    <dgm:cxn modelId="{4875D060-03D8-4A01-87E5-F8B27EC95240}" type="presParOf" srcId="{4A06D5D5-ECA1-4BEB-B37C-C94B60C81D83}" destId="{4C719FF4-A429-4709-A942-F519EDFAC7C1}" srcOrd="0" destOrd="0" presId="urn:microsoft.com/office/officeart/2005/8/layout/chevron2"/>
    <dgm:cxn modelId="{29BEDACE-399C-4E63-90FF-66D1A98BB099}" type="presParOf" srcId="{4A06D5D5-ECA1-4BEB-B37C-C94B60C81D83}" destId="{E995857B-983D-40C6-A720-1EA5A8FE37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86CD69-C855-884E-AF2F-0B409768E8B8}" type="doc">
      <dgm:prSet loTypeId="urn:microsoft.com/office/officeart/2005/8/layout/process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67D7F0-74C6-3541-8B63-2970E5B8307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четкого представления о последствиях несоблюдения 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ESG-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принципов</a:t>
          </a:r>
        </a:p>
      </dgm:t>
    </dgm:pt>
    <dgm:pt modelId="{A335B4E2-E36E-D74C-A9C8-8F348BFC3C80}" type="parTrans" cxnId="{B11AC51B-130F-9247-8177-4CFA4B9734F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FF1C2-9F4C-5647-95C3-86BF29876B06}" type="sibTrans" cxnId="{B11AC51B-130F-9247-8177-4CFA4B9734F5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D4FEC-8D3A-9740-8A00-988E7ED3AE58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Незаинтересованность хозяйствующих субъектов во внедрении стандартов 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39332-BC02-0C46-A756-700B7988E415}" type="parTrans" cxnId="{8346AADE-CEFC-0B40-B381-E58E72D33A2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32FBA-E30F-B14C-B385-B77F1C090405}" type="sibTrans" cxnId="{8346AADE-CEFC-0B40-B381-E58E72D33A22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774FB-8E43-8C44-8828-505607FC7F3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единых стандартов 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организации и привлечения устойчивого финансирования и высокие издержки при внедрении 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-принципов в бизнес-процессы </a:t>
          </a:r>
        </a:p>
      </dgm:t>
    </dgm:pt>
    <dgm:pt modelId="{356AF44C-2310-0843-98DA-0CDE8214553B}" type="parTrans" cxnId="{079079C9-AB42-0A4B-B3F3-88A85B40966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461E8-DF08-BE4C-A96C-0C3234136B60}" type="sibTrans" cxnId="{079079C9-AB42-0A4B-B3F3-88A85B40966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1D82E-05DD-BE43-955B-FA619AEB57ED}" type="pres">
      <dgm:prSet presAssocID="{A786CD69-C855-884E-AF2F-0B409768E8B8}" presName="linearFlow" presStyleCnt="0">
        <dgm:presLayoutVars>
          <dgm:resizeHandles val="exact"/>
        </dgm:presLayoutVars>
      </dgm:prSet>
      <dgm:spPr/>
    </dgm:pt>
    <dgm:pt modelId="{8E30BC1F-6F19-1746-B695-14827F66E67D}" type="pres">
      <dgm:prSet presAssocID="{5267D7F0-74C6-3541-8B63-2970E5B83076}" presName="node" presStyleLbl="node1" presStyleIdx="0" presStyleCnt="3" custLinFactNeighborX="-478" custLinFactNeighborY="19214">
        <dgm:presLayoutVars>
          <dgm:bulletEnabled val="1"/>
        </dgm:presLayoutVars>
      </dgm:prSet>
      <dgm:spPr/>
    </dgm:pt>
    <dgm:pt modelId="{035E61FB-EF44-A043-A170-C333656CF1C1}" type="pres">
      <dgm:prSet presAssocID="{2C7FF1C2-9F4C-5647-95C3-86BF29876B06}" presName="sibTrans" presStyleLbl="sibTrans2D1" presStyleIdx="0" presStyleCnt="2"/>
      <dgm:spPr/>
    </dgm:pt>
    <dgm:pt modelId="{05DBFAFF-FB33-1848-B596-0D8C7BF3287E}" type="pres">
      <dgm:prSet presAssocID="{2C7FF1C2-9F4C-5647-95C3-86BF29876B06}" presName="connectorText" presStyleLbl="sibTrans2D1" presStyleIdx="0" presStyleCnt="2"/>
      <dgm:spPr/>
    </dgm:pt>
    <dgm:pt modelId="{1353B580-9525-C243-B184-880DE2182130}" type="pres">
      <dgm:prSet presAssocID="{050D4FEC-8D3A-9740-8A00-988E7ED3AE58}" presName="node" presStyleLbl="node1" presStyleIdx="1" presStyleCnt="3">
        <dgm:presLayoutVars>
          <dgm:bulletEnabled val="1"/>
        </dgm:presLayoutVars>
      </dgm:prSet>
      <dgm:spPr/>
    </dgm:pt>
    <dgm:pt modelId="{95F6D0D5-C12C-E34D-845D-5592C3DA3C1D}" type="pres">
      <dgm:prSet presAssocID="{52132FBA-E30F-B14C-B385-B77F1C090405}" presName="sibTrans" presStyleLbl="sibTrans2D1" presStyleIdx="1" presStyleCnt="2"/>
      <dgm:spPr/>
    </dgm:pt>
    <dgm:pt modelId="{8CE2A431-7A4C-9C43-8816-1723A446E355}" type="pres">
      <dgm:prSet presAssocID="{52132FBA-E30F-B14C-B385-B77F1C090405}" presName="connectorText" presStyleLbl="sibTrans2D1" presStyleIdx="1" presStyleCnt="2"/>
      <dgm:spPr/>
    </dgm:pt>
    <dgm:pt modelId="{B681C726-EAE7-314D-9DD4-E53E9E30727A}" type="pres">
      <dgm:prSet presAssocID="{385774FB-8E43-8C44-8828-505607FC7F35}" presName="node" presStyleLbl="node1" presStyleIdx="2" presStyleCnt="3">
        <dgm:presLayoutVars>
          <dgm:bulletEnabled val="1"/>
        </dgm:presLayoutVars>
      </dgm:prSet>
      <dgm:spPr/>
    </dgm:pt>
  </dgm:ptLst>
  <dgm:cxnLst>
    <dgm:cxn modelId="{DA75300E-91F4-C94A-BCAA-0F776AAE64D0}" type="presOf" srcId="{A786CD69-C855-884E-AF2F-0B409768E8B8}" destId="{41A1D82E-05DD-BE43-955B-FA619AEB57ED}" srcOrd="0" destOrd="0" presId="urn:microsoft.com/office/officeart/2005/8/layout/process2"/>
    <dgm:cxn modelId="{B11AC51B-130F-9247-8177-4CFA4B9734F5}" srcId="{A786CD69-C855-884E-AF2F-0B409768E8B8}" destId="{5267D7F0-74C6-3541-8B63-2970E5B83076}" srcOrd="0" destOrd="0" parTransId="{A335B4E2-E36E-D74C-A9C8-8F348BFC3C80}" sibTransId="{2C7FF1C2-9F4C-5647-95C3-86BF29876B06}"/>
    <dgm:cxn modelId="{AF587C79-B4F4-C54B-83EF-CC916DF4EB21}" type="presOf" srcId="{52132FBA-E30F-B14C-B385-B77F1C090405}" destId="{95F6D0D5-C12C-E34D-845D-5592C3DA3C1D}" srcOrd="0" destOrd="0" presId="urn:microsoft.com/office/officeart/2005/8/layout/process2"/>
    <dgm:cxn modelId="{7DB5CC93-CB55-5B43-B87F-679565C439C4}" type="presOf" srcId="{2C7FF1C2-9F4C-5647-95C3-86BF29876B06}" destId="{05DBFAFF-FB33-1848-B596-0D8C7BF3287E}" srcOrd="1" destOrd="0" presId="urn:microsoft.com/office/officeart/2005/8/layout/process2"/>
    <dgm:cxn modelId="{079079C9-AB42-0A4B-B3F3-88A85B40966B}" srcId="{A786CD69-C855-884E-AF2F-0B409768E8B8}" destId="{385774FB-8E43-8C44-8828-505607FC7F35}" srcOrd="2" destOrd="0" parTransId="{356AF44C-2310-0843-98DA-0CDE8214553B}" sibTransId="{CF4461E8-DF08-BE4C-A96C-0C3234136B60}"/>
    <dgm:cxn modelId="{E6066FCF-054D-7642-970D-BD87CA371D66}" type="presOf" srcId="{5267D7F0-74C6-3541-8B63-2970E5B83076}" destId="{8E30BC1F-6F19-1746-B695-14827F66E67D}" srcOrd="0" destOrd="0" presId="urn:microsoft.com/office/officeart/2005/8/layout/process2"/>
    <dgm:cxn modelId="{943ED6D0-BA3E-DC49-BDF4-6F9D48486B85}" type="presOf" srcId="{2C7FF1C2-9F4C-5647-95C3-86BF29876B06}" destId="{035E61FB-EF44-A043-A170-C333656CF1C1}" srcOrd="0" destOrd="0" presId="urn:microsoft.com/office/officeart/2005/8/layout/process2"/>
    <dgm:cxn modelId="{5298F3DC-7DF6-5D43-84D9-ADC746D8C9C9}" type="presOf" srcId="{385774FB-8E43-8C44-8828-505607FC7F35}" destId="{B681C726-EAE7-314D-9DD4-E53E9E30727A}" srcOrd="0" destOrd="0" presId="urn:microsoft.com/office/officeart/2005/8/layout/process2"/>
    <dgm:cxn modelId="{8346AADE-CEFC-0B40-B381-E58E72D33A22}" srcId="{A786CD69-C855-884E-AF2F-0B409768E8B8}" destId="{050D4FEC-8D3A-9740-8A00-988E7ED3AE58}" srcOrd="1" destOrd="0" parTransId="{2B639332-BC02-0C46-A756-700B7988E415}" sibTransId="{52132FBA-E30F-B14C-B385-B77F1C090405}"/>
    <dgm:cxn modelId="{91ED86F9-CE95-B643-96A2-F8E9EF4D2EEE}" type="presOf" srcId="{050D4FEC-8D3A-9740-8A00-988E7ED3AE58}" destId="{1353B580-9525-C243-B184-880DE2182130}" srcOrd="0" destOrd="0" presId="urn:microsoft.com/office/officeart/2005/8/layout/process2"/>
    <dgm:cxn modelId="{C9E2A9FE-A46E-8046-BC51-2DA552E4DF12}" type="presOf" srcId="{52132FBA-E30F-B14C-B385-B77F1C090405}" destId="{8CE2A431-7A4C-9C43-8816-1723A446E355}" srcOrd="1" destOrd="0" presId="urn:microsoft.com/office/officeart/2005/8/layout/process2"/>
    <dgm:cxn modelId="{398A9D0A-5AB8-E746-8E0E-E4332122E91C}" type="presParOf" srcId="{41A1D82E-05DD-BE43-955B-FA619AEB57ED}" destId="{8E30BC1F-6F19-1746-B695-14827F66E67D}" srcOrd="0" destOrd="0" presId="urn:microsoft.com/office/officeart/2005/8/layout/process2"/>
    <dgm:cxn modelId="{23C373CA-1CFA-7444-BB76-DAF0838F2973}" type="presParOf" srcId="{41A1D82E-05DD-BE43-955B-FA619AEB57ED}" destId="{035E61FB-EF44-A043-A170-C333656CF1C1}" srcOrd="1" destOrd="0" presId="urn:microsoft.com/office/officeart/2005/8/layout/process2"/>
    <dgm:cxn modelId="{E12CF020-7A91-9C4B-A868-37ACF4FAD9B2}" type="presParOf" srcId="{035E61FB-EF44-A043-A170-C333656CF1C1}" destId="{05DBFAFF-FB33-1848-B596-0D8C7BF3287E}" srcOrd="0" destOrd="0" presId="urn:microsoft.com/office/officeart/2005/8/layout/process2"/>
    <dgm:cxn modelId="{8AE9D83A-BA3A-0649-B160-54C736E4EFC4}" type="presParOf" srcId="{41A1D82E-05DD-BE43-955B-FA619AEB57ED}" destId="{1353B580-9525-C243-B184-880DE2182130}" srcOrd="2" destOrd="0" presId="urn:microsoft.com/office/officeart/2005/8/layout/process2"/>
    <dgm:cxn modelId="{9C78EF0F-0347-6445-932D-2F53DA02278B}" type="presParOf" srcId="{41A1D82E-05DD-BE43-955B-FA619AEB57ED}" destId="{95F6D0D5-C12C-E34D-845D-5592C3DA3C1D}" srcOrd="3" destOrd="0" presId="urn:microsoft.com/office/officeart/2005/8/layout/process2"/>
    <dgm:cxn modelId="{11AC1026-AE90-B443-88BA-ADBFD5541FD4}" type="presParOf" srcId="{95F6D0D5-C12C-E34D-845D-5592C3DA3C1D}" destId="{8CE2A431-7A4C-9C43-8816-1723A446E355}" srcOrd="0" destOrd="0" presId="urn:microsoft.com/office/officeart/2005/8/layout/process2"/>
    <dgm:cxn modelId="{A576FD93-C358-AB49-9D1D-F42C970227E6}" type="presParOf" srcId="{41A1D82E-05DD-BE43-955B-FA619AEB57ED}" destId="{B681C726-EAE7-314D-9DD4-E53E9E30727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5DDC77-269D-3D45-9121-53F8EEF61796}" type="doc">
      <dgm:prSet loTypeId="urn:microsoft.com/office/officeart/2005/8/layout/radial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209617-FF94-4445-B320-B295510D880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 МСП</a:t>
          </a:r>
        </a:p>
      </dgm:t>
    </dgm:pt>
    <dgm:pt modelId="{65AD9F7C-068D-7E44-A7CE-C0AF47444702}" type="parTrans" cxnId="{6788C2CD-F0F8-EB43-AAE3-BBC6DAF5B192}">
      <dgm:prSet/>
      <dgm:spPr/>
      <dgm:t>
        <a:bodyPr/>
        <a:lstStyle/>
        <a:p>
          <a:endParaRPr lang="ru-RU" sz="1400"/>
        </a:p>
      </dgm:t>
    </dgm:pt>
    <dgm:pt modelId="{D4C43BE2-81A4-0B44-957E-F3F2E461C037}" type="sibTrans" cxnId="{6788C2CD-F0F8-EB43-AAE3-BBC6DAF5B192}">
      <dgm:prSet/>
      <dgm:spPr/>
      <dgm:t>
        <a:bodyPr/>
        <a:lstStyle/>
        <a:p>
          <a:endParaRPr lang="ru-RU" sz="1400"/>
        </a:p>
      </dgm:t>
    </dgm:pt>
    <dgm:pt modelId="{4F460D7D-87BA-9E4F-9068-865F5038DBA7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шансов на заключение контрактов с крупными компаниями </a:t>
          </a:r>
        </a:p>
      </dgm:t>
    </dgm:pt>
    <dgm:pt modelId="{8D3B0487-1B35-354E-9190-03D9823F14FA}" type="parTrans" cxnId="{1F306E4E-F649-7445-9B70-9CE9ECC9C40C}">
      <dgm:prSet/>
      <dgm:spPr/>
      <dgm:t>
        <a:bodyPr/>
        <a:lstStyle/>
        <a:p>
          <a:endParaRPr lang="ru-RU" sz="1400"/>
        </a:p>
      </dgm:t>
    </dgm:pt>
    <dgm:pt modelId="{4669A061-F1DE-1F49-BEFC-3101071796D4}" type="sibTrans" cxnId="{1F306E4E-F649-7445-9B70-9CE9ECC9C40C}">
      <dgm:prSet/>
      <dgm:spPr/>
      <dgm:t>
        <a:bodyPr/>
        <a:lstStyle/>
        <a:p>
          <a:endParaRPr lang="ru-RU" sz="1400"/>
        </a:p>
      </dgm:t>
    </dgm:pt>
    <dgm:pt modelId="{4D39E819-65B6-474C-AEEE-ADA6FC50D87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привлечения дополнительного финансирования </a:t>
          </a:r>
        </a:p>
      </dgm:t>
    </dgm:pt>
    <dgm:pt modelId="{A059D933-DE97-E949-BAC1-F0222872E474}" type="parTrans" cxnId="{817129D9-C208-7044-912F-0E299E3D318D}">
      <dgm:prSet/>
      <dgm:spPr/>
      <dgm:t>
        <a:bodyPr/>
        <a:lstStyle/>
        <a:p>
          <a:endParaRPr lang="ru-RU" sz="1400"/>
        </a:p>
      </dgm:t>
    </dgm:pt>
    <dgm:pt modelId="{E2802428-438F-FA4C-BD4D-CAF3C7762C71}" type="sibTrans" cxnId="{817129D9-C208-7044-912F-0E299E3D318D}">
      <dgm:prSet/>
      <dgm:spPr/>
      <dgm:t>
        <a:bodyPr/>
        <a:lstStyle/>
        <a:p>
          <a:endParaRPr lang="ru-RU" sz="1400"/>
        </a:p>
      </dgm:t>
    </dgm:pt>
    <dgm:pt modelId="{6FDB8EC1-6F35-014E-B5CC-88B397AD72C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Улучшение репутации и сокращение издержек</a:t>
          </a:r>
        </a:p>
      </dgm:t>
    </dgm:pt>
    <dgm:pt modelId="{808B1ACC-AA9C-634F-92AE-68C949305028}" type="parTrans" cxnId="{D478FF0F-AE65-5A4F-BD99-EFC2A62D6F0F}">
      <dgm:prSet/>
      <dgm:spPr/>
      <dgm:t>
        <a:bodyPr/>
        <a:lstStyle/>
        <a:p>
          <a:endParaRPr lang="ru-RU" sz="1400"/>
        </a:p>
      </dgm:t>
    </dgm:pt>
    <dgm:pt modelId="{2A6B73E5-64CA-1D4F-B6B5-A1B7F25F74B4}" type="sibTrans" cxnId="{D478FF0F-AE65-5A4F-BD99-EFC2A62D6F0F}">
      <dgm:prSet/>
      <dgm:spPr/>
      <dgm:t>
        <a:bodyPr/>
        <a:lstStyle/>
        <a:p>
          <a:endParaRPr lang="ru-RU" sz="1400"/>
        </a:p>
      </dgm:t>
    </dgm:pt>
    <dgm:pt modelId="{08F5A433-2B13-1D48-B72C-8F9E2CD6239C}" type="pres">
      <dgm:prSet presAssocID="{255DDC77-269D-3D45-9121-53F8EEF617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C46C65-A210-AD41-A3AA-F0F2AD00D487}" type="pres">
      <dgm:prSet presAssocID="{A3209617-FF94-4445-B320-B295510D8800}" presName="centerShape" presStyleLbl="node0" presStyleIdx="0" presStyleCnt="1"/>
      <dgm:spPr/>
    </dgm:pt>
    <dgm:pt modelId="{3E155913-F344-E448-AE64-DB3AB4EE76CA}" type="pres">
      <dgm:prSet presAssocID="{8D3B0487-1B35-354E-9190-03D9823F14FA}" presName="parTrans" presStyleLbl="bgSibTrans2D1" presStyleIdx="0" presStyleCnt="3"/>
      <dgm:spPr/>
    </dgm:pt>
    <dgm:pt modelId="{EE60F0B0-560C-F540-AB77-8A33DC620AC1}" type="pres">
      <dgm:prSet presAssocID="{4F460D7D-87BA-9E4F-9068-865F5038DBA7}" presName="node" presStyleLbl="node1" presStyleIdx="0" presStyleCnt="3">
        <dgm:presLayoutVars>
          <dgm:bulletEnabled val="1"/>
        </dgm:presLayoutVars>
      </dgm:prSet>
      <dgm:spPr/>
    </dgm:pt>
    <dgm:pt modelId="{7D351F28-7977-764B-B324-5A8401F64357}" type="pres">
      <dgm:prSet presAssocID="{A059D933-DE97-E949-BAC1-F0222872E474}" presName="parTrans" presStyleLbl="bgSibTrans2D1" presStyleIdx="1" presStyleCnt="3"/>
      <dgm:spPr/>
    </dgm:pt>
    <dgm:pt modelId="{681CFA17-D467-C34C-B0BE-DE05FF9AFA38}" type="pres">
      <dgm:prSet presAssocID="{4D39E819-65B6-474C-AEEE-ADA6FC50D875}" presName="node" presStyleLbl="node1" presStyleIdx="1" presStyleCnt="3">
        <dgm:presLayoutVars>
          <dgm:bulletEnabled val="1"/>
        </dgm:presLayoutVars>
      </dgm:prSet>
      <dgm:spPr/>
    </dgm:pt>
    <dgm:pt modelId="{B1CDB330-2820-B746-B728-39997FE8F796}" type="pres">
      <dgm:prSet presAssocID="{808B1ACC-AA9C-634F-92AE-68C949305028}" presName="parTrans" presStyleLbl="bgSibTrans2D1" presStyleIdx="2" presStyleCnt="3"/>
      <dgm:spPr/>
    </dgm:pt>
    <dgm:pt modelId="{6F9ED35E-9926-0044-89A9-642AAA49BCE9}" type="pres">
      <dgm:prSet presAssocID="{6FDB8EC1-6F35-014E-B5CC-88B397AD72CB}" presName="node" presStyleLbl="node1" presStyleIdx="2" presStyleCnt="3">
        <dgm:presLayoutVars>
          <dgm:bulletEnabled val="1"/>
        </dgm:presLayoutVars>
      </dgm:prSet>
      <dgm:spPr/>
    </dgm:pt>
  </dgm:ptLst>
  <dgm:cxnLst>
    <dgm:cxn modelId="{D478FF0F-AE65-5A4F-BD99-EFC2A62D6F0F}" srcId="{A3209617-FF94-4445-B320-B295510D8800}" destId="{6FDB8EC1-6F35-014E-B5CC-88B397AD72CB}" srcOrd="2" destOrd="0" parTransId="{808B1ACC-AA9C-634F-92AE-68C949305028}" sibTransId="{2A6B73E5-64CA-1D4F-B6B5-A1B7F25F74B4}"/>
    <dgm:cxn modelId="{6DFBD53B-E4E5-B941-9420-5BBE95790D37}" type="presOf" srcId="{4D39E819-65B6-474C-AEEE-ADA6FC50D875}" destId="{681CFA17-D467-C34C-B0BE-DE05FF9AFA38}" srcOrd="0" destOrd="0" presId="urn:microsoft.com/office/officeart/2005/8/layout/radial4"/>
    <dgm:cxn modelId="{1F306E4E-F649-7445-9B70-9CE9ECC9C40C}" srcId="{A3209617-FF94-4445-B320-B295510D8800}" destId="{4F460D7D-87BA-9E4F-9068-865F5038DBA7}" srcOrd="0" destOrd="0" parTransId="{8D3B0487-1B35-354E-9190-03D9823F14FA}" sibTransId="{4669A061-F1DE-1F49-BEFC-3101071796D4}"/>
    <dgm:cxn modelId="{2221705A-C368-CD49-A941-FFE97ED24B6C}" type="presOf" srcId="{A3209617-FF94-4445-B320-B295510D8800}" destId="{EDC46C65-A210-AD41-A3AA-F0F2AD00D487}" srcOrd="0" destOrd="0" presId="urn:microsoft.com/office/officeart/2005/8/layout/radial4"/>
    <dgm:cxn modelId="{070CED5B-7D3C-084C-AE02-875382DEF6F6}" type="presOf" srcId="{A059D933-DE97-E949-BAC1-F0222872E474}" destId="{7D351F28-7977-764B-B324-5A8401F64357}" srcOrd="0" destOrd="0" presId="urn:microsoft.com/office/officeart/2005/8/layout/radial4"/>
    <dgm:cxn modelId="{E41B8388-E5A4-C745-A54A-0E7D716F23B8}" type="presOf" srcId="{255DDC77-269D-3D45-9121-53F8EEF61796}" destId="{08F5A433-2B13-1D48-B72C-8F9E2CD6239C}" srcOrd="0" destOrd="0" presId="urn:microsoft.com/office/officeart/2005/8/layout/radial4"/>
    <dgm:cxn modelId="{75D9DFA7-3ED2-9B45-BAB0-6488E0019BCC}" type="presOf" srcId="{6FDB8EC1-6F35-014E-B5CC-88B397AD72CB}" destId="{6F9ED35E-9926-0044-89A9-642AAA49BCE9}" srcOrd="0" destOrd="0" presId="urn:microsoft.com/office/officeart/2005/8/layout/radial4"/>
    <dgm:cxn modelId="{0F59ABA8-9114-784D-A6DA-71770D4D53EA}" type="presOf" srcId="{8D3B0487-1B35-354E-9190-03D9823F14FA}" destId="{3E155913-F344-E448-AE64-DB3AB4EE76CA}" srcOrd="0" destOrd="0" presId="urn:microsoft.com/office/officeart/2005/8/layout/radial4"/>
    <dgm:cxn modelId="{6788C2CD-F0F8-EB43-AAE3-BBC6DAF5B192}" srcId="{255DDC77-269D-3D45-9121-53F8EEF61796}" destId="{A3209617-FF94-4445-B320-B295510D8800}" srcOrd="0" destOrd="0" parTransId="{65AD9F7C-068D-7E44-A7CE-C0AF47444702}" sibTransId="{D4C43BE2-81A4-0B44-957E-F3F2E461C037}"/>
    <dgm:cxn modelId="{817129D9-C208-7044-912F-0E299E3D318D}" srcId="{A3209617-FF94-4445-B320-B295510D8800}" destId="{4D39E819-65B6-474C-AEEE-ADA6FC50D875}" srcOrd="1" destOrd="0" parTransId="{A059D933-DE97-E949-BAC1-F0222872E474}" sibTransId="{E2802428-438F-FA4C-BD4D-CAF3C7762C71}"/>
    <dgm:cxn modelId="{D070D5ED-D5E9-9845-B167-89F24E2BDB8F}" type="presOf" srcId="{808B1ACC-AA9C-634F-92AE-68C949305028}" destId="{B1CDB330-2820-B746-B728-39997FE8F796}" srcOrd="0" destOrd="0" presId="urn:microsoft.com/office/officeart/2005/8/layout/radial4"/>
    <dgm:cxn modelId="{223E65F1-8A8D-3242-BE48-4ACFE1553ABF}" type="presOf" srcId="{4F460D7D-87BA-9E4F-9068-865F5038DBA7}" destId="{EE60F0B0-560C-F540-AB77-8A33DC620AC1}" srcOrd="0" destOrd="0" presId="urn:microsoft.com/office/officeart/2005/8/layout/radial4"/>
    <dgm:cxn modelId="{ECD6EB9B-7839-1A41-9E67-FB0E96C9B175}" type="presParOf" srcId="{08F5A433-2B13-1D48-B72C-8F9E2CD6239C}" destId="{EDC46C65-A210-AD41-A3AA-F0F2AD00D487}" srcOrd="0" destOrd="0" presId="urn:microsoft.com/office/officeart/2005/8/layout/radial4"/>
    <dgm:cxn modelId="{20E9FF01-2345-BE46-A28D-F4467D5DDECF}" type="presParOf" srcId="{08F5A433-2B13-1D48-B72C-8F9E2CD6239C}" destId="{3E155913-F344-E448-AE64-DB3AB4EE76CA}" srcOrd="1" destOrd="0" presId="urn:microsoft.com/office/officeart/2005/8/layout/radial4"/>
    <dgm:cxn modelId="{B3F19602-CF61-C64F-B22E-C23DBFC4DE09}" type="presParOf" srcId="{08F5A433-2B13-1D48-B72C-8F9E2CD6239C}" destId="{EE60F0B0-560C-F540-AB77-8A33DC620AC1}" srcOrd="2" destOrd="0" presId="urn:microsoft.com/office/officeart/2005/8/layout/radial4"/>
    <dgm:cxn modelId="{5177503B-765E-464D-B292-C7547DC9E9A4}" type="presParOf" srcId="{08F5A433-2B13-1D48-B72C-8F9E2CD6239C}" destId="{7D351F28-7977-764B-B324-5A8401F64357}" srcOrd="3" destOrd="0" presId="urn:microsoft.com/office/officeart/2005/8/layout/radial4"/>
    <dgm:cxn modelId="{A9B56E45-F5B8-E645-A81B-61AF53BF0A95}" type="presParOf" srcId="{08F5A433-2B13-1D48-B72C-8F9E2CD6239C}" destId="{681CFA17-D467-C34C-B0BE-DE05FF9AFA38}" srcOrd="4" destOrd="0" presId="urn:microsoft.com/office/officeart/2005/8/layout/radial4"/>
    <dgm:cxn modelId="{C6953D9C-8012-0748-9A1E-8AF5C24D0236}" type="presParOf" srcId="{08F5A433-2B13-1D48-B72C-8F9E2CD6239C}" destId="{B1CDB330-2820-B746-B728-39997FE8F796}" srcOrd="5" destOrd="0" presId="urn:microsoft.com/office/officeart/2005/8/layout/radial4"/>
    <dgm:cxn modelId="{9DEF09B1-7B8F-6D49-8929-A4380FC2DE9A}" type="presParOf" srcId="{08F5A433-2B13-1D48-B72C-8F9E2CD6239C}" destId="{6F9ED35E-9926-0044-89A9-642AAA49BCE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7A1141-D886-6C4E-B7DD-7394D25CFC51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26D57E0-6AAA-6745-B8B2-0FB21A8BB6A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Льготные финансовые инструменты</a:t>
          </a:r>
        </a:p>
      </dgm:t>
    </dgm:pt>
    <dgm:pt modelId="{159DC974-6575-6946-B31D-8ACB0A52DDB1}" type="parTrans" cxnId="{9BE92C1A-F718-2E41-A2F7-80B6B1E5C5E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0A936-E5FA-AB4A-8336-662758E1268B}" type="sibTrans" cxnId="{9BE92C1A-F718-2E41-A2F7-80B6B1E5C5E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A7E10-517D-9747-8593-35D5217E2FAE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и просветительские программы</a:t>
          </a:r>
        </a:p>
      </dgm:t>
    </dgm:pt>
    <dgm:pt modelId="{1C563992-129C-5144-915E-33A0781E5032}" type="parTrans" cxnId="{2640D95E-0318-B847-A688-3E005CCA1FF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F5DF5-4C51-234E-A74A-B1BCE5DF47F0}" type="sibTrans" cxnId="{2640D95E-0318-B847-A688-3E005CCA1FF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4C1BE-33BE-6A4D-BEF3-F46F7675389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кампании по продвижению </a:t>
          </a:r>
          <a:r>
            <a: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ESG-</a:t>
          </a:r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 среди субъектов МСП</a:t>
          </a:r>
        </a:p>
      </dgm:t>
    </dgm:pt>
    <dgm:pt modelId="{ECCF0BC2-512B-744A-A242-4D4C13A11DDE}" type="parTrans" cxnId="{C41A2E67-0758-6342-90FD-24283791BA5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6AED4-A96E-FD49-9501-182987555ADB}" type="sibTrans" cxnId="{C41A2E67-0758-6342-90FD-24283791BA5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FDF99-5146-694E-A9F2-532A998E20A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критериев 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число критериев, используемых при выборе поставщиков для осуществления гос. или муниципальных закупок</a:t>
          </a:r>
        </a:p>
      </dgm:t>
    </dgm:pt>
    <dgm:pt modelId="{254D1804-89D6-B046-85BC-1BAB0FCA6D5A}" type="parTrans" cxnId="{E581BD3B-A990-9A4F-8494-95773AF431EC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74014-3E03-6746-84EC-F14E649EDB92}" type="sibTrans" cxnId="{E581BD3B-A990-9A4F-8494-95773AF431EC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C253C-9F55-4349-9EC2-8251B0E51DB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конкурсов среди субъектов МСП на лучшие </a:t>
          </a:r>
          <a:r>
            <a: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ESG-</a:t>
          </a:r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практики</a:t>
          </a:r>
        </a:p>
      </dgm:t>
    </dgm:pt>
    <dgm:pt modelId="{AA576E90-EB4E-6649-8501-843F46A6B867}" type="parTrans" cxnId="{0D1C1E3A-2359-4E4F-9BF5-FCC5683AE74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1DD19-0001-6043-9CE5-BE9CC4642F87}" type="sibTrans" cxnId="{0D1C1E3A-2359-4E4F-9BF5-FCC5683AE74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EB5F1-53D1-CF42-9546-BFD867123C6B}" type="pres">
      <dgm:prSet presAssocID="{1C7A1141-D886-6C4E-B7DD-7394D25CFC51}" presName="Name0" presStyleCnt="0">
        <dgm:presLayoutVars>
          <dgm:chMax val="7"/>
          <dgm:chPref val="7"/>
          <dgm:dir/>
        </dgm:presLayoutVars>
      </dgm:prSet>
      <dgm:spPr/>
    </dgm:pt>
    <dgm:pt modelId="{CD5F54BE-0F06-F14A-AF8B-2154666607D6}" type="pres">
      <dgm:prSet presAssocID="{1C7A1141-D886-6C4E-B7DD-7394D25CFC51}" presName="Name1" presStyleCnt="0"/>
      <dgm:spPr/>
    </dgm:pt>
    <dgm:pt modelId="{960EEF8E-410A-EE46-882E-DCE0CB8541FE}" type="pres">
      <dgm:prSet presAssocID="{1C7A1141-D886-6C4E-B7DD-7394D25CFC51}" presName="cycle" presStyleCnt="0"/>
      <dgm:spPr/>
    </dgm:pt>
    <dgm:pt modelId="{F0C480A4-C3DE-FD4B-8FF3-4C98626E74E7}" type="pres">
      <dgm:prSet presAssocID="{1C7A1141-D886-6C4E-B7DD-7394D25CFC51}" presName="srcNode" presStyleLbl="node1" presStyleIdx="0" presStyleCnt="5"/>
      <dgm:spPr/>
    </dgm:pt>
    <dgm:pt modelId="{4B3E1B16-41A3-5E46-B4FF-03A516035C33}" type="pres">
      <dgm:prSet presAssocID="{1C7A1141-D886-6C4E-B7DD-7394D25CFC51}" presName="conn" presStyleLbl="parChTrans1D2" presStyleIdx="0" presStyleCnt="1"/>
      <dgm:spPr/>
    </dgm:pt>
    <dgm:pt modelId="{A7D161F2-AECF-304A-BCD0-2669DB02F5BE}" type="pres">
      <dgm:prSet presAssocID="{1C7A1141-D886-6C4E-B7DD-7394D25CFC51}" presName="extraNode" presStyleLbl="node1" presStyleIdx="0" presStyleCnt="5"/>
      <dgm:spPr/>
    </dgm:pt>
    <dgm:pt modelId="{F04CA408-B640-9949-BDBC-DF2BDE7EEE2F}" type="pres">
      <dgm:prSet presAssocID="{1C7A1141-D886-6C4E-B7DD-7394D25CFC51}" presName="dstNode" presStyleLbl="node1" presStyleIdx="0" presStyleCnt="5"/>
      <dgm:spPr/>
    </dgm:pt>
    <dgm:pt modelId="{0E39C96E-50C8-9C46-BCDE-9BC5619CBA9C}" type="pres">
      <dgm:prSet presAssocID="{F26D57E0-6AAA-6745-B8B2-0FB21A8BB6AE}" presName="text_1" presStyleLbl="node1" presStyleIdx="0" presStyleCnt="5">
        <dgm:presLayoutVars>
          <dgm:bulletEnabled val="1"/>
        </dgm:presLayoutVars>
      </dgm:prSet>
      <dgm:spPr/>
    </dgm:pt>
    <dgm:pt modelId="{E712159B-592C-C944-981F-D6BDEAD18066}" type="pres">
      <dgm:prSet presAssocID="{F26D57E0-6AAA-6745-B8B2-0FB21A8BB6AE}" presName="accent_1" presStyleCnt="0"/>
      <dgm:spPr/>
    </dgm:pt>
    <dgm:pt modelId="{6E137C19-63DD-074D-A0FD-E39C7D887712}" type="pres">
      <dgm:prSet presAssocID="{F26D57E0-6AAA-6745-B8B2-0FB21A8BB6AE}" presName="accentRepeatNode" presStyleLbl="solidFgAcc1" presStyleIdx="0" presStyleCnt="5"/>
      <dgm:spPr/>
    </dgm:pt>
    <dgm:pt modelId="{ADD9373E-C5A1-0E42-95F7-DD640433A619}" type="pres">
      <dgm:prSet presAssocID="{D60A7E10-517D-9747-8593-35D5217E2FAE}" presName="text_2" presStyleLbl="node1" presStyleIdx="1" presStyleCnt="5">
        <dgm:presLayoutVars>
          <dgm:bulletEnabled val="1"/>
        </dgm:presLayoutVars>
      </dgm:prSet>
      <dgm:spPr/>
    </dgm:pt>
    <dgm:pt modelId="{E8F70514-56E8-AB45-91A4-B2D6B15CC183}" type="pres">
      <dgm:prSet presAssocID="{D60A7E10-517D-9747-8593-35D5217E2FAE}" presName="accent_2" presStyleCnt="0"/>
      <dgm:spPr/>
    </dgm:pt>
    <dgm:pt modelId="{42215BEF-044E-0E49-962B-7020650CD848}" type="pres">
      <dgm:prSet presAssocID="{D60A7E10-517D-9747-8593-35D5217E2FAE}" presName="accentRepeatNode" presStyleLbl="solidFgAcc1" presStyleIdx="1" presStyleCnt="5"/>
      <dgm:spPr/>
    </dgm:pt>
    <dgm:pt modelId="{2849A943-5CA1-5E4E-8A3F-904FAAEA2D5D}" type="pres">
      <dgm:prSet presAssocID="{16C4C1BE-33BE-6A4D-BEF3-F46F76753892}" presName="text_3" presStyleLbl="node1" presStyleIdx="2" presStyleCnt="5">
        <dgm:presLayoutVars>
          <dgm:bulletEnabled val="1"/>
        </dgm:presLayoutVars>
      </dgm:prSet>
      <dgm:spPr/>
    </dgm:pt>
    <dgm:pt modelId="{0612DE2F-B0DA-3247-A866-6E02C00A0412}" type="pres">
      <dgm:prSet presAssocID="{16C4C1BE-33BE-6A4D-BEF3-F46F76753892}" presName="accent_3" presStyleCnt="0"/>
      <dgm:spPr/>
    </dgm:pt>
    <dgm:pt modelId="{76EADC54-9FD3-D546-916C-5EA7B0C97DC5}" type="pres">
      <dgm:prSet presAssocID="{16C4C1BE-33BE-6A4D-BEF3-F46F76753892}" presName="accentRepeatNode" presStyleLbl="solidFgAcc1" presStyleIdx="2" presStyleCnt="5"/>
      <dgm:spPr/>
    </dgm:pt>
    <dgm:pt modelId="{53FB3829-312A-B34B-8ECF-9BD0E2FBB7DB}" type="pres">
      <dgm:prSet presAssocID="{4AEFDF99-5146-694E-A9F2-532A998E20AD}" presName="text_4" presStyleLbl="node1" presStyleIdx="3" presStyleCnt="5">
        <dgm:presLayoutVars>
          <dgm:bulletEnabled val="1"/>
        </dgm:presLayoutVars>
      </dgm:prSet>
      <dgm:spPr/>
    </dgm:pt>
    <dgm:pt modelId="{03C705EF-3798-C743-B49C-0E63EC51DA0E}" type="pres">
      <dgm:prSet presAssocID="{4AEFDF99-5146-694E-A9F2-532A998E20AD}" presName="accent_4" presStyleCnt="0"/>
      <dgm:spPr/>
    </dgm:pt>
    <dgm:pt modelId="{A7B924B6-9745-504A-A3A4-1CE906002CD6}" type="pres">
      <dgm:prSet presAssocID="{4AEFDF99-5146-694E-A9F2-532A998E20AD}" presName="accentRepeatNode" presStyleLbl="solidFgAcc1" presStyleIdx="3" presStyleCnt="5"/>
      <dgm:spPr/>
    </dgm:pt>
    <dgm:pt modelId="{50775CAA-F8F9-5640-B99C-67DF7FF1FCE9}" type="pres">
      <dgm:prSet presAssocID="{BCEC253C-9F55-4349-9EC2-8251B0E51DB8}" presName="text_5" presStyleLbl="node1" presStyleIdx="4" presStyleCnt="5">
        <dgm:presLayoutVars>
          <dgm:bulletEnabled val="1"/>
        </dgm:presLayoutVars>
      </dgm:prSet>
      <dgm:spPr/>
    </dgm:pt>
    <dgm:pt modelId="{03224D1A-FB51-994F-BC07-181480200E0A}" type="pres">
      <dgm:prSet presAssocID="{BCEC253C-9F55-4349-9EC2-8251B0E51DB8}" presName="accent_5" presStyleCnt="0"/>
      <dgm:spPr/>
    </dgm:pt>
    <dgm:pt modelId="{9DFDFDAF-BB28-5A4C-92B4-30DAC814CC28}" type="pres">
      <dgm:prSet presAssocID="{BCEC253C-9F55-4349-9EC2-8251B0E51DB8}" presName="accentRepeatNode" presStyleLbl="solidFgAcc1" presStyleIdx="4" presStyleCnt="5"/>
      <dgm:spPr/>
    </dgm:pt>
  </dgm:ptLst>
  <dgm:cxnLst>
    <dgm:cxn modelId="{77EDB80F-016A-5849-9140-3D9C22E83667}" type="presOf" srcId="{4AEFDF99-5146-694E-A9F2-532A998E20AD}" destId="{53FB3829-312A-B34B-8ECF-9BD0E2FBB7DB}" srcOrd="0" destOrd="0" presId="urn:microsoft.com/office/officeart/2008/layout/VerticalCurvedList"/>
    <dgm:cxn modelId="{9BE92C1A-F718-2E41-A2F7-80B6B1E5C5E1}" srcId="{1C7A1141-D886-6C4E-B7DD-7394D25CFC51}" destId="{F26D57E0-6AAA-6745-B8B2-0FB21A8BB6AE}" srcOrd="0" destOrd="0" parTransId="{159DC974-6575-6946-B31D-8ACB0A52DDB1}" sibTransId="{6F70A936-E5FA-AB4A-8336-662758E1268B}"/>
    <dgm:cxn modelId="{B262B021-5FEC-BA4F-B4A5-4501BAC1CBF9}" type="presOf" srcId="{1C7A1141-D886-6C4E-B7DD-7394D25CFC51}" destId="{8C3EB5F1-53D1-CF42-9546-BFD867123C6B}" srcOrd="0" destOrd="0" presId="urn:microsoft.com/office/officeart/2008/layout/VerticalCurvedList"/>
    <dgm:cxn modelId="{0D1C1E3A-2359-4E4F-9BF5-FCC5683AE748}" srcId="{1C7A1141-D886-6C4E-B7DD-7394D25CFC51}" destId="{BCEC253C-9F55-4349-9EC2-8251B0E51DB8}" srcOrd="4" destOrd="0" parTransId="{AA576E90-EB4E-6649-8501-843F46A6B867}" sibTransId="{4401DD19-0001-6043-9CE5-BE9CC4642F87}"/>
    <dgm:cxn modelId="{E581BD3B-A990-9A4F-8494-95773AF431EC}" srcId="{1C7A1141-D886-6C4E-B7DD-7394D25CFC51}" destId="{4AEFDF99-5146-694E-A9F2-532A998E20AD}" srcOrd="3" destOrd="0" parTransId="{254D1804-89D6-B046-85BC-1BAB0FCA6D5A}" sibTransId="{57474014-3E03-6746-84EC-F14E649EDB92}"/>
    <dgm:cxn modelId="{CE01844C-5E7D-4746-BD71-1F502E7B7EF9}" type="presOf" srcId="{16C4C1BE-33BE-6A4D-BEF3-F46F76753892}" destId="{2849A943-5CA1-5E4E-8A3F-904FAAEA2D5D}" srcOrd="0" destOrd="0" presId="urn:microsoft.com/office/officeart/2008/layout/VerticalCurvedList"/>
    <dgm:cxn modelId="{8C53214E-912E-2643-86F8-B76BCA74D2D2}" type="presOf" srcId="{BCEC253C-9F55-4349-9EC2-8251B0E51DB8}" destId="{50775CAA-F8F9-5640-B99C-67DF7FF1FCE9}" srcOrd="0" destOrd="0" presId="urn:microsoft.com/office/officeart/2008/layout/VerticalCurvedList"/>
    <dgm:cxn modelId="{F0D0045D-3663-9043-B1EF-B40935450B0B}" type="presOf" srcId="{6F70A936-E5FA-AB4A-8336-662758E1268B}" destId="{4B3E1B16-41A3-5E46-B4FF-03A516035C33}" srcOrd="0" destOrd="0" presId="urn:microsoft.com/office/officeart/2008/layout/VerticalCurvedList"/>
    <dgm:cxn modelId="{2640D95E-0318-B847-A688-3E005CCA1FF2}" srcId="{1C7A1141-D886-6C4E-B7DD-7394D25CFC51}" destId="{D60A7E10-517D-9747-8593-35D5217E2FAE}" srcOrd="1" destOrd="0" parTransId="{1C563992-129C-5144-915E-33A0781E5032}" sibTransId="{0DFF5DF5-4C51-234E-A74A-B1BCE5DF47F0}"/>
    <dgm:cxn modelId="{C41A2E67-0758-6342-90FD-24283791BA5A}" srcId="{1C7A1141-D886-6C4E-B7DD-7394D25CFC51}" destId="{16C4C1BE-33BE-6A4D-BEF3-F46F76753892}" srcOrd="2" destOrd="0" parTransId="{ECCF0BC2-512B-744A-A242-4D4C13A11DDE}" sibTransId="{6016AED4-A96E-FD49-9501-182987555ADB}"/>
    <dgm:cxn modelId="{C9308DCA-C0E0-6848-A4D4-00367FF63AED}" type="presOf" srcId="{D60A7E10-517D-9747-8593-35D5217E2FAE}" destId="{ADD9373E-C5A1-0E42-95F7-DD640433A619}" srcOrd="0" destOrd="0" presId="urn:microsoft.com/office/officeart/2008/layout/VerticalCurvedList"/>
    <dgm:cxn modelId="{587B07DF-A3A9-6D43-BA7E-D77633802586}" type="presOf" srcId="{F26D57E0-6AAA-6745-B8B2-0FB21A8BB6AE}" destId="{0E39C96E-50C8-9C46-BCDE-9BC5619CBA9C}" srcOrd="0" destOrd="0" presId="urn:microsoft.com/office/officeart/2008/layout/VerticalCurvedList"/>
    <dgm:cxn modelId="{2C2FE09C-5A1E-A74D-B84E-320F7754D158}" type="presParOf" srcId="{8C3EB5F1-53D1-CF42-9546-BFD867123C6B}" destId="{CD5F54BE-0F06-F14A-AF8B-2154666607D6}" srcOrd="0" destOrd="0" presId="urn:microsoft.com/office/officeart/2008/layout/VerticalCurvedList"/>
    <dgm:cxn modelId="{1B019C1C-9446-D941-A8A9-6CF1A9FD0A73}" type="presParOf" srcId="{CD5F54BE-0F06-F14A-AF8B-2154666607D6}" destId="{960EEF8E-410A-EE46-882E-DCE0CB8541FE}" srcOrd="0" destOrd="0" presId="urn:microsoft.com/office/officeart/2008/layout/VerticalCurvedList"/>
    <dgm:cxn modelId="{66E06CF3-3336-584B-B883-E3E536D081D2}" type="presParOf" srcId="{960EEF8E-410A-EE46-882E-DCE0CB8541FE}" destId="{F0C480A4-C3DE-FD4B-8FF3-4C98626E74E7}" srcOrd="0" destOrd="0" presId="urn:microsoft.com/office/officeart/2008/layout/VerticalCurvedList"/>
    <dgm:cxn modelId="{03220583-8E3F-5140-9FDB-69063982CE96}" type="presParOf" srcId="{960EEF8E-410A-EE46-882E-DCE0CB8541FE}" destId="{4B3E1B16-41A3-5E46-B4FF-03A516035C33}" srcOrd="1" destOrd="0" presId="urn:microsoft.com/office/officeart/2008/layout/VerticalCurvedList"/>
    <dgm:cxn modelId="{2A7AB976-19E7-BC42-B50D-03CD297A6D6E}" type="presParOf" srcId="{960EEF8E-410A-EE46-882E-DCE0CB8541FE}" destId="{A7D161F2-AECF-304A-BCD0-2669DB02F5BE}" srcOrd="2" destOrd="0" presId="urn:microsoft.com/office/officeart/2008/layout/VerticalCurvedList"/>
    <dgm:cxn modelId="{4F38B49D-4866-894B-B534-2D34A0111E6B}" type="presParOf" srcId="{960EEF8E-410A-EE46-882E-DCE0CB8541FE}" destId="{F04CA408-B640-9949-BDBC-DF2BDE7EEE2F}" srcOrd="3" destOrd="0" presId="urn:microsoft.com/office/officeart/2008/layout/VerticalCurvedList"/>
    <dgm:cxn modelId="{EA1DA1C3-FDF6-B345-8C70-9FB141020185}" type="presParOf" srcId="{CD5F54BE-0F06-F14A-AF8B-2154666607D6}" destId="{0E39C96E-50C8-9C46-BCDE-9BC5619CBA9C}" srcOrd="1" destOrd="0" presId="urn:microsoft.com/office/officeart/2008/layout/VerticalCurvedList"/>
    <dgm:cxn modelId="{50166106-E1BF-794C-BB55-406753A34139}" type="presParOf" srcId="{CD5F54BE-0F06-F14A-AF8B-2154666607D6}" destId="{E712159B-592C-C944-981F-D6BDEAD18066}" srcOrd="2" destOrd="0" presId="urn:microsoft.com/office/officeart/2008/layout/VerticalCurvedList"/>
    <dgm:cxn modelId="{2014E4F7-2553-B541-AA7C-013C5839BC71}" type="presParOf" srcId="{E712159B-592C-C944-981F-D6BDEAD18066}" destId="{6E137C19-63DD-074D-A0FD-E39C7D887712}" srcOrd="0" destOrd="0" presId="urn:microsoft.com/office/officeart/2008/layout/VerticalCurvedList"/>
    <dgm:cxn modelId="{4DEC3EE6-9389-7E43-BE65-670E269178E2}" type="presParOf" srcId="{CD5F54BE-0F06-F14A-AF8B-2154666607D6}" destId="{ADD9373E-C5A1-0E42-95F7-DD640433A619}" srcOrd="3" destOrd="0" presId="urn:microsoft.com/office/officeart/2008/layout/VerticalCurvedList"/>
    <dgm:cxn modelId="{72DA3B72-F831-8A4C-8520-A35FA20A614A}" type="presParOf" srcId="{CD5F54BE-0F06-F14A-AF8B-2154666607D6}" destId="{E8F70514-56E8-AB45-91A4-B2D6B15CC183}" srcOrd="4" destOrd="0" presId="urn:microsoft.com/office/officeart/2008/layout/VerticalCurvedList"/>
    <dgm:cxn modelId="{2BE8EFFC-8540-364F-B7B0-B9310ACC691F}" type="presParOf" srcId="{E8F70514-56E8-AB45-91A4-B2D6B15CC183}" destId="{42215BEF-044E-0E49-962B-7020650CD848}" srcOrd="0" destOrd="0" presId="urn:microsoft.com/office/officeart/2008/layout/VerticalCurvedList"/>
    <dgm:cxn modelId="{263029E2-7922-034A-BB4A-97D7C2714F99}" type="presParOf" srcId="{CD5F54BE-0F06-F14A-AF8B-2154666607D6}" destId="{2849A943-5CA1-5E4E-8A3F-904FAAEA2D5D}" srcOrd="5" destOrd="0" presId="urn:microsoft.com/office/officeart/2008/layout/VerticalCurvedList"/>
    <dgm:cxn modelId="{FE8F4815-5F4F-224C-96F3-4252217D5FCA}" type="presParOf" srcId="{CD5F54BE-0F06-F14A-AF8B-2154666607D6}" destId="{0612DE2F-B0DA-3247-A866-6E02C00A0412}" srcOrd="6" destOrd="0" presId="urn:microsoft.com/office/officeart/2008/layout/VerticalCurvedList"/>
    <dgm:cxn modelId="{5D752124-3E7A-7C4D-A097-D8A0EEEAC07E}" type="presParOf" srcId="{0612DE2F-B0DA-3247-A866-6E02C00A0412}" destId="{76EADC54-9FD3-D546-916C-5EA7B0C97DC5}" srcOrd="0" destOrd="0" presId="urn:microsoft.com/office/officeart/2008/layout/VerticalCurvedList"/>
    <dgm:cxn modelId="{8F108267-0093-0749-8BC6-040C5C432F79}" type="presParOf" srcId="{CD5F54BE-0F06-F14A-AF8B-2154666607D6}" destId="{53FB3829-312A-B34B-8ECF-9BD0E2FBB7DB}" srcOrd="7" destOrd="0" presId="urn:microsoft.com/office/officeart/2008/layout/VerticalCurvedList"/>
    <dgm:cxn modelId="{5305C0B0-4E15-EF46-B87D-334CA75D30E9}" type="presParOf" srcId="{CD5F54BE-0F06-F14A-AF8B-2154666607D6}" destId="{03C705EF-3798-C743-B49C-0E63EC51DA0E}" srcOrd="8" destOrd="0" presId="urn:microsoft.com/office/officeart/2008/layout/VerticalCurvedList"/>
    <dgm:cxn modelId="{2952AFF7-BEB0-7541-864F-B92D705DB917}" type="presParOf" srcId="{03C705EF-3798-C743-B49C-0E63EC51DA0E}" destId="{A7B924B6-9745-504A-A3A4-1CE906002CD6}" srcOrd="0" destOrd="0" presId="urn:microsoft.com/office/officeart/2008/layout/VerticalCurvedList"/>
    <dgm:cxn modelId="{D19E847F-B822-3A44-9C09-4A4188B22CDF}" type="presParOf" srcId="{CD5F54BE-0F06-F14A-AF8B-2154666607D6}" destId="{50775CAA-F8F9-5640-B99C-67DF7FF1FCE9}" srcOrd="9" destOrd="0" presId="urn:microsoft.com/office/officeart/2008/layout/VerticalCurvedList"/>
    <dgm:cxn modelId="{9BAE9276-1444-994D-B44D-37526DBB92FF}" type="presParOf" srcId="{CD5F54BE-0F06-F14A-AF8B-2154666607D6}" destId="{03224D1A-FB51-994F-BC07-181480200E0A}" srcOrd="10" destOrd="0" presId="urn:microsoft.com/office/officeart/2008/layout/VerticalCurvedList"/>
    <dgm:cxn modelId="{C2331A25-B45F-1E4E-888C-1B9CA2C93090}" type="presParOf" srcId="{03224D1A-FB51-994F-BC07-181480200E0A}" destId="{9DFDFDAF-BB28-5A4C-92B4-30DAC814CC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B3450-1E2C-49A5-A4F9-977429BFBAC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17C511-D0F9-4B00-9590-9D2723AE4E21}">
      <dgm:prSet phldrT="[Текст]" custT="1"/>
      <dgm:spPr/>
      <dgm:t>
        <a:bodyPr vert="vert270"/>
        <a:lstStyle/>
        <a:p>
          <a:pPr algn="ctr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 МСФО 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S1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FCC61-2FB6-42FB-B4BD-8E9F11ED77C1}" type="parTrans" cxnId="{7801F276-F606-4690-85E4-559E575341BB}">
      <dgm:prSet/>
      <dgm:spPr/>
      <dgm:t>
        <a:bodyPr/>
        <a:lstStyle/>
        <a:p>
          <a:endParaRPr lang="ru-RU"/>
        </a:p>
      </dgm:t>
    </dgm:pt>
    <dgm:pt modelId="{67BA5182-E2C5-4E86-A90F-5187EE248C8E}" type="sibTrans" cxnId="{7801F276-F606-4690-85E4-559E575341BB}">
      <dgm:prSet/>
      <dgm:spPr/>
      <dgm:t>
        <a:bodyPr/>
        <a:lstStyle/>
        <a:p>
          <a:endParaRPr lang="ru-RU"/>
        </a:p>
      </dgm:t>
    </dgm:pt>
    <dgm:pt modelId="{53D3CEA4-4EBE-4FB3-A584-73586E22BBCA}">
      <dgm:prSet phldrT="[Текст]" custT="1"/>
      <dgm:spPr/>
      <dgm:t>
        <a:bodyPr anchor="ctr"/>
        <a:lstStyle/>
        <a:p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«Общие требования к раскрытию финансовой информации, связанной с устойчивым развитием»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(IFRS S1. General Principles for Disclosure of Sustainability-related Financial Information)</a:t>
          </a:r>
          <a:endParaRPr lang="ru-RU" sz="20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9C82A-8FE9-437A-A0F7-DBAC4D7A18B5}" type="parTrans" cxnId="{DB1AFC5D-ED12-46E3-A30A-942B948A3583}">
      <dgm:prSet/>
      <dgm:spPr/>
      <dgm:t>
        <a:bodyPr/>
        <a:lstStyle/>
        <a:p>
          <a:endParaRPr lang="ru-RU"/>
        </a:p>
      </dgm:t>
    </dgm:pt>
    <dgm:pt modelId="{AACECF3F-E4A3-4D12-A417-DF30CFBAC953}" type="sibTrans" cxnId="{DB1AFC5D-ED12-46E3-A30A-942B948A3583}">
      <dgm:prSet/>
      <dgm:spPr/>
      <dgm:t>
        <a:bodyPr/>
        <a:lstStyle/>
        <a:p>
          <a:endParaRPr lang="ru-RU"/>
        </a:p>
      </dgm:t>
    </dgm:pt>
    <dgm:pt modelId="{FEDBB9A7-EF8B-43EB-B93E-F194235035A0}">
      <dgm:prSet phldrT="[Текст]" custT="1"/>
      <dgm:spPr/>
      <dgm:t>
        <a:bodyPr anchor="ctr"/>
        <a:lstStyle/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универсальный стандарт, устанавливающий общие требования к применению стандартов МСФО в области УР и необходимую для раскрытия информацию, связанную с рисками и возможностями, по всем направлениям УР;</a:t>
          </a:r>
        </a:p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применяется совместно с МСФО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D33EE-776F-4266-A4DE-A5EE577B34E4}" type="parTrans" cxnId="{EEF5F1DE-D645-434F-9379-CCABF8CD30E3}">
      <dgm:prSet/>
      <dgm:spPr/>
      <dgm:t>
        <a:bodyPr/>
        <a:lstStyle/>
        <a:p>
          <a:endParaRPr lang="ru-RU"/>
        </a:p>
      </dgm:t>
    </dgm:pt>
    <dgm:pt modelId="{08A63ACA-6B35-41AF-B584-C6B9794086A4}" type="sibTrans" cxnId="{EEF5F1DE-D645-434F-9379-CCABF8CD30E3}">
      <dgm:prSet/>
      <dgm:spPr/>
      <dgm:t>
        <a:bodyPr/>
        <a:lstStyle/>
        <a:p>
          <a:endParaRPr lang="ru-RU"/>
        </a:p>
      </dgm:t>
    </dgm:pt>
    <dgm:pt modelId="{73198B9D-BEFD-48ED-BCFB-9F2912969F7A}" type="pres">
      <dgm:prSet presAssocID="{0B2B3450-1E2C-49A5-A4F9-977429BFBAC1}" presName="vert0" presStyleCnt="0">
        <dgm:presLayoutVars>
          <dgm:dir/>
          <dgm:animOne val="branch"/>
          <dgm:animLvl val="lvl"/>
        </dgm:presLayoutVars>
      </dgm:prSet>
      <dgm:spPr/>
    </dgm:pt>
    <dgm:pt modelId="{9766DBE0-A216-4ED0-B770-BFC52CD6AEC8}" type="pres">
      <dgm:prSet presAssocID="{B117C511-D0F9-4B00-9590-9D2723AE4E21}" presName="thickLine" presStyleLbl="alignNode1" presStyleIdx="0" presStyleCnt="1"/>
      <dgm:spPr/>
    </dgm:pt>
    <dgm:pt modelId="{281D92B1-6BAA-4F56-84B6-AB5988DCF4B2}" type="pres">
      <dgm:prSet presAssocID="{B117C511-D0F9-4B00-9590-9D2723AE4E21}" presName="horz1" presStyleCnt="0"/>
      <dgm:spPr/>
    </dgm:pt>
    <dgm:pt modelId="{3DA3B3E1-B8EE-468A-929D-FF0CBB422080}" type="pres">
      <dgm:prSet presAssocID="{B117C511-D0F9-4B00-9590-9D2723AE4E21}" presName="tx1" presStyleLbl="revTx" presStyleIdx="0" presStyleCnt="3"/>
      <dgm:spPr/>
    </dgm:pt>
    <dgm:pt modelId="{5906926C-1C95-4441-87C7-77015B053EB1}" type="pres">
      <dgm:prSet presAssocID="{B117C511-D0F9-4B00-9590-9D2723AE4E21}" presName="vert1" presStyleCnt="0"/>
      <dgm:spPr/>
    </dgm:pt>
    <dgm:pt modelId="{5672A6D7-8E27-42C9-8225-00C530605144}" type="pres">
      <dgm:prSet presAssocID="{53D3CEA4-4EBE-4FB3-A584-73586E22BBCA}" presName="vertSpace2a" presStyleCnt="0"/>
      <dgm:spPr/>
    </dgm:pt>
    <dgm:pt modelId="{D547E309-03F9-408F-97B0-1B180A635E4B}" type="pres">
      <dgm:prSet presAssocID="{53D3CEA4-4EBE-4FB3-A584-73586E22BBCA}" presName="horz2" presStyleCnt="0"/>
      <dgm:spPr/>
    </dgm:pt>
    <dgm:pt modelId="{985D7AF2-0487-4F2F-9D96-8CFDC78E282F}" type="pres">
      <dgm:prSet presAssocID="{53D3CEA4-4EBE-4FB3-A584-73586E22BBCA}" presName="horzSpace2" presStyleCnt="0"/>
      <dgm:spPr/>
    </dgm:pt>
    <dgm:pt modelId="{1D30C23E-E714-4084-84A8-C9E69ED96CC7}" type="pres">
      <dgm:prSet presAssocID="{53D3CEA4-4EBE-4FB3-A584-73586E22BBCA}" presName="tx2" presStyleLbl="revTx" presStyleIdx="1" presStyleCnt="3" custScaleY="112346"/>
      <dgm:spPr/>
    </dgm:pt>
    <dgm:pt modelId="{357EE46D-00F0-4751-A3EA-674472D71B89}" type="pres">
      <dgm:prSet presAssocID="{53D3CEA4-4EBE-4FB3-A584-73586E22BBCA}" presName="vert2" presStyleCnt="0"/>
      <dgm:spPr/>
    </dgm:pt>
    <dgm:pt modelId="{0F42761C-5638-447B-AAEE-D71AC87E608C}" type="pres">
      <dgm:prSet presAssocID="{53D3CEA4-4EBE-4FB3-A584-73586E22BBCA}" presName="thinLine2b" presStyleLbl="callout" presStyleIdx="0" presStyleCnt="2"/>
      <dgm:spPr/>
    </dgm:pt>
    <dgm:pt modelId="{81B4476E-8C00-4078-BB75-4568C6FEB3B5}" type="pres">
      <dgm:prSet presAssocID="{53D3CEA4-4EBE-4FB3-A584-73586E22BBCA}" presName="vertSpace2b" presStyleCnt="0"/>
      <dgm:spPr/>
    </dgm:pt>
    <dgm:pt modelId="{17DF4875-DA83-465A-BF60-7A3E380FB01F}" type="pres">
      <dgm:prSet presAssocID="{FEDBB9A7-EF8B-43EB-B93E-F194235035A0}" presName="horz2" presStyleCnt="0"/>
      <dgm:spPr/>
    </dgm:pt>
    <dgm:pt modelId="{AD2D98ED-F7F9-4BC5-8EBD-F32EB5583E29}" type="pres">
      <dgm:prSet presAssocID="{FEDBB9A7-EF8B-43EB-B93E-F194235035A0}" presName="horzSpace2" presStyleCnt="0"/>
      <dgm:spPr/>
    </dgm:pt>
    <dgm:pt modelId="{600B3264-1617-456F-A4B6-A289B99DAF79}" type="pres">
      <dgm:prSet presAssocID="{FEDBB9A7-EF8B-43EB-B93E-F194235035A0}" presName="tx2" presStyleLbl="revTx" presStyleIdx="2" presStyleCnt="3"/>
      <dgm:spPr/>
    </dgm:pt>
    <dgm:pt modelId="{769A9154-0ADE-4B6B-BB14-83033312945B}" type="pres">
      <dgm:prSet presAssocID="{FEDBB9A7-EF8B-43EB-B93E-F194235035A0}" presName="vert2" presStyleCnt="0"/>
      <dgm:spPr/>
    </dgm:pt>
    <dgm:pt modelId="{7A664E99-F488-4748-ADEF-787BAB94A7FC}" type="pres">
      <dgm:prSet presAssocID="{FEDBB9A7-EF8B-43EB-B93E-F194235035A0}" presName="thinLine2b" presStyleLbl="callout" presStyleIdx="1" presStyleCnt="2"/>
      <dgm:spPr/>
    </dgm:pt>
    <dgm:pt modelId="{8E0DC358-3857-420B-AA86-BFDD3C5D116D}" type="pres">
      <dgm:prSet presAssocID="{FEDBB9A7-EF8B-43EB-B93E-F194235035A0}" presName="vertSpace2b" presStyleCnt="0"/>
      <dgm:spPr/>
    </dgm:pt>
  </dgm:ptLst>
  <dgm:cxnLst>
    <dgm:cxn modelId="{61B37E0B-47BD-40CA-BDF4-65DBCD1B619F}" type="presOf" srcId="{FEDBB9A7-EF8B-43EB-B93E-F194235035A0}" destId="{600B3264-1617-456F-A4B6-A289B99DAF79}" srcOrd="0" destOrd="0" presId="urn:microsoft.com/office/officeart/2008/layout/LinedList"/>
    <dgm:cxn modelId="{3A3F1734-E090-4A25-A5AD-3A1143E7983F}" type="presOf" srcId="{B117C511-D0F9-4B00-9590-9D2723AE4E21}" destId="{3DA3B3E1-B8EE-468A-929D-FF0CBB422080}" srcOrd="0" destOrd="0" presId="urn:microsoft.com/office/officeart/2008/layout/LinedList"/>
    <dgm:cxn modelId="{30AD4E47-93AB-4C26-A593-9E592F826820}" type="presOf" srcId="{53D3CEA4-4EBE-4FB3-A584-73586E22BBCA}" destId="{1D30C23E-E714-4084-84A8-C9E69ED96CC7}" srcOrd="0" destOrd="0" presId="urn:microsoft.com/office/officeart/2008/layout/LinedList"/>
    <dgm:cxn modelId="{DB1AFC5D-ED12-46E3-A30A-942B948A3583}" srcId="{B117C511-D0F9-4B00-9590-9D2723AE4E21}" destId="{53D3CEA4-4EBE-4FB3-A584-73586E22BBCA}" srcOrd="0" destOrd="0" parTransId="{96E9C82A-8FE9-437A-A0F7-DBAC4D7A18B5}" sibTransId="{AACECF3F-E4A3-4D12-A417-DF30CFBAC953}"/>
    <dgm:cxn modelId="{7801F276-F606-4690-85E4-559E575341BB}" srcId="{0B2B3450-1E2C-49A5-A4F9-977429BFBAC1}" destId="{B117C511-D0F9-4B00-9590-9D2723AE4E21}" srcOrd="0" destOrd="0" parTransId="{B22FCC61-2FB6-42FB-B4BD-8E9F11ED77C1}" sibTransId="{67BA5182-E2C5-4E86-A90F-5187EE248C8E}"/>
    <dgm:cxn modelId="{F7705BBD-4D63-4F1F-B6A1-3D54EC9EC095}" type="presOf" srcId="{0B2B3450-1E2C-49A5-A4F9-977429BFBAC1}" destId="{73198B9D-BEFD-48ED-BCFB-9F2912969F7A}" srcOrd="0" destOrd="0" presId="urn:microsoft.com/office/officeart/2008/layout/LinedList"/>
    <dgm:cxn modelId="{EEF5F1DE-D645-434F-9379-CCABF8CD30E3}" srcId="{B117C511-D0F9-4B00-9590-9D2723AE4E21}" destId="{FEDBB9A7-EF8B-43EB-B93E-F194235035A0}" srcOrd="1" destOrd="0" parTransId="{BD2D33EE-776F-4266-A4DE-A5EE577B34E4}" sibTransId="{08A63ACA-6B35-41AF-B584-C6B9794086A4}"/>
    <dgm:cxn modelId="{CFCB7142-E48B-401A-B86B-9DED15783A46}" type="presParOf" srcId="{73198B9D-BEFD-48ED-BCFB-9F2912969F7A}" destId="{9766DBE0-A216-4ED0-B770-BFC52CD6AEC8}" srcOrd="0" destOrd="0" presId="urn:microsoft.com/office/officeart/2008/layout/LinedList"/>
    <dgm:cxn modelId="{283C243A-2609-4A23-9303-EA6224625868}" type="presParOf" srcId="{73198B9D-BEFD-48ED-BCFB-9F2912969F7A}" destId="{281D92B1-6BAA-4F56-84B6-AB5988DCF4B2}" srcOrd="1" destOrd="0" presId="urn:microsoft.com/office/officeart/2008/layout/LinedList"/>
    <dgm:cxn modelId="{08472526-2E5F-443A-910F-C624AFC992FE}" type="presParOf" srcId="{281D92B1-6BAA-4F56-84B6-AB5988DCF4B2}" destId="{3DA3B3E1-B8EE-468A-929D-FF0CBB422080}" srcOrd="0" destOrd="0" presId="urn:microsoft.com/office/officeart/2008/layout/LinedList"/>
    <dgm:cxn modelId="{FBD7BB0A-CB92-466F-917E-3BE1985594C2}" type="presParOf" srcId="{281D92B1-6BAA-4F56-84B6-AB5988DCF4B2}" destId="{5906926C-1C95-4441-87C7-77015B053EB1}" srcOrd="1" destOrd="0" presId="urn:microsoft.com/office/officeart/2008/layout/LinedList"/>
    <dgm:cxn modelId="{A719B20E-92D7-4336-8F43-529904412D75}" type="presParOf" srcId="{5906926C-1C95-4441-87C7-77015B053EB1}" destId="{5672A6D7-8E27-42C9-8225-00C530605144}" srcOrd="0" destOrd="0" presId="urn:microsoft.com/office/officeart/2008/layout/LinedList"/>
    <dgm:cxn modelId="{22CDB94D-A79E-453B-AC2F-E505D7771670}" type="presParOf" srcId="{5906926C-1C95-4441-87C7-77015B053EB1}" destId="{D547E309-03F9-408F-97B0-1B180A635E4B}" srcOrd="1" destOrd="0" presId="urn:microsoft.com/office/officeart/2008/layout/LinedList"/>
    <dgm:cxn modelId="{59637E32-FDAD-4FBF-81C5-C003127B1068}" type="presParOf" srcId="{D547E309-03F9-408F-97B0-1B180A635E4B}" destId="{985D7AF2-0487-4F2F-9D96-8CFDC78E282F}" srcOrd="0" destOrd="0" presId="urn:microsoft.com/office/officeart/2008/layout/LinedList"/>
    <dgm:cxn modelId="{D149CA4A-91E8-4C82-9121-A1547AC5774D}" type="presParOf" srcId="{D547E309-03F9-408F-97B0-1B180A635E4B}" destId="{1D30C23E-E714-4084-84A8-C9E69ED96CC7}" srcOrd="1" destOrd="0" presId="urn:microsoft.com/office/officeart/2008/layout/LinedList"/>
    <dgm:cxn modelId="{23E84EAE-ACC3-4C60-93A8-72FD3D5D57AB}" type="presParOf" srcId="{D547E309-03F9-408F-97B0-1B180A635E4B}" destId="{357EE46D-00F0-4751-A3EA-674472D71B89}" srcOrd="2" destOrd="0" presId="urn:microsoft.com/office/officeart/2008/layout/LinedList"/>
    <dgm:cxn modelId="{089259BC-1A1C-487D-AB75-8AFE0CA051D7}" type="presParOf" srcId="{5906926C-1C95-4441-87C7-77015B053EB1}" destId="{0F42761C-5638-447B-AAEE-D71AC87E608C}" srcOrd="2" destOrd="0" presId="urn:microsoft.com/office/officeart/2008/layout/LinedList"/>
    <dgm:cxn modelId="{FAA1B4B2-7DDE-4DA8-BE75-6E25352CBE3C}" type="presParOf" srcId="{5906926C-1C95-4441-87C7-77015B053EB1}" destId="{81B4476E-8C00-4078-BB75-4568C6FEB3B5}" srcOrd="3" destOrd="0" presId="urn:microsoft.com/office/officeart/2008/layout/LinedList"/>
    <dgm:cxn modelId="{3213A12B-BC56-44A4-B926-9D65FB05D3C3}" type="presParOf" srcId="{5906926C-1C95-4441-87C7-77015B053EB1}" destId="{17DF4875-DA83-465A-BF60-7A3E380FB01F}" srcOrd="4" destOrd="0" presId="urn:microsoft.com/office/officeart/2008/layout/LinedList"/>
    <dgm:cxn modelId="{0D867C20-0187-4BE7-898D-8E31E971C28B}" type="presParOf" srcId="{17DF4875-DA83-465A-BF60-7A3E380FB01F}" destId="{AD2D98ED-F7F9-4BC5-8EBD-F32EB5583E29}" srcOrd="0" destOrd="0" presId="urn:microsoft.com/office/officeart/2008/layout/LinedList"/>
    <dgm:cxn modelId="{E7AC8A60-0253-4B4E-83A4-06CBF87FD1B1}" type="presParOf" srcId="{17DF4875-DA83-465A-BF60-7A3E380FB01F}" destId="{600B3264-1617-456F-A4B6-A289B99DAF79}" srcOrd="1" destOrd="0" presId="urn:microsoft.com/office/officeart/2008/layout/LinedList"/>
    <dgm:cxn modelId="{711A7137-43E1-43A0-AD99-DF91AF65E9ED}" type="presParOf" srcId="{17DF4875-DA83-465A-BF60-7A3E380FB01F}" destId="{769A9154-0ADE-4B6B-BB14-83033312945B}" srcOrd="2" destOrd="0" presId="urn:microsoft.com/office/officeart/2008/layout/LinedList"/>
    <dgm:cxn modelId="{2D51D52B-CB15-45CC-9E8E-8D239A93E682}" type="presParOf" srcId="{5906926C-1C95-4441-87C7-77015B053EB1}" destId="{7A664E99-F488-4748-ADEF-787BAB94A7FC}" srcOrd="5" destOrd="0" presId="urn:microsoft.com/office/officeart/2008/layout/LinedList"/>
    <dgm:cxn modelId="{A36E5BB8-98CC-46B0-8B59-93AE2A9C817D}" type="presParOf" srcId="{5906926C-1C95-4441-87C7-77015B053EB1}" destId="{8E0DC358-3857-420B-AA86-BFDD3C5D116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F5F71-FADF-4ED4-86D1-54B337CFA3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8513A8-5DA7-4A84-B7D7-4188A2EBA842}">
      <dgm:prSet phldrT="[Текст]" custT="1"/>
      <dgm:spPr/>
      <dgm:t>
        <a:bodyPr vert="vert270"/>
        <a:lstStyle/>
        <a:p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Особенности:</a:t>
          </a:r>
        </a:p>
      </dgm:t>
    </dgm:pt>
    <dgm:pt modelId="{0E81F352-BE0F-4596-832A-F0B414F6649C}" type="parTrans" cxnId="{9847A9AC-39DE-4B54-8692-BFA35280192A}">
      <dgm:prSet/>
      <dgm:spPr/>
      <dgm:t>
        <a:bodyPr/>
        <a:lstStyle/>
        <a:p>
          <a:endParaRPr lang="ru-RU"/>
        </a:p>
      </dgm:t>
    </dgm:pt>
    <dgm:pt modelId="{C466C24D-AA55-4D82-9708-C7B54C4A955E}" type="sibTrans" cxnId="{9847A9AC-39DE-4B54-8692-BFA35280192A}">
      <dgm:prSet/>
      <dgm:spPr/>
      <dgm:t>
        <a:bodyPr/>
        <a:lstStyle/>
        <a:p>
          <a:endParaRPr lang="ru-RU"/>
        </a:p>
      </dgm:t>
    </dgm:pt>
    <dgm:pt modelId="{56ADECAC-FA52-476C-A260-573B29EE5C09}">
      <dgm:prSet phldrT="[Текст]" custT="1"/>
      <dgm:spPr/>
      <dgm:t>
        <a:bodyPr anchor="ctr"/>
        <a:lstStyle/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обязательное использование информации, которая доступна компании на дату подготовки отчета;</a:t>
          </a: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раскрытие всей существенной информации по рискам и возможностям, которые влияют на компанию и ее финансовые показатели, и доступ к финансированию (кроме возможностей, описание которых создает риск потери конкурентного преимущества);</a:t>
          </a: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выявление рисков и возможностей, и оценка их влияния на финансовое положение компании с учетом доступных ей ресурсов;</a:t>
          </a: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запрет нераскрытия информации о рисках;</a:t>
          </a: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раскрытие информации одновременно с финансовой отчетностью;</a:t>
          </a: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сбор информации в соответствии со стандартами МСФО в области УР в границах финансовой отчетности</a:t>
          </a:r>
        </a:p>
      </dgm:t>
    </dgm:pt>
    <dgm:pt modelId="{FCF4B69E-8832-4A07-979C-E1C1167E79EF}" type="parTrans" cxnId="{29F96041-AA9B-4395-8F9B-5EC5D85EEF85}">
      <dgm:prSet/>
      <dgm:spPr/>
      <dgm:t>
        <a:bodyPr/>
        <a:lstStyle/>
        <a:p>
          <a:endParaRPr lang="ru-RU"/>
        </a:p>
      </dgm:t>
    </dgm:pt>
    <dgm:pt modelId="{E68DFEC7-F0C3-4F5A-8A63-3E69AE1A2043}" type="sibTrans" cxnId="{29F96041-AA9B-4395-8F9B-5EC5D85EEF85}">
      <dgm:prSet/>
      <dgm:spPr/>
      <dgm:t>
        <a:bodyPr/>
        <a:lstStyle/>
        <a:p>
          <a:endParaRPr lang="ru-RU"/>
        </a:p>
      </dgm:t>
    </dgm:pt>
    <dgm:pt modelId="{1F08C216-C30D-4CF0-99DC-4C38F74F9A04}" type="pres">
      <dgm:prSet presAssocID="{79EF5F71-FADF-4ED4-86D1-54B337CFA336}" presName="vert0" presStyleCnt="0">
        <dgm:presLayoutVars>
          <dgm:dir/>
          <dgm:animOne val="branch"/>
          <dgm:animLvl val="lvl"/>
        </dgm:presLayoutVars>
      </dgm:prSet>
      <dgm:spPr/>
    </dgm:pt>
    <dgm:pt modelId="{FA9C9023-4CB9-4BF9-87A9-3DA8CC67C499}" type="pres">
      <dgm:prSet presAssocID="{868513A8-5DA7-4A84-B7D7-4188A2EBA842}" presName="thickLine" presStyleLbl="alignNode1" presStyleIdx="0" presStyleCnt="1"/>
      <dgm:spPr/>
    </dgm:pt>
    <dgm:pt modelId="{B751BD9A-D5A9-490A-A041-6C0A60AA20DE}" type="pres">
      <dgm:prSet presAssocID="{868513A8-5DA7-4A84-B7D7-4188A2EBA842}" presName="horz1" presStyleCnt="0"/>
      <dgm:spPr/>
    </dgm:pt>
    <dgm:pt modelId="{71567129-F23A-4CD7-8DBA-CBE21FDF87C7}" type="pres">
      <dgm:prSet presAssocID="{868513A8-5DA7-4A84-B7D7-4188A2EBA842}" presName="tx1" presStyleLbl="revTx" presStyleIdx="0" presStyleCnt="2"/>
      <dgm:spPr/>
    </dgm:pt>
    <dgm:pt modelId="{D4AE4285-BC95-43DC-86A4-4AFC240FCABE}" type="pres">
      <dgm:prSet presAssocID="{868513A8-5DA7-4A84-B7D7-4188A2EBA842}" presName="vert1" presStyleCnt="0"/>
      <dgm:spPr/>
    </dgm:pt>
    <dgm:pt modelId="{C16A6C7D-C4E8-4697-B86B-B53CC2416A93}" type="pres">
      <dgm:prSet presAssocID="{56ADECAC-FA52-476C-A260-573B29EE5C09}" presName="vertSpace2a" presStyleCnt="0"/>
      <dgm:spPr/>
    </dgm:pt>
    <dgm:pt modelId="{9197097A-EE78-466E-9E9D-219401A8A136}" type="pres">
      <dgm:prSet presAssocID="{56ADECAC-FA52-476C-A260-573B29EE5C09}" presName="horz2" presStyleCnt="0"/>
      <dgm:spPr/>
    </dgm:pt>
    <dgm:pt modelId="{7E9FDAFB-5204-411B-8BCB-11590C4F9060}" type="pres">
      <dgm:prSet presAssocID="{56ADECAC-FA52-476C-A260-573B29EE5C09}" presName="horzSpace2" presStyleCnt="0"/>
      <dgm:spPr/>
    </dgm:pt>
    <dgm:pt modelId="{427FD3B6-BE5B-401F-88D3-0FAFE50A68F0}" type="pres">
      <dgm:prSet presAssocID="{56ADECAC-FA52-476C-A260-573B29EE5C09}" presName="tx2" presStyleLbl="revTx" presStyleIdx="1" presStyleCnt="2" custScaleX="112305"/>
      <dgm:spPr/>
    </dgm:pt>
    <dgm:pt modelId="{55378C8A-84D9-4681-99F8-7AC89F0D70E5}" type="pres">
      <dgm:prSet presAssocID="{56ADECAC-FA52-476C-A260-573B29EE5C09}" presName="vert2" presStyleCnt="0"/>
      <dgm:spPr/>
    </dgm:pt>
    <dgm:pt modelId="{E8D3FBC9-F42E-43F3-9664-6CBB4C681DBB}" type="pres">
      <dgm:prSet presAssocID="{56ADECAC-FA52-476C-A260-573B29EE5C09}" presName="thinLine2b" presStyleLbl="callout" presStyleIdx="0" presStyleCnt="1"/>
      <dgm:spPr/>
    </dgm:pt>
    <dgm:pt modelId="{8FD1678B-D7FD-409A-87E9-232AA0341407}" type="pres">
      <dgm:prSet presAssocID="{56ADECAC-FA52-476C-A260-573B29EE5C09}" presName="vertSpace2b" presStyleCnt="0"/>
      <dgm:spPr/>
    </dgm:pt>
  </dgm:ptLst>
  <dgm:cxnLst>
    <dgm:cxn modelId="{0B0C3E13-26F0-47C0-81B2-3AE8EC29B299}" type="presOf" srcId="{56ADECAC-FA52-476C-A260-573B29EE5C09}" destId="{427FD3B6-BE5B-401F-88D3-0FAFE50A68F0}" srcOrd="0" destOrd="0" presId="urn:microsoft.com/office/officeart/2008/layout/LinedList"/>
    <dgm:cxn modelId="{29F96041-AA9B-4395-8F9B-5EC5D85EEF85}" srcId="{868513A8-5DA7-4A84-B7D7-4188A2EBA842}" destId="{56ADECAC-FA52-476C-A260-573B29EE5C09}" srcOrd="0" destOrd="0" parTransId="{FCF4B69E-8832-4A07-979C-E1C1167E79EF}" sibTransId="{E68DFEC7-F0C3-4F5A-8A63-3E69AE1A2043}"/>
    <dgm:cxn modelId="{7705D693-B15A-4578-93AB-B10171214856}" type="presOf" srcId="{79EF5F71-FADF-4ED4-86D1-54B337CFA336}" destId="{1F08C216-C30D-4CF0-99DC-4C38F74F9A04}" srcOrd="0" destOrd="0" presId="urn:microsoft.com/office/officeart/2008/layout/LinedList"/>
    <dgm:cxn modelId="{52E26DA5-61C0-48D1-A431-2BFE315D34E2}" type="presOf" srcId="{868513A8-5DA7-4A84-B7D7-4188A2EBA842}" destId="{71567129-F23A-4CD7-8DBA-CBE21FDF87C7}" srcOrd="0" destOrd="0" presId="urn:microsoft.com/office/officeart/2008/layout/LinedList"/>
    <dgm:cxn modelId="{9847A9AC-39DE-4B54-8692-BFA35280192A}" srcId="{79EF5F71-FADF-4ED4-86D1-54B337CFA336}" destId="{868513A8-5DA7-4A84-B7D7-4188A2EBA842}" srcOrd="0" destOrd="0" parTransId="{0E81F352-BE0F-4596-832A-F0B414F6649C}" sibTransId="{C466C24D-AA55-4D82-9708-C7B54C4A955E}"/>
    <dgm:cxn modelId="{7084BB72-6E82-4A33-8635-A679A70847F9}" type="presParOf" srcId="{1F08C216-C30D-4CF0-99DC-4C38F74F9A04}" destId="{FA9C9023-4CB9-4BF9-87A9-3DA8CC67C499}" srcOrd="0" destOrd="0" presId="urn:microsoft.com/office/officeart/2008/layout/LinedList"/>
    <dgm:cxn modelId="{19E41D84-F375-4B51-9AD7-56788F770A57}" type="presParOf" srcId="{1F08C216-C30D-4CF0-99DC-4C38F74F9A04}" destId="{B751BD9A-D5A9-490A-A041-6C0A60AA20DE}" srcOrd="1" destOrd="0" presId="urn:microsoft.com/office/officeart/2008/layout/LinedList"/>
    <dgm:cxn modelId="{5D914BFE-386A-485B-82D6-5CE2106B6E8A}" type="presParOf" srcId="{B751BD9A-D5A9-490A-A041-6C0A60AA20DE}" destId="{71567129-F23A-4CD7-8DBA-CBE21FDF87C7}" srcOrd="0" destOrd="0" presId="urn:microsoft.com/office/officeart/2008/layout/LinedList"/>
    <dgm:cxn modelId="{695ACA80-AC42-483A-B8AF-309D5D25A862}" type="presParOf" srcId="{B751BD9A-D5A9-490A-A041-6C0A60AA20DE}" destId="{D4AE4285-BC95-43DC-86A4-4AFC240FCABE}" srcOrd="1" destOrd="0" presId="urn:microsoft.com/office/officeart/2008/layout/LinedList"/>
    <dgm:cxn modelId="{9A080075-7DD3-47E0-BDF6-F54574975483}" type="presParOf" srcId="{D4AE4285-BC95-43DC-86A4-4AFC240FCABE}" destId="{C16A6C7D-C4E8-4697-B86B-B53CC2416A93}" srcOrd="0" destOrd="0" presId="urn:microsoft.com/office/officeart/2008/layout/LinedList"/>
    <dgm:cxn modelId="{FFBC935C-7B30-42D5-9412-19522E8D93A3}" type="presParOf" srcId="{D4AE4285-BC95-43DC-86A4-4AFC240FCABE}" destId="{9197097A-EE78-466E-9E9D-219401A8A136}" srcOrd="1" destOrd="0" presId="urn:microsoft.com/office/officeart/2008/layout/LinedList"/>
    <dgm:cxn modelId="{51570593-2F24-4A6A-95EC-4B9287D24AE1}" type="presParOf" srcId="{9197097A-EE78-466E-9E9D-219401A8A136}" destId="{7E9FDAFB-5204-411B-8BCB-11590C4F9060}" srcOrd="0" destOrd="0" presId="urn:microsoft.com/office/officeart/2008/layout/LinedList"/>
    <dgm:cxn modelId="{B57F51BC-EBC5-4A56-899F-4EB3550F541E}" type="presParOf" srcId="{9197097A-EE78-466E-9E9D-219401A8A136}" destId="{427FD3B6-BE5B-401F-88D3-0FAFE50A68F0}" srcOrd="1" destOrd="0" presId="urn:microsoft.com/office/officeart/2008/layout/LinedList"/>
    <dgm:cxn modelId="{72429DA5-3AF4-4F48-9EC2-23148DC0BA88}" type="presParOf" srcId="{9197097A-EE78-466E-9E9D-219401A8A136}" destId="{55378C8A-84D9-4681-99F8-7AC89F0D70E5}" srcOrd="2" destOrd="0" presId="urn:microsoft.com/office/officeart/2008/layout/LinedList"/>
    <dgm:cxn modelId="{6B5018E0-54E2-4708-8FC0-1C7A49A8E3CD}" type="presParOf" srcId="{D4AE4285-BC95-43DC-86A4-4AFC240FCABE}" destId="{E8D3FBC9-F42E-43F3-9664-6CBB4C681DBB}" srcOrd="2" destOrd="0" presId="urn:microsoft.com/office/officeart/2008/layout/LinedList"/>
    <dgm:cxn modelId="{8667D66F-1105-45FE-B62D-44821C931F5D}" type="presParOf" srcId="{D4AE4285-BC95-43DC-86A4-4AFC240FCABE}" destId="{8FD1678B-D7FD-409A-87E9-232AA034140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81F126-4138-43B1-A127-40EAEE69FE19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287308-8EA1-4862-9772-91F7B9876369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 стратегии по управлению рисками и возможностями, связанными с УР</a:t>
          </a:r>
        </a:p>
      </dgm:t>
    </dgm:pt>
    <dgm:pt modelId="{54D38458-24BE-41D7-83DB-6AC4B1BD22F8}" type="parTrans" cxnId="{5C97D31A-CD79-4BBA-A669-F9E9C41DFB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02277-0F6C-4C6D-8CB4-FC5076BF569B}" type="sibTrans" cxnId="{5C97D31A-CD79-4BBA-A669-F9E9C41DFB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84FAC-BC92-4B6C-9905-E72AB8A82E91}">
      <dgm:prSet phldrT="[Текст]" custT="1"/>
      <dgm:spPr>
        <a:solidFill>
          <a:srgbClr val="FDEDED">
            <a:alpha val="90000"/>
          </a:srgb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 процессах, используемых для выявления, оценки, определения приоритетов, мониторинга рисков и возможностей, связанных с УР</a:t>
          </a:r>
        </a:p>
      </dgm:t>
    </dgm:pt>
    <dgm:pt modelId="{050D4442-022D-43D6-AAB1-80ED5613146B}" type="parTrans" cxnId="{61CC84A1-5CE8-49B5-B31B-6C7144B774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F1E85-C007-419B-AB57-3EA13C5AF841}" type="sibTrans" cxnId="{61CC84A1-5CE8-49B5-B31B-6C7144B774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C1AE7-BC5F-405C-A683-CC3FF4185F77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 результатах деятельности компании в отношении рисков и возможностей, связанных с УР (включая прогресс в достижении целей, установленных компанией, или целей, которые являются для нее обязательными)</a:t>
          </a:r>
        </a:p>
      </dgm:t>
    </dgm:pt>
    <dgm:pt modelId="{F08F6933-6A23-46A4-91D4-6C7DB84D7CA3}" type="parTrans" cxnId="{5900C3F7-29DD-48FE-A730-62A1B2E0B4D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CEF8D-1643-491A-9150-70286038A54A}" type="sibTrans" cxnId="{5900C3F7-29DD-48FE-A730-62A1B2E0B4D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F0E60-3158-4772-8945-168DAB102C0E}">
      <dgm:prSet phldrT="[Текст]" custT="1"/>
      <dgm:spPr>
        <a:solidFill>
          <a:srgbClr val="F9CBCB"/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процессах управления, средствах контроля и процедурах, которые компания использует для мониторинга рисков и возможностей, связанных с УП, управления ими и надзора за ними</a:t>
          </a:r>
        </a:p>
      </dgm:t>
    </dgm:pt>
    <dgm:pt modelId="{384EC822-55AA-4FB8-8641-2FB2BCB546FB}" type="sibTrans" cxnId="{61E73AA5-B164-4F03-A0E5-3EC66FDEA5A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B6D5A-90BA-45C6-8067-7E19D7521123}" type="parTrans" cxnId="{61E73AA5-B164-4F03-A0E5-3EC66FDEA5A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FF474-A10D-46B6-8C6B-D81C07969CB4}" type="pres">
      <dgm:prSet presAssocID="{E581F126-4138-43B1-A127-40EAEE69FE19}" presName="Name0" presStyleCnt="0">
        <dgm:presLayoutVars>
          <dgm:dir/>
          <dgm:animLvl val="lvl"/>
          <dgm:resizeHandles val="exact"/>
        </dgm:presLayoutVars>
      </dgm:prSet>
      <dgm:spPr/>
    </dgm:pt>
    <dgm:pt modelId="{D673916B-30CA-4AF9-8BE7-9B8C8141A625}" type="pres">
      <dgm:prSet presAssocID="{ECFF0E60-3158-4772-8945-168DAB102C0E}" presName="vertFlow" presStyleCnt="0"/>
      <dgm:spPr/>
    </dgm:pt>
    <dgm:pt modelId="{810D5582-E2DD-4AAD-8F49-D2D7D0280965}" type="pres">
      <dgm:prSet presAssocID="{ECFF0E60-3158-4772-8945-168DAB102C0E}" presName="header" presStyleLbl="node1" presStyleIdx="0" presStyleCnt="1" custScaleX="175586" custLinFactNeighborX="1319"/>
      <dgm:spPr/>
    </dgm:pt>
    <dgm:pt modelId="{D6181869-69E9-41E9-9426-2662C9B00A61}" type="pres">
      <dgm:prSet presAssocID="{54D38458-24BE-41D7-83DB-6AC4B1BD22F8}" presName="parTrans" presStyleLbl="sibTrans2D1" presStyleIdx="0" presStyleCnt="3"/>
      <dgm:spPr/>
    </dgm:pt>
    <dgm:pt modelId="{1565D96A-D39E-492B-A218-9599CA198E79}" type="pres">
      <dgm:prSet presAssocID="{55287308-8EA1-4862-9772-91F7B9876369}" presName="child" presStyleLbl="alignAccFollowNode1" presStyleIdx="0" presStyleCnt="3" custScaleX="175586">
        <dgm:presLayoutVars>
          <dgm:chMax val="0"/>
          <dgm:bulletEnabled val="1"/>
        </dgm:presLayoutVars>
      </dgm:prSet>
      <dgm:spPr/>
    </dgm:pt>
    <dgm:pt modelId="{7D945E52-0C26-4D30-814F-F8089BA76899}" type="pres">
      <dgm:prSet presAssocID="{1D102277-0F6C-4C6D-8CB4-FC5076BF569B}" presName="sibTrans" presStyleLbl="sibTrans2D1" presStyleIdx="1" presStyleCnt="3"/>
      <dgm:spPr/>
    </dgm:pt>
    <dgm:pt modelId="{B4170698-CF24-4527-BC5D-D0574FDAABFF}" type="pres">
      <dgm:prSet presAssocID="{66C84FAC-BC92-4B6C-9905-E72AB8A82E91}" presName="child" presStyleLbl="alignAccFollowNode1" presStyleIdx="1" presStyleCnt="3" custScaleX="175586">
        <dgm:presLayoutVars>
          <dgm:chMax val="0"/>
          <dgm:bulletEnabled val="1"/>
        </dgm:presLayoutVars>
      </dgm:prSet>
      <dgm:spPr/>
    </dgm:pt>
    <dgm:pt modelId="{A7CB3037-F347-460C-85F2-3BBB04BCD168}" type="pres">
      <dgm:prSet presAssocID="{785F1E85-C007-419B-AB57-3EA13C5AF841}" presName="sibTrans" presStyleLbl="sibTrans2D1" presStyleIdx="2" presStyleCnt="3"/>
      <dgm:spPr/>
    </dgm:pt>
    <dgm:pt modelId="{85E35BFE-B65B-4F02-A755-1966FDAC513F}" type="pres">
      <dgm:prSet presAssocID="{341C1AE7-BC5F-405C-A683-CC3FF4185F77}" presName="child" presStyleLbl="alignAccFollowNode1" presStyleIdx="2" presStyleCnt="3" custScaleX="175586">
        <dgm:presLayoutVars>
          <dgm:chMax val="0"/>
          <dgm:bulletEnabled val="1"/>
        </dgm:presLayoutVars>
      </dgm:prSet>
      <dgm:spPr/>
    </dgm:pt>
  </dgm:ptLst>
  <dgm:cxnLst>
    <dgm:cxn modelId="{8CDFBE19-8A8A-4202-971A-203DEFFDD9BF}" type="presOf" srcId="{ECFF0E60-3158-4772-8945-168DAB102C0E}" destId="{810D5582-E2DD-4AAD-8F49-D2D7D0280965}" srcOrd="0" destOrd="0" presId="urn:microsoft.com/office/officeart/2005/8/layout/lProcess1"/>
    <dgm:cxn modelId="{5C97D31A-CD79-4BBA-A669-F9E9C41DFB80}" srcId="{ECFF0E60-3158-4772-8945-168DAB102C0E}" destId="{55287308-8EA1-4862-9772-91F7B9876369}" srcOrd="0" destOrd="0" parTransId="{54D38458-24BE-41D7-83DB-6AC4B1BD22F8}" sibTransId="{1D102277-0F6C-4C6D-8CB4-FC5076BF569B}"/>
    <dgm:cxn modelId="{9663E023-7796-4E07-B294-9A7D5B4B8C4F}" type="presOf" srcId="{1D102277-0F6C-4C6D-8CB4-FC5076BF569B}" destId="{7D945E52-0C26-4D30-814F-F8089BA76899}" srcOrd="0" destOrd="0" presId="urn:microsoft.com/office/officeart/2005/8/layout/lProcess1"/>
    <dgm:cxn modelId="{AAEF2839-F857-4777-B203-B560BCF01AFF}" type="presOf" srcId="{55287308-8EA1-4862-9772-91F7B9876369}" destId="{1565D96A-D39E-492B-A218-9599CA198E79}" srcOrd="0" destOrd="0" presId="urn:microsoft.com/office/officeart/2005/8/layout/lProcess1"/>
    <dgm:cxn modelId="{9FB1964D-DC3D-41F9-8500-903D89D807F1}" type="presOf" srcId="{341C1AE7-BC5F-405C-A683-CC3FF4185F77}" destId="{85E35BFE-B65B-4F02-A755-1966FDAC513F}" srcOrd="0" destOrd="0" presId="urn:microsoft.com/office/officeart/2005/8/layout/lProcess1"/>
    <dgm:cxn modelId="{48D4856C-A2DE-4B55-A504-82AE9ADEE6C2}" type="presOf" srcId="{E581F126-4138-43B1-A127-40EAEE69FE19}" destId="{D7EFF474-A10D-46B6-8C6B-D81C07969CB4}" srcOrd="0" destOrd="0" presId="urn:microsoft.com/office/officeart/2005/8/layout/lProcess1"/>
    <dgm:cxn modelId="{6A545196-BCD3-4D97-8C2E-1B3713BE015E}" type="presOf" srcId="{54D38458-24BE-41D7-83DB-6AC4B1BD22F8}" destId="{D6181869-69E9-41E9-9426-2662C9B00A61}" srcOrd="0" destOrd="0" presId="urn:microsoft.com/office/officeart/2005/8/layout/lProcess1"/>
    <dgm:cxn modelId="{61CC84A1-5CE8-49B5-B31B-6C7144B77412}" srcId="{ECFF0E60-3158-4772-8945-168DAB102C0E}" destId="{66C84FAC-BC92-4B6C-9905-E72AB8A82E91}" srcOrd="1" destOrd="0" parTransId="{050D4442-022D-43D6-AAB1-80ED5613146B}" sibTransId="{785F1E85-C007-419B-AB57-3EA13C5AF841}"/>
    <dgm:cxn modelId="{040C9CA1-805D-44EF-A9AB-9626C15B01C6}" type="presOf" srcId="{66C84FAC-BC92-4B6C-9905-E72AB8A82E91}" destId="{B4170698-CF24-4527-BC5D-D0574FDAABFF}" srcOrd="0" destOrd="0" presId="urn:microsoft.com/office/officeart/2005/8/layout/lProcess1"/>
    <dgm:cxn modelId="{61E73AA5-B164-4F03-A0E5-3EC66FDEA5A0}" srcId="{E581F126-4138-43B1-A127-40EAEE69FE19}" destId="{ECFF0E60-3158-4772-8945-168DAB102C0E}" srcOrd="0" destOrd="0" parTransId="{D07B6D5A-90BA-45C6-8067-7E19D7521123}" sibTransId="{384EC822-55AA-4FB8-8641-2FB2BCB546FB}"/>
    <dgm:cxn modelId="{38AEA3CE-5FB1-4DD9-82A9-8A7C7B3FAD36}" type="presOf" srcId="{785F1E85-C007-419B-AB57-3EA13C5AF841}" destId="{A7CB3037-F347-460C-85F2-3BBB04BCD168}" srcOrd="0" destOrd="0" presId="urn:microsoft.com/office/officeart/2005/8/layout/lProcess1"/>
    <dgm:cxn modelId="{5900C3F7-29DD-48FE-A730-62A1B2E0B4D2}" srcId="{ECFF0E60-3158-4772-8945-168DAB102C0E}" destId="{341C1AE7-BC5F-405C-A683-CC3FF4185F77}" srcOrd="2" destOrd="0" parTransId="{F08F6933-6A23-46A4-91D4-6C7DB84D7CA3}" sibTransId="{F5ACEF8D-1643-491A-9150-70286038A54A}"/>
    <dgm:cxn modelId="{C2E7BD27-7748-471C-ADA6-5CF23C5A9318}" type="presParOf" srcId="{D7EFF474-A10D-46B6-8C6B-D81C07969CB4}" destId="{D673916B-30CA-4AF9-8BE7-9B8C8141A625}" srcOrd="0" destOrd="0" presId="urn:microsoft.com/office/officeart/2005/8/layout/lProcess1"/>
    <dgm:cxn modelId="{EF9B44B1-C882-4E22-8BCC-9FB75137630F}" type="presParOf" srcId="{D673916B-30CA-4AF9-8BE7-9B8C8141A625}" destId="{810D5582-E2DD-4AAD-8F49-D2D7D0280965}" srcOrd="0" destOrd="0" presId="urn:microsoft.com/office/officeart/2005/8/layout/lProcess1"/>
    <dgm:cxn modelId="{AFCB1C80-5BCE-4B80-825A-49FD020B27CC}" type="presParOf" srcId="{D673916B-30CA-4AF9-8BE7-9B8C8141A625}" destId="{D6181869-69E9-41E9-9426-2662C9B00A61}" srcOrd="1" destOrd="0" presId="urn:microsoft.com/office/officeart/2005/8/layout/lProcess1"/>
    <dgm:cxn modelId="{781EA1D3-72BF-464C-9AB6-8A1BD8EBEB44}" type="presParOf" srcId="{D673916B-30CA-4AF9-8BE7-9B8C8141A625}" destId="{1565D96A-D39E-492B-A218-9599CA198E79}" srcOrd="2" destOrd="0" presId="urn:microsoft.com/office/officeart/2005/8/layout/lProcess1"/>
    <dgm:cxn modelId="{24EAE84A-E629-4446-B63C-343800685771}" type="presParOf" srcId="{D673916B-30CA-4AF9-8BE7-9B8C8141A625}" destId="{7D945E52-0C26-4D30-814F-F8089BA76899}" srcOrd="3" destOrd="0" presId="urn:microsoft.com/office/officeart/2005/8/layout/lProcess1"/>
    <dgm:cxn modelId="{3593D124-92C9-461A-9CBB-99643835CE58}" type="presParOf" srcId="{D673916B-30CA-4AF9-8BE7-9B8C8141A625}" destId="{B4170698-CF24-4527-BC5D-D0574FDAABFF}" srcOrd="4" destOrd="0" presId="urn:microsoft.com/office/officeart/2005/8/layout/lProcess1"/>
    <dgm:cxn modelId="{712EE903-79A2-4286-B91B-0153113FA7E8}" type="presParOf" srcId="{D673916B-30CA-4AF9-8BE7-9B8C8141A625}" destId="{A7CB3037-F347-460C-85F2-3BBB04BCD168}" srcOrd="5" destOrd="0" presId="urn:microsoft.com/office/officeart/2005/8/layout/lProcess1"/>
    <dgm:cxn modelId="{636BA578-4EF5-4D46-A705-E25CEE77E56E}" type="presParOf" srcId="{D673916B-30CA-4AF9-8BE7-9B8C8141A625}" destId="{85E35BFE-B65B-4F02-A755-1966FDAC513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491297-C939-7A4D-B646-5D0DDE9A0F3E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72F052-DFAA-B345-B867-CC96D974E4D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Концептуальные основы;</a:t>
          </a:r>
        </a:p>
      </dgm:t>
    </dgm:pt>
    <dgm:pt modelId="{2A6E6D8C-0D60-1847-A95D-04B1BA669CEF}" type="parTrans" cxnId="{A6653134-6B6A-174C-9A65-EB40AC8D66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5C0EE-937A-BD48-805C-05F0DDAC6202}" type="sibTrans" cxnId="{A6653134-6B6A-174C-9A65-EB40AC8D66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1E649-D93F-A047-B905-825AA1A7654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требования к отчетности;</a:t>
          </a:r>
        </a:p>
      </dgm:t>
    </dgm:pt>
    <dgm:pt modelId="{C188D2F7-0E78-D744-84EB-8BFDDD2460F3}" type="parTrans" cxnId="{226D2E86-7CB5-3647-8DAC-831B576148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A4DC3-8358-B445-A3F0-5329587F6CBB}" type="sibTrans" cxnId="{226D2E86-7CB5-3647-8DAC-831B576148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214A1-78ED-584F-AA11-8D5E4797DA0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Суждения, неопределенности и ошибки.</a:t>
          </a:r>
        </a:p>
      </dgm:t>
    </dgm:pt>
    <dgm:pt modelId="{02927FFF-8FA1-4C41-9B22-1C2FC3133E73}" type="parTrans" cxnId="{536F3492-502F-4B40-8F28-0D109DFAD6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B0373-7CDF-A743-A9CB-794F1D46B406}" type="sibTrans" cxnId="{536F3492-502F-4B40-8F28-0D109DFAD6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CA366-B0C1-F94F-A6B6-E0189B936430}" type="pres">
      <dgm:prSet presAssocID="{C5491297-C939-7A4D-B646-5D0DDE9A0F3E}" presName="diagram" presStyleCnt="0">
        <dgm:presLayoutVars>
          <dgm:dir/>
          <dgm:resizeHandles val="exact"/>
        </dgm:presLayoutVars>
      </dgm:prSet>
      <dgm:spPr/>
    </dgm:pt>
    <dgm:pt modelId="{476804B6-C8FE-814D-B5F9-D1AA06156D36}" type="pres">
      <dgm:prSet presAssocID="{0C72F052-DFAA-B345-B867-CC96D974E4DD}" presName="node" presStyleLbl="node1" presStyleIdx="0" presStyleCnt="3">
        <dgm:presLayoutVars>
          <dgm:bulletEnabled val="1"/>
        </dgm:presLayoutVars>
      </dgm:prSet>
      <dgm:spPr/>
    </dgm:pt>
    <dgm:pt modelId="{518FF86E-CC2D-BD41-9E1B-82892A33FB96}" type="pres">
      <dgm:prSet presAssocID="{5CF5C0EE-937A-BD48-805C-05F0DDAC6202}" presName="sibTrans" presStyleCnt="0"/>
      <dgm:spPr/>
    </dgm:pt>
    <dgm:pt modelId="{C380FDD4-E668-C247-97E2-EF8DDB656A7D}" type="pres">
      <dgm:prSet presAssocID="{B1D1E649-D93F-A047-B905-825AA1A7654F}" presName="node" presStyleLbl="node1" presStyleIdx="1" presStyleCnt="3">
        <dgm:presLayoutVars>
          <dgm:bulletEnabled val="1"/>
        </dgm:presLayoutVars>
      </dgm:prSet>
      <dgm:spPr/>
    </dgm:pt>
    <dgm:pt modelId="{FF837C98-4B16-3E4F-9CC3-D366B7AD2DD0}" type="pres">
      <dgm:prSet presAssocID="{514A4DC3-8358-B445-A3F0-5329587F6CBB}" presName="sibTrans" presStyleCnt="0"/>
      <dgm:spPr/>
    </dgm:pt>
    <dgm:pt modelId="{A2FE2470-27E9-8946-B83A-F2C986BE03A2}" type="pres">
      <dgm:prSet presAssocID="{BDC214A1-78ED-584F-AA11-8D5E4797D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A6653134-6B6A-174C-9A65-EB40AC8D662D}" srcId="{C5491297-C939-7A4D-B646-5D0DDE9A0F3E}" destId="{0C72F052-DFAA-B345-B867-CC96D974E4DD}" srcOrd="0" destOrd="0" parTransId="{2A6E6D8C-0D60-1847-A95D-04B1BA669CEF}" sibTransId="{5CF5C0EE-937A-BD48-805C-05F0DDAC6202}"/>
    <dgm:cxn modelId="{6A765A7E-5222-2F47-8F43-CDFCAE35DCB4}" type="presOf" srcId="{BDC214A1-78ED-584F-AA11-8D5E4797DA02}" destId="{A2FE2470-27E9-8946-B83A-F2C986BE03A2}" srcOrd="0" destOrd="0" presId="urn:microsoft.com/office/officeart/2005/8/layout/default"/>
    <dgm:cxn modelId="{04200586-9BFB-2241-897F-071A076A61F6}" type="presOf" srcId="{B1D1E649-D93F-A047-B905-825AA1A7654F}" destId="{C380FDD4-E668-C247-97E2-EF8DDB656A7D}" srcOrd="0" destOrd="0" presId="urn:microsoft.com/office/officeart/2005/8/layout/default"/>
    <dgm:cxn modelId="{226D2E86-7CB5-3647-8DAC-831B57614876}" srcId="{C5491297-C939-7A4D-B646-5D0DDE9A0F3E}" destId="{B1D1E649-D93F-A047-B905-825AA1A7654F}" srcOrd="1" destOrd="0" parTransId="{C188D2F7-0E78-D744-84EB-8BFDDD2460F3}" sibTransId="{514A4DC3-8358-B445-A3F0-5329587F6CBB}"/>
    <dgm:cxn modelId="{536F3492-502F-4B40-8F28-0D109DFAD629}" srcId="{C5491297-C939-7A4D-B646-5D0DDE9A0F3E}" destId="{BDC214A1-78ED-584F-AA11-8D5E4797DA02}" srcOrd="2" destOrd="0" parTransId="{02927FFF-8FA1-4C41-9B22-1C2FC3133E73}" sibTransId="{0A8B0373-7CDF-A743-A9CB-794F1D46B406}"/>
    <dgm:cxn modelId="{BF3580E0-8535-9349-ADCB-FFC42964CF0A}" type="presOf" srcId="{C5491297-C939-7A4D-B646-5D0DDE9A0F3E}" destId="{069CA366-B0C1-F94F-A6B6-E0189B936430}" srcOrd="0" destOrd="0" presId="urn:microsoft.com/office/officeart/2005/8/layout/default"/>
    <dgm:cxn modelId="{D1EC1AEA-18CC-0748-9716-2D94E50EE772}" type="presOf" srcId="{0C72F052-DFAA-B345-B867-CC96D974E4DD}" destId="{476804B6-C8FE-814D-B5F9-D1AA06156D36}" srcOrd="0" destOrd="0" presId="urn:microsoft.com/office/officeart/2005/8/layout/default"/>
    <dgm:cxn modelId="{550CA904-5FF8-CB47-8865-2CEB21AC4CBF}" type="presParOf" srcId="{069CA366-B0C1-F94F-A6B6-E0189B936430}" destId="{476804B6-C8FE-814D-B5F9-D1AA06156D36}" srcOrd="0" destOrd="0" presId="urn:microsoft.com/office/officeart/2005/8/layout/default"/>
    <dgm:cxn modelId="{465C05AF-532B-6549-A3F2-1EE3441BB75B}" type="presParOf" srcId="{069CA366-B0C1-F94F-A6B6-E0189B936430}" destId="{518FF86E-CC2D-BD41-9E1B-82892A33FB96}" srcOrd="1" destOrd="0" presId="urn:microsoft.com/office/officeart/2005/8/layout/default"/>
    <dgm:cxn modelId="{C2D26EDB-E7F6-CB4F-B03B-492D512CF47C}" type="presParOf" srcId="{069CA366-B0C1-F94F-A6B6-E0189B936430}" destId="{C380FDD4-E668-C247-97E2-EF8DDB656A7D}" srcOrd="2" destOrd="0" presId="urn:microsoft.com/office/officeart/2005/8/layout/default"/>
    <dgm:cxn modelId="{BC7E7161-65E3-C943-890A-A7D460D1D7B9}" type="presParOf" srcId="{069CA366-B0C1-F94F-A6B6-E0189B936430}" destId="{FF837C98-4B16-3E4F-9CC3-D366B7AD2DD0}" srcOrd="3" destOrd="0" presId="urn:microsoft.com/office/officeart/2005/8/layout/default"/>
    <dgm:cxn modelId="{1A9FAF53-47A9-1449-8A83-EC6901CE97BE}" type="presParOf" srcId="{069CA366-B0C1-F94F-A6B6-E0189B936430}" destId="{A2FE2470-27E9-8946-B83A-F2C986BE03A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B3450-1E2C-49A5-A4F9-977429BFBAC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17C511-D0F9-4B00-9590-9D2723AE4E21}">
      <dgm:prSet phldrT="[Текст]" custT="1"/>
      <dgm:spPr/>
      <dgm:t>
        <a:bodyPr vert="vert270"/>
        <a:lstStyle/>
        <a:p>
          <a:pPr algn="ctr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 МСФО 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B22FCC61-2FB6-42FB-B4BD-8E9F11ED77C1}" type="parTrans" cxnId="{7801F276-F606-4690-85E4-559E575341BB}">
      <dgm:prSet/>
      <dgm:spPr/>
      <dgm:t>
        <a:bodyPr/>
        <a:lstStyle/>
        <a:p>
          <a:endParaRPr lang="ru-RU"/>
        </a:p>
      </dgm:t>
    </dgm:pt>
    <dgm:pt modelId="{67BA5182-E2C5-4E86-A90F-5187EE248C8E}" type="sibTrans" cxnId="{7801F276-F606-4690-85E4-559E575341BB}">
      <dgm:prSet/>
      <dgm:spPr/>
      <dgm:t>
        <a:bodyPr/>
        <a:lstStyle/>
        <a:p>
          <a:endParaRPr lang="ru-RU"/>
        </a:p>
      </dgm:t>
    </dgm:pt>
    <dgm:pt modelId="{53D3CEA4-4EBE-4FB3-A584-73586E22BBCA}">
      <dgm:prSet phldrT="[Текст]" custT="1"/>
      <dgm:spPr/>
      <dgm:t>
        <a:bodyPr anchor="ctr"/>
        <a:lstStyle/>
        <a:p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«Раскрытие информации, связанной с климатом»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(IFRS S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Climate-related Disclosures)</a:t>
          </a:r>
          <a:endParaRPr lang="ru-RU" sz="20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9C82A-8FE9-437A-A0F7-DBAC4D7A18B5}" type="parTrans" cxnId="{DB1AFC5D-ED12-46E3-A30A-942B948A3583}">
      <dgm:prSet/>
      <dgm:spPr/>
      <dgm:t>
        <a:bodyPr/>
        <a:lstStyle/>
        <a:p>
          <a:endParaRPr lang="ru-RU"/>
        </a:p>
      </dgm:t>
    </dgm:pt>
    <dgm:pt modelId="{AACECF3F-E4A3-4D12-A417-DF30CFBAC953}" type="sibTrans" cxnId="{DB1AFC5D-ED12-46E3-A30A-942B948A3583}">
      <dgm:prSet/>
      <dgm:spPr/>
      <dgm:t>
        <a:bodyPr/>
        <a:lstStyle/>
        <a:p>
          <a:endParaRPr lang="ru-RU"/>
        </a:p>
      </dgm:t>
    </dgm:pt>
    <dgm:pt modelId="{FEDBB9A7-EF8B-43EB-B93E-F194235035A0}">
      <dgm:prSet phldrT="[Текст]" custT="1"/>
      <dgm:spPr/>
      <dgm:t>
        <a:bodyPr anchor="ctr"/>
        <a:lstStyle/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дополняет и уточняет МСФО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S1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части требований к информации, связанной с изменением климата и подлежащей раскрытию;</a:t>
          </a:r>
        </a:p>
        <a:p>
          <a:pPr algn="ctr"/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усиливает требования Рабочей группы по вопросам раскрытия финансовой информации, связанной с изменением климата (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TCFD)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D33EE-776F-4266-A4DE-A5EE577B34E4}" type="parTrans" cxnId="{EEF5F1DE-D645-434F-9379-CCABF8CD30E3}">
      <dgm:prSet/>
      <dgm:spPr/>
      <dgm:t>
        <a:bodyPr/>
        <a:lstStyle/>
        <a:p>
          <a:endParaRPr lang="ru-RU"/>
        </a:p>
      </dgm:t>
    </dgm:pt>
    <dgm:pt modelId="{08A63ACA-6B35-41AF-B584-C6B9794086A4}" type="sibTrans" cxnId="{EEF5F1DE-D645-434F-9379-CCABF8CD30E3}">
      <dgm:prSet/>
      <dgm:spPr/>
      <dgm:t>
        <a:bodyPr/>
        <a:lstStyle/>
        <a:p>
          <a:endParaRPr lang="ru-RU"/>
        </a:p>
      </dgm:t>
    </dgm:pt>
    <dgm:pt modelId="{73198B9D-BEFD-48ED-BCFB-9F2912969F7A}" type="pres">
      <dgm:prSet presAssocID="{0B2B3450-1E2C-49A5-A4F9-977429BFBAC1}" presName="vert0" presStyleCnt="0">
        <dgm:presLayoutVars>
          <dgm:dir/>
          <dgm:animOne val="branch"/>
          <dgm:animLvl val="lvl"/>
        </dgm:presLayoutVars>
      </dgm:prSet>
      <dgm:spPr/>
    </dgm:pt>
    <dgm:pt modelId="{9766DBE0-A216-4ED0-B770-BFC52CD6AEC8}" type="pres">
      <dgm:prSet presAssocID="{B117C511-D0F9-4B00-9590-9D2723AE4E21}" presName="thickLine" presStyleLbl="alignNode1" presStyleIdx="0" presStyleCnt="1"/>
      <dgm:spPr/>
    </dgm:pt>
    <dgm:pt modelId="{281D92B1-6BAA-4F56-84B6-AB5988DCF4B2}" type="pres">
      <dgm:prSet presAssocID="{B117C511-D0F9-4B00-9590-9D2723AE4E21}" presName="horz1" presStyleCnt="0"/>
      <dgm:spPr/>
    </dgm:pt>
    <dgm:pt modelId="{3DA3B3E1-B8EE-468A-929D-FF0CBB422080}" type="pres">
      <dgm:prSet presAssocID="{B117C511-D0F9-4B00-9590-9D2723AE4E21}" presName="tx1" presStyleLbl="revTx" presStyleIdx="0" presStyleCnt="3"/>
      <dgm:spPr/>
    </dgm:pt>
    <dgm:pt modelId="{5906926C-1C95-4441-87C7-77015B053EB1}" type="pres">
      <dgm:prSet presAssocID="{B117C511-D0F9-4B00-9590-9D2723AE4E21}" presName="vert1" presStyleCnt="0"/>
      <dgm:spPr/>
    </dgm:pt>
    <dgm:pt modelId="{5672A6D7-8E27-42C9-8225-00C530605144}" type="pres">
      <dgm:prSet presAssocID="{53D3CEA4-4EBE-4FB3-A584-73586E22BBCA}" presName="vertSpace2a" presStyleCnt="0"/>
      <dgm:spPr/>
    </dgm:pt>
    <dgm:pt modelId="{D547E309-03F9-408F-97B0-1B180A635E4B}" type="pres">
      <dgm:prSet presAssocID="{53D3CEA4-4EBE-4FB3-A584-73586E22BBCA}" presName="horz2" presStyleCnt="0"/>
      <dgm:spPr/>
    </dgm:pt>
    <dgm:pt modelId="{985D7AF2-0487-4F2F-9D96-8CFDC78E282F}" type="pres">
      <dgm:prSet presAssocID="{53D3CEA4-4EBE-4FB3-A584-73586E22BBCA}" presName="horzSpace2" presStyleCnt="0"/>
      <dgm:spPr/>
    </dgm:pt>
    <dgm:pt modelId="{1D30C23E-E714-4084-84A8-C9E69ED96CC7}" type="pres">
      <dgm:prSet presAssocID="{53D3CEA4-4EBE-4FB3-A584-73586E22BBCA}" presName="tx2" presStyleLbl="revTx" presStyleIdx="1" presStyleCnt="3" custScaleY="112346"/>
      <dgm:spPr/>
    </dgm:pt>
    <dgm:pt modelId="{357EE46D-00F0-4751-A3EA-674472D71B89}" type="pres">
      <dgm:prSet presAssocID="{53D3CEA4-4EBE-4FB3-A584-73586E22BBCA}" presName="vert2" presStyleCnt="0"/>
      <dgm:spPr/>
    </dgm:pt>
    <dgm:pt modelId="{0F42761C-5638-447B-AAEE-D71AC87E608C}" type="pres">
      <dgm:prSet presAssocID="{53D3CEA4-4EBE-4FB3-A584-73586E22BBCA}" presName="thinLine2b" presStyleLbl="callout" presStyleIdx="0" presStyleCnt="2"/>
      <dgm:spPr/>
    </dgm:pt>
    <dgm:pt modelId="{81B4476E-8C00-4078-BB75-4568C6FEB3B5}" type="pres">
      <dgm:prSet presAssocID="{53D3CEA4-4EBE-4FB3-A584-73586E22BBCA}" presName="vertSpace2b" presStyleCnt="0"/>
      <dgm:spPr/>
    </dgm:pt>
    <dgm:pt modelId="{17DF4875-DA83-465A-BF60-7A3E380FB01F}" type="pres">
      <dgm:prSet presAssocID="{FEDBB9A7-EF8B-43EB-B93E-F194235035A0}" presName="horz2" presStyleCnt="0"/>
      <dgm:spPr/>
    </dgm:pt>
    <dgm:pt modelId="{AD2D98ED-F7F9-4BC5-8EBD-F32EB5583E29}" type="pres">
      <dgm:prSet presAssocID="{FEDBB9A7-EF8B-43EB-B93E-F194235035A0}" presName="horzSpace2" presStyleCnt="0"/>
      <dgm:spPr/>
    </dgm:pt>
    <dgm:pt modelId="{600B3264-1617-456F-A4B6-A289B99DAF79}" type="pres">
      <dgm:prSet presAssocID="{FEDBB9A7-EF8B-43EB-B93E-F194235035A0}" presName="tx2" presStyleLbl="revTx" presStyleIdx="2" presStyleCnt="3"/>
      <dgm:spPr/>
    </dgm:pt>
    <dgm:pt modelId="{769A9154-0ADE-4B6B-BB14-83033312945B}" type="pres">
      <dgm:prSet presAssocID="{FEDBB9A7-EF8B-43EB-B93E-F194235035A0}" presName="vert2" presStyleCnt="0"/>
      <dgm:spPr/>
    </dgm:pt>
    <dgm:pt modelId="{7A664E99-F488-4748-ADEF-787BAB94A7FC}" type="pres">
      <dgm:prSet presAssocID="{FEDBB9A7-EF8B-43EB-B93E-F194235035A0}" presName="thinLine2b" presStyleLbl="callout" presStyleIdx="1" presStyleCnt="2"/>
      <dgm:spPr/>
    </dgm:pt>
    <dgm:pt modelId="{8E0DC358-3857-420B-AA86-BFDD3C5D116D}" type="pres">
      <dgm:prSet presAssocID="{FEDBB9A7-EF8B-43EB-B93E-F194235035A0}" presName="vertSpace2b" presStyleCnt="0"/>
      <dgm:spPr/>
    </dgm:pt>
  </dgm:ptLst>
  <dgm:cxnLst>
    <dgm:cxn modelId="{61B37E0B-47BD-40CA-BDF4-65DBCD1B619F}" type="presOf" srcId="{FEDBB9A7-EF8B-43EB-B93E-F194235035A0}" destId="{600B3264-1617-456F-A4B6-A289B99DAF79}" srcOrd="0" destOrd="0" presId="urn:microsoft.com/office/officeart/2008/layout/LinedList"/>
    <dgm:cxn modelId="{3A3F1734-E090-4A25-A5AD-3A1143E7983F}" type="presOf" srcId="{B117C511-D0F9-4B00-9590-9D2723AE4E21}" destId="{3DA3B3E1-B8EE-468A-929D-FF0CBB422080}" srcOrd="0" destOrd="0" presId="urn:microsoft.com/office/officeart/2008/layout/LinedList"/>
    <dgm:cxn modelId="{30AD4E47-93AB-4C26-A593-9E592F826820}" type="presOf" srcId="{53D3CEA4-4EBE-4FB3-A584-73586E22BBCA}" destId="{1D30C23E-E714-4084-84A8-C9E69ED96CC7}" srcOrd="0" destOrd="0" presId="urn:microsoft.com/office/officeart/2008/layout/LinedList"/>
    <dgm:cxn modelId="{DB1AFC5D-ED12-46E3-A30A-942B948A3583}" srcId="{B117C511-D0F9-4B00-9590-9D2723AE4E21}" destId="{53D3CEA4-4EBE-4FB3-A584-73586E22BBCA}" srcOrd="0" destOrd="0" parTransId="{96E9C82A-8FE9-437A-A0F7-DBAC4D7A18B5}" sibTransId="{AACECF3F-E4A3-4D12-A417-DF30CFBAC953}"/>
    <dgm:cxn modelId="{7801F276-F606-4690-85E4-559E575341BB}" srcId="{0B2B3450-1E2C-49A5-A4F9-977429BFBAC1}" destId="{B117C511-D0F9-4B00-9590-9D2723AE4E21}" srcOrd="0" destOrd="0" parTransId="{B22FCC61-2FB6-42FB-B4BD-8E9F11ED77C1}" sibTransId="{67BA5182-E2C5-4E86-A90F-5187EE248C8E}"/>
    <dgm:cxn modelId="{F7705BBD-4D63-4F1F-B6A1-3D54EC9EC095}" type="presOf" srcId="{0B2B3450-1E2C-49A5-A4F9-977429BFBAC1}" destId="{73198B9D-BEFD-48ED-BCFB-9F2912969F7A}" srcOrd="0" destOrd="0" presId="urn:microsoft.com/office/officeart/2008/layout/LinedList"/>
    <dgm:cxn modelId="{EEF5F1DE-D645-434F-9379-CCABF8CD30E3}" srcId="{B117C511-D0F9-4B00-9590-9D2723AE4E21}" destId="{FEDBB9A7-EF8B-43EB-B93E-F194235035A0}" srcOrd="1" destOrd="0" parTransId="{BD2D33EE-776F-4266-A4DE-A5EE577B34E4}" sibTransId="{08A63ACA-6B35-41AF-B584-C6B9794086A4}"/>
    <dgm:cxn modelId="{CFCB7142-E48B-401A-B86B-9DED15783A46}" type="presParOf" srcId="{73198B9D-BEFD-48ED-BCFB-9F2912969F7A}" destId="{9766DBE0-A216-4ED0-B770-BFC52CD6AEC8}" srcOrd="0" destOrd="0" presId="urn:microsoft.com/office/officeart/2008/layout/LinedList"/>
    <dgm:cxn modelId="{283C243A-2609-4A23-9303-EA6224625868}" type="presParOf" srcId="{73198B9D-BEFD-48ED-BCFB-9F2912969F7A}" destId="{281D92B1-6BAA-4F56-84B6-AB5988DCF4B2}" srcOrd="1" destOrd="0" presId="urn:microsoft.com/office/officeart/2008/layout/LinedList"/>
    <dgm:cxn modelId="{08472526-2E5F-443A-910F-C624AFC992FE}" type="presParOf" srcId="{281D92B1-6BAA-4F56-84B6-AB5988DCF4B2}" destId="{3DA3B3E1-B8EE-468A-929D-FF0CBB422080}" srcOrd="0" destOrd="0" presId="urn:microsoft.com/office/officeart/2008/layout/LinedList"/>
    <dgm:cxn modelId="{FBD7BB0A-CB92-466F-917E-3BE1985594C2}" type="presParOf" srcId="{281D92B1-6BAA-4F56-84B6-AB5988DCF4B2}" destId="{5906926C-1C95-4441-87C7-77015B053EB1}" srcOrd="1" destOrd="0" presId="urn:microsoft.com/office/officeart/2008/layout/LinedList"/>
    <dgm:cxn modelId="{A719B20E-92D7-4336-8F43-529904412D75}" type="presParOf" srcId="{5906926C-1C95-4441-87C7-77015B053EB1}" destId="{5672A6D7-8E27-42C9-8225-00C530605144}" srcOrd="0" destOrd="0" presId="urn:microsoft.com/office/officeart/2008/layout/LinedList"/>
    <dgm:cxn modelId="{22CDB94D-A79E-453B-AC2F-E505D7771670}" type="presParOf" srcId="{5906926C-1C95-4441-87C7-77015B053EB1}" destId="{D547E309-03F9-408F-97B0-1B180A635E4B}" srcOrd="1" destOrd="0" presId="urn:microsoft.com/office/officeart/2008/layout/LinedList"/>
    <dgm:cxn modelId="{59637E32-FDAD-4FBF-81C5-C003127B1068}" type="presParOf" srcId="{D547E309-03F9-408F-97B0-1B180A635E4B}" destId="{985D7AF2-0487-4F2F-9D96-8CFDC78E282F}" srcOrd="0" destOrd="0" presId="urn:microsoft.com/office/officeart/2008/layout/LinedList"/>
    <dgm:cxn modelId="{D149CA4A-91E8-4C82-9121-A1547AC5774D}" type="presParOf" srcId="{D547E309-03F9-408F-97B0-1B180A635E4B}" destId="{1D30C23E-E714-4084-84A8-C9E69ED96CC7}" srcOrd="1" destOrd="0" presId="urn:microsoft.com/office/officeart/2008/layout/LinedList"/>
    <dgm:cxn modelId="{23E84EAE-ACC3-4C60-93A8-72FD3D5D57AB}" type="presParOf" srcId="{D547E309-03F9-408F-97B0-1B180A635E4B}" destId="{357EE46D-00F0-4751-A3EA-674472D71B89}" srcOrd="2" destOrd="0" presId="urn:microsoft.com/office/officeart/2008/layout/LinedList"/>
    <dgm:cxn modelId="{089259BC-1A1C-487D-AB75-8AFE0CA051D7}" type="presParOf" srcId="{5906926C-1C95-4441-87C7-77015B053EB1}" destId="{0F42761C-5638-447B-AAEE-D71AC87E608C}" srcOrd="2" destOrd="0" presId="urn:microsoft.com/office/officeart/2008/layout/LinedList"/>
    <dgm:cxn modelId="{FAA1B4B2-7DDE-4DA8-BE75-6E25352CBE3C}" type="presParOf" srcId="{5906926C-1C95-4441-87C7-77015B053EB1}" destId="{81B4476E-8C00-4078-BB75-4568C6FEB3B5}" srcOrd="3" destOrd="0" presId="urn:microsoft.com/office/officeart/2008/layout/LinedList"/>
    <dgm:cxn modelId="{3213A12B-BC56-44A4-B926-9D65FB05D3C3}" type="presParOf" srcId="{5906926C-1C95-4441-87C7-77015B053EB1}" destId="{17DF4875-DA83-465A-BF60-7A3E380FB01F}" srcOrd="4" destOrd="0" presId="urn:microsoft.com/office/officeart/2008/layout/LinedList"/>
    <dgm:cxn modelId="{0D867C20-0187-4BE7-898D-8E31E971C28B}" type="presParOf" srcId="{17DF4875-DA83-465A-BF60-7A3E380FB01F}" destId="{AD2D98ED-F7F9-4BC5-8EBD-F32EB5583E29}" srcOrd="0" destOrd="0" presId="urn:microsoft.com/office/officeart/2008/layout/LinedList"/>
    <dgm:cxn modelId="{E7AC8A60-0253-4B4E-83A4-06CBF87FD1B1}" type="presParOf" srcId="{17DF4875-DA83-465A-BF60-7A3E380FB01F}" destId="{600B3264-1617-456F-A4B6-A289B99DAF79}" srcOrd="1" destOrd="0" presId="urn:microsoft.com/office/officeart/2008/layout/LinedList"/>
    <dgm:cxn modelId="{711A7137-43E1-43A0-AD99-DF91AF65E9ED}" type="presParOf" srcId="{17DF4875-DA83-465A-BF60-7A3E380FB01F}" destId="{769A9154-0ADE-4B6B-BB14-83033312945B}" srcOrd="2" destOrd="0" presId="urn:microsoft.com/office/officeart/2008/layout/LinedList"/>
    <dgm:cxn modelId="{2D51D52B-CB15-45CC-9E8E-8D239A93E682}" type="presParOf" srcId="{5906926C-1C95-4441-87C7-77015B053EB1}" destId="{7A664E99-F488-4748-ADEF-787BAB94A7FC}" srcOrd="5" destOrd="0" presId="urn:microsoft.com/office/officeart/2008/layout/LinedList"/>
    <dgm:cxn modelId="{A36E5BB8-98CC-46B0-8B59-93AE2A9C817D}" type="presParOf" srcId="{5906926C-1C95-4441-87C7-77015B053EB1}" destId="{8E0DC358-3857-420B-AA86-BFDD3C5D116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EF5F71-FADF-4ED4-86D1-54B337CFA3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8513A8-5DA7-4A84-B7D7-4188A2EBA842}">
      <dgm:prSet phldrT="[Текст]" custT="1"/>
      <dgm:spPr/>
      <dgm:t>
        <a:bodyPr vert="vert270"/>
        <a:lstStyle/>
        <a:p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 сравнению с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TCFD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0E81F352-BE0F-4596-832A-F0B414F6649C}" type="parTrans" cxnId="{9847A9AC-39DE-4B54-8692-BFA35280192A}">
      <dgm:prSet/>
      <dgm:spPr/>
      <dgm:t>
        <a:bodyPr/>
        <a:lstStyle/>
        <a:p>
          <a:endParaRPr lang="ru-RU"/>
        </a:p>
      </dgm:t>
    </dgm:pt>
    <dgm:pt modelId="{C466C24D-AA55-4D82-9708-C7B54C4A955E}" type="sibTrans" cxnId="{9847A9AC-39DE-4B54-8692-BFA35280192A}">
      <dgm:prSet/>
      <dgm:spPr/>
      <dgm:t>
        <a:bodyPr/>
        <a:lstStyle/>
        <a:p>
          <a:endParaRPr lang="ru-RU"/>
        </a:p>
      </dgm:t>
    </dgm:pt>
    <dgm:pt modelId="{56ADECAC-FA52-476C-A260-573B29EE5C09}">
      <dgm:prSet phldrT="[Текст]" custT="1"/>
      <dgm:spPr/>
      <dgm:t>
        <a:bodyPr anchor="ctr"/>
        <a:lstStyle/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 «Стратегия» дополнен критериями, позволяющими определить, когда следует проводить количественную и качественную оценку рисков и возможностей;</a:t>
          </a: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Раздел «Метрики и цели» отражает учет отраслевых показателей, связанных с климатом;</a:t>
          </a: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Раздел «Управление рисками» дополнен раскрытием информации об управлении </a:t>
          </a: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МСФО 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S1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 МСФО 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S2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___________________________________________</a:t>
          </a:r>
        </a:p>
      </dgm:t>
    </dgm:pt>
    <dgm:pt modelId="{FCF4B69E-8832-4A07-979C-E1C1167E79EF}" type="parTrans" cxnId="{29F96041-AA9B-4395-8F9B-5EC5D85EEF85}">
      <dgm:prSet/>
      <dgm:spPr/>
      <dgm:t>
        <a:bodyPr/>
        <a:lstStyle/>
        <a:p>
          <a:endParaRPr lang="ru-RU"/>
        </a:p>
      </dgm:t>
    </dgm:pt>
    <dgm:pt modelId="{E68DFEC7-F0C3-4F5A-8A63-3E69AE1A2043}" type="sibTrans" cxnId="{29F96041-AA9B-4395-8F9B-5EC5D85EEF85}">
      <dgm:prSet/>
      <dgm:spPr/>
      <dgm:t>
        <a:bodyPr/>
        <a:lstStyle/>
        <a:p>
          <a:endParaRPr lang="ru-RU"/>
        </a:p>
      </dgm:t>
    </dgm:pt>
    <dgm:pt modelId="{1F08C216-C30D-4CF0-99DC-4C38F74F9A04}" type="pres">
      <dgm:prSet presAssocID="{79EF5F71-FADF-4ED4-86D1-54B337CFA336}" presName="vert0" presStyleCnt="0">
        <dgm:presLayoutVars>
          <dgm:dir/>
          <dgm:animOne val="branch"/>
          <dgm:animLvl val="lvl"/>
        </dgm:presLayoutVars>
      </dgm:prSet>
      <dgm:spPr/>
    </dgm:pt>
    <dgm:pt modelId="{FA9C9023-4CB9-4BF9-87A9-3DA8CC67C499}" type="pres">
      <dgm:prSet presAssocID="{868513A8-5DA7-4A84-B7D7-4188A2EBA842}" presName="thickLine" presStyleLbl="alignNode1" presStyleIdx="0" presStyleCnt="1"/>
      <dgm:spPr/>
    </dgm:pt>
    <dgm:pt modelId="{B751BD9A-D5A9-490A-A041-6C0A60AA20DE}" type="pres">
      <dgm:prSet presAssocID="{868513A8-5DA7-4A84-B7D7-4188A2EBA842}" presName="horz1" presStyleCnt="0"/>
      <dgm:spPr/>
    </dgm:pt>
    <dgm:pt modelId="{71567129-F23A-4CD7-8DBA-CBE21FDF87C7}" type="pres">
      <dgm:prSet presAssocID="{868513A8-5DA7-4A84-B7D7-4188A2EBA842}" presName="tx1" presStyleLbl="revTx" presStyleIdx="0" presStyleCnt="2"/>
      <dgm:spPr/>
    </dgm:pt>
    <dgm:pt modelId="{D4AE4285-BC95-43DC-86A4-4AFC240FCABE}" type="pres">
      <dgm:prSet presAssocID="{868513A8-5DA7-4A84-B7D7-4188A2EBA842}" presName="vert1" presStyleCnt="0"/>
      <dgm:spPr/>
    </dgm:pt>
    <dgm:pt modelId="{C16A6C7D-C4E8-4697-B86B-B53CC2416A93}" type="pres">
      <dgm:prSet presAssocID="{56ADECAC-FA52-476C-A260-573B29EE5C09}" presName="vertSpace2a" presStyleCnt="0"/>
      <dgm:spPr/>
    </dgm:pt>
    <dgm:pt modelId="{9197097A-EE78-466E-9E9D-219401A8A136}" type="pres">
      <dgm:prSet presAssocID="{56ADECAC-FA52-476C-A260-573B29EE5C09}" presName="horz2" presStyleCnt="0"/>
      <dgm:spPr/>
    </dgm:pt>
    <dgm:pt modelId="{7E9FDAFB-5204-411B-8BCB-11590C4F9060}" type="pres">
      <dgm:prSet presAssocID="{56ADECAC-FA52-476C-A260-573B29EE5C09}" presName="horzSpace2" presStyleCnt="0"/>
      <dgm:spPr/>
    </dgm:pt>
    <dgm:pt modelId="{427FD3B6-BE5B-401F-88D3-0FAFE50A68F0}" type="pres">
      <dgm:prSet presAssocID="{56ADECAC-FA52-476C-A260-573B29EE5C09}" presName="tx2" presStyleLbl="revTx" presStyleIdx="1" presStyleCnt="2" custScaleX="112305"/>
      <dgm:spPr/>
    </dgm:pt>
    <dgm:pt modelId="{55378C8A-84D9-4681-99F8-7AC89F0D70E5}" type="pres">
      <dgm:prSet presAssocID="{56ADECAC-FA52-476C-A260-573B29EE5C09}" presName="vert2" presStyleCnt="0"/>
      <dgm:spPr/>
    </dgm:pt>
    <dgm:pt modelId="{E8D3FBC9-F42E-43F3-9664-6CBB4C681DBB}" type="pres">
      <dgm:prSet presAssocID="{56ADECAC-FA52-476C-A260-573B29EE5C09}" presName="thinLine2b" presStyleLbl="callout" presStyleIdx="0" presStyleCnt="1"/>
      <dgm:spPr/>
    </dgm:pt>
    <dgm:pt modelId="{8FD1678B-D7FD-409A-87E9-232AA0341407}" type="pres">
      <dgm:prSet presAssocID="{56ADECAC-FA52-476C-A260-573B29EE5C09}" presName="vertSpace2b" presStyleCnt="0"/>
      <dgm:spPr/>
    </dgm:pt>
  </dgm:ptLst>
  <dgm:cxnLst>
    <dgm:cxn modelId="{0B0C3E13-26F0-47C0-81B2-3AE8EC29B299}" type="presOf" srcId="{56ADECAC-FA52-476C-A260-573B29EE5C09}" destId="{427FD3B6-BE5B-401F-88D3-0FAFE50A68F0}" srcOrd="0" destOrd="0" presId="urn:microsoft.com/office/officeart/2008/layout/LinedList"/>
    <dgm:cxn modelId="{29F96041-AA9B-4395-8F9B-5EC5D85EEF85}" srcId="{868513A8-5DA7-4A84-B7D7-4188A2EBA842}" destId="{56ADECAC-FA52-476C-A260-573B29EE5C09}" srcOrd="0" destOrd="0" parTransId="{FCF4B69E-8832-4A07-979C-E1C1167E79EF}" sibTransId="{E68DFEC7-F0C3-4F5A-8A63-3E69AE1A2043}"/>
    <dgm:cxn modelId="{7705D693-B15A-4578-93AB-B10171214856}" type="presOf" srcId="{79EF5F71-FADF-4ED4-86D1-54B337CFA336}" destId="{1F08C216-C30D-4CF0-99DC-4C38F74F9A04}" srcOrd="0" destOrd="0" presId="urn:microsoft.com/office/officeart/2008/layout/LinedList"/>
    <dgm:cxn modelId="{52E26DA5-61C0-48D1-A431-2BFE315D34E2}" type="presOf" srcId="{868513A8-5DA7-4A84-B7D7-4188A2EBA842}" destId="{71567129-F23A-4CD7-8DBA-CBE21FDF87C7}" srcOrd="0" destOrd="0" presId="urn:microsoft.com/office/officeart/2008/layout/LinedList"/>
    <dgm:cxn modelId="{9847A9AC-39DE-4B54-8692-BFA35280192A}" srcId="{79EF5F71-FADF-4ED4-86D1-54B337CFA336}" destId="{868513A8-5DA7-4A84-B7D7-4188A2EBA842}" srcOrd="0" destOrd="0" parTransId="{0E81F352-BE0F-4596-832A-F0B414F6649C}" sibTransId="{C466C24D-AA55-4D82-9708-C7B54C4A955E}"/>
    <dgm:cxn modelId="{7084BB72-6E82-4A33-8635-A679A70847F9}" type="presParOf" srcId="{1F08C216-C30D-4CF0-99DC-4C38F74F9A04}" destId="{FA9C9023-4CB9-4BF9-87A9-3DA8CC67C499}" srcOrd="0" destOrd="0" presId="urn:microsoft.com/office/officeart/2008/layout/LinedList"/>
    <dgm:cxn modelId="{19E41D84-F375-4B51-9AD7-56788F770A57}" type="presParOf" srcId="{1F08C216-C30D-4CF0-99DC-4C38F74F9A04}" destId="{B751BD9A-D5A9-490A-A041-6C0A60AA20DE}" srcOrd="1" destOrd="0" presId="urn:microsoft.com/office/officeart/2008/layout/LinedList"/>
    <dgm:cxn modelId="{5D914BFE-386A-485B-82D6-5CE2106B6E8A}" type="presParOf" srcId="{B751BD9A-D5A9-490A-A041-6C0A60AA20DE}" destId="{71567129-F23A-4CD7-8DBA-CBE21FDF87C7}" srcOrd="0" destOrd="0" presId="urn:microsoft.com/office/officeart/2008/layout/LinedList"/>
    <dgm:cxn modelId="{695ACA80-AC42-483A-B8AF-309D5D25A862}" type="presParOf" srcId="{B751BD9A-D5A9-490A-A041-6C0A60AA20DE}" destId="{D4AE4285-BC95-43DC-86A4-4AFC240FCABE}" srcOrd="1" destOrd="0" presId="urn:microsoft.com/office/officeart/2008/layout/LinedList"/>
    <dgm:cxn modelId="{9A080075-7DD3-47E0-BDF6-F54574975483}" type="presParOf" srcId="{D4AE4285-BC95-43DC-86A4-4AFC240FCABE}" destId="{C16A6C7D-C4E8-4697-B86B-B53CC2416A93}" srcOrd="0" destOrd="0" presId="urn:microsoft.com/office/officeart/2008/layout/LinedList"/>
    <dgm:cxn modelId="{FFBC935C-7B30-42D5-9412-19522E8D93A3}" type="presParOf" srcId="{D4AE4285-BC95-43DC-86A4-4AFC240FCABE}" destId="{9197097A-EE78-466E-9E9D-219401A8A136}" srcOrd="1" destOrd="0" presId="urn:microsoft.com/office/officeart/2008/layout/LinedList"/>
    <dgm:cxn modelId="{51570593-2F24-4A6A-95EC-4B9287D24AE1}" type="presParOf" srcId="{9197097A-EE78-466E-9E9D-219401A8A136}" destId="{7E9FDAFB-5204-411B-8BCB-11590C4F9060}" srcOrd="0" destOrd="0" presId="urn:microsoft.com/office/officeart/2008/layout/LinedList"/>
    <dgm:cxn modelId="{B57F51BC-EBC5-4A56-899F-4EB3550F541E}" type="presParOf" srcId="{9197097A-EE78-466E-9E9D-219401A8A136}" destId="{427FD3B6-BE5B-401F-88D3-0FAFE50A68F0}" srcOrd="1" destOrd="0" presId="urn:microsoft.com/office/officeart/2008/layout/LinedList"/>
    <dgm:cxn modelId="{72429DA5-3AF4-4F48-9EC2-23148DC0BA88}" type="presParOf" srcId="{9197097A-EE78-466E-9E9D-219401A8A136}" destId="{55378C8A-84D9-4681-99F8-7AC89F0D70E5}" srcOrd="2" destOrd="0" presId="urn:microsoft.com/office/officeart/2008/layout/LinedList"/>
    <dgm:cxn modelId="{6B5018E0-54E2-4708-8FC0-1C7A49A8E3CD}" type="presParOf" srcId="{D4AE4285-BC95-43DC-86A4-4AFC240FCABE}" destId="{E8D3FBC9-F42E-43F3-9664-6CBB4C681DBB}" srcOrd="2" destOrd="0" presId="urn:microsoft.com/office/officeart/2008/layout/LinedList"/>
    <dgm:cxn modelId="{8667D66F-1105-45FE-B62D-44821C931F5D}" type="presParOf" srcId="{D4AE4285-BC95-43DC-86A4-4AFC240FCABE}" destId="{8FD1678B-D7FD-409A-87E9-232AA034140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81F126-4138-43B1-A127-40EAEE69FE19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287308-8EA1-4862-9772-91F7B9876369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 стратегии организации управления рисками и возможностями, связанными с климатом</a:t>
          </a:r>
        </a:p>
      </dgm:t>
    </dgm:pt>
    <dgm:pt modelId="{54D38458-24BE-41D7-83DB-6AC4B1BD22F8}" type="parTrans" cxnId="{5C97D31A-CD79-4BBA-A669-F9E9C41DFB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02277-0F6C-4C6D-8CB4-FC5076BF569B}" type="sibTrans" cxnId="{5C97D31A-CD79-4BBA-A669-F9E9C41DFB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84FAC-BC92-4B6C-9905-E72AB8A82E91}">
      <dgm:prSet phldrT="[Текст]" custT="1"/>
      <dgm:spPr>
        <a:solidFill>
          <a:srgbClr val="FDEDED">
            <a:alpha val="90000"/>
          </a:srgb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 процессах, используемых для выявления, оценки, определения приоритетов, мониторинга рисков и возможностей, связанных с климатом</a:t>
          </a:r>
        </a:p>
      </dgm:t>
    </dgm:pt>
    <dgm:pt modelId="{050D4442-022D-43D6-AAB1-80ED5613146B}" type="parTrans" cxnId="{61CC84A1-5CE8-49B5-B31B-6C7144B774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F1E85-C007-419B-AB57-3EA13C5AF841}" type="sibTrans" cxnId="{61CC84A1-5CE8-49B5-B31B-6C7144B774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C1AE7-BC5F-405C-A683-CC3FF4185F77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 результатах деятельности компании в отношении рисков и возможностей, связанных с климатом (включая прогресс в достижении целей, установленных компанией, или целей, которые являются для нее обязательными)</a:t>
          </a:r>
        </a:p>
      </dgm:t>
    </dgm:pt>
    <dgm:pt modelId="{F08F6933-6A23-46A4-91D4-6C7DB84D7CA3}" type="parTrans" cxnId="{5900C3F7-29DD-48FE-A730-62A1B2E0B4D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CEF8D-1643-491A-9150-70286038A54A}" type="sibTrans" cxnId="{5900C3F7-29DD-48FE-A730-62A1B2E0B4D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F0E60-3158-4772-8945-168DAB102C0E}">
      <dgm:prSet phldrT="[Текст]" custT="1"/>
      <dgm:spPr>
        <a:solidFill>
          <a:srgbClr val="F9CBCB"/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процессах управления, средствах контроля и процедурах, которые компания использует для мониторинга рисков и возможностей, связанных с климатом, управления ими и надзора за ними</a:t>
          </a:r>
        </a:p>
      </dgm:t>
    </dgm:pt>
    <dgm:pt modelId="{384EC822-55AA-4FB8-8641-2FB2BCB546FB}" type="sibTrans" cxnId="{61E73AA5-B164-4F03-A0E5-3EC66FDEA5A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B6D5A-90BA-45C6-8067-7E19D7521123}" type="parTrans" cxnId="{61E73AA5-B164-4F03-A0E5-3EC66FDEA5A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FF474-A10D-46B6-8C6B-D81C07969CB4}" type="pres">
      <dgm:prSet presAssocID="{E581F126-4138-43B1-A127-40EAEE69FE19}" presName="Name0" presStyleCnt="0">
        <dgm:presLayoutVars>
          <dgm:dir/>
          <dgm:animLvl val="lvl"/>
          <dgm:resizeHandles val="exact"/>
        </dgm:presLayoutVars>
      </dgm:prSet>
      <dgm:spPr/>
    </dgm:pt>
    <dgm:pt modelId="{D673916B-30CA-4AF9-8BE7-9B8C8141A625}" type="pres">
      <dgm:prSet presAssocID="{ECFF0E60-3158-4772-8945-168DAB102C0E}" presName="vertFlow" presStyleCnt="0"/>
      <dgm:spPr/>
    </dgm:pt>
    <dgm:pt modelId="{810D5582-E2DD-4AAD-8F49-D2D7D0280965}" type="pres">
      <dgm:prSet presAssocID="{ECFF0E60-3158-4772-8945-168DAB102C0E}" presName="header" presStyleLbl="node1" presStyleIdx="0" presStyleCnt="1" custScaleX="175586" custLinFactNeighborX="1319"/>
      <dgm:spPr/>
    </dgm:pt>
    <dgm:pt modelId="{D6181869-69E9-41E9-9426-2662C9B00A61}" type="pres">
      <dgm:prSet presAssocID="{54D38458-24BE-41D7-83DB-6AC4B1BD22F8}" presName="parTrans" presStyleLbl="sibTrans2D1" presStyleIdx="0" presStyleCnt="3"/>
      <dgm:spPr/>
    </dgm:pt>
    <dgm:pt modelId="{1565D96A-D39E-492B-A218-9599CA198E79}" type="pres">
      <dgm:prSet presAssocID="{55287308-8EA1-4862-9772-91F7B9876369}" presName="child" presStyleLbl="alignAccFollowNode1" presStyleIdx="0" presStyleCnt="3" custScaleX="175586">
        <dgm:presLayoutVars>
          <dgm:chMax val="0"/>
          <dgm:bulletEnabled val="1"/>
        </dgm:presLayoutVars>
      </dgm:prSet>
      <dgm:spPr/>
    </dgm:pt>
    <dgm:pt modelId="{7D945E52-0C26-4D30-814F-F8089BA76899}" type="pres">
      <dgm:prSet presAssocID="{1D102277-0F6C-4C6D-8CB4-FC5076BF569B}" presName="sibTrans" presStyleLbl="sibTrans2D1" presStyleIdx="1" presStyleCnt="3"/>
      <dgm:spPr/>
    </dgm:pt>
    <dgm:pt modelId="{B4170698-CF24-4527-BC5D-D0574FDAABFF}" type="pres">
      <dgm:prSet presAssocID="{66C84FAC-BC92-4B6C-9905-E72AB8A82E91}" presName="child" presStyleLbl="alignAccFollowNode1" presStyleIdx="1" presStyleCnt="3" custScaleX="175586">
        <dgm:presLayoutVars>
          <dgm:chMax val="0"/>
          <dgm:bulletEnabled val="1"/>
        </dgm:presLayoutVars>
      </dgm:prSet>
      <dgm:spPr/>
    </dgm:pt>
    <dgm:pt modelId="{A7CB3037-F347-460C-85F2-3BBB04BCD168}" type="pres">
      <dgm:prSet presAssocID="{785F1E85-C007-419B-AB57-3EA13C5AF841}" presName="sibTrans" presStyleLbl="sibTrans2D1" presStyleIdx="2" presStyleCnt="3"/>
      <dgm:spPr/>
    </dgm:pt>
    <dgm:pt modelId="{85E35BFE-B65B-4F02-A755-1966FDAC513F}" type="pres">
      <dgm:prSet presAssocID="{341C1AE7-BC5F-405C-A683-CC3FF4185F77}" presName="child" presStyleLbl="alignAccFollowNode1" presStyleIdx="2" presStyleCnt="3" custScaleX="175586">
        <dgm:presLayoutVars>
          <dgm:chMax val="0"/>
          <dgm:bulletEnabled val="1"/>
        </dgm:presLayoutVars>
      </dgm:prSet>
      <dgm:spPr/>
    </dgm:pt>
  </dgm:ptLst>
  <dgm:cxnLst>
    <dgm:cxn modelId="{8CDFBE19-8A8A-4202-971A-203DEFFDD9BF}" type="presOf" srcId="{ECFF0E60-3158-4772-8945-168DAB102C0E}" destId="{810D5582-E2DD-4AAD-8F49-D2D7D0280965}" srcOrd="0" destOrd="0" presId="urn:microsoft.com/office/officeart/2005/8/layout/lProcess1"/>
    <dgm:cxn modelId="{5C97D31A-CD79-4BBA-A669-F9E9C41DFB80}" srcId="{ECFF0E60-3158-4772-8945-168DAB102C0E}" destId="{55287308-8EA1-4862-9772-91F7B9876369}" srcOrd="0" destOrd="0" parTransId="{54D38458-24BE-41D7-83DB-6AC4B1BD22F8}" sibTransId="{1D102277-0F6C-4C6D-8CB4-FC5076BF569B}"/>
    <dgm:cxn modelId="{9663E023-7796-4E07-B294-9A7D5B4B8C4F}" type="presOf" srcId="{1D102277-0F6C-4C6D-8CB4-FC5076BF569B}" destId="{7D945E52-0C26-4D30-814F-F8089BA76899}" srcOrd="0" destOrd="0" presId="urn:microsoft.com/office/officeart/2005/8/layout/lProcess1"/>
    <dgm:cxn modelId="{AAEF2839-F857-4777-B203-B560BCF01AFF}" type="presOf" srcId="{55287308-8EA1-4862-9772-91F7B9876369}" destId="{1565D96A-D39E-492B-A218-9599CA198E79}" srcOrd="0" destOrd="0" presId="urn:microsoft.com/office/officeart/2005/8/layout/lProcess1"/>
    <dgm:cxn modelId="{9FB1964D-DC3D-41F9-8500-903D89D807F1}" type="presOf" srcId="{341C1AE7-BC5F-405C-A683-CC3FF4185F77}" destId="{85E35BFE-B65B-4F02-A755-1966FDAC513F}" srcOrd="0" destOrd="0" presId="urn:microsoft.com/office/officeart/2005/8/layout/lProcess1"/>
    <dgm:cxn modelId="{48D4856C-A2DE-4B55-A504-82AE9ADEE6C2}" type="presOf" srcId="{E581F126-4138-43B1-A127-40EAEE69FE19}" destId="{D7EFF474-A10D-46B6-8C6B-D81C07969CB4}" srcOrd="0" destOrd="0" presId="urn:microsoft.com/office/officeart/2005/8/layout/lProcess1"/>
    <dgm:cxn modelId="{6A545196-BCD3-4D97-8C2E-1B3713BE015E}" type="presOf" srcId="{54D38458-24BE-41D7-83DB-6AC4B1BD22F8}" destId="{D6181869-69E9-41E9-9426-2662C9B00A61}" srcOrd="0" destOrd="0" presId="urn:microsoft.com/office/officeart/2005/8/layout/lProcess1"/>
    <dgm:cxn modelId="{61CC84A1-5CE8-49B5-B31B-6C7144B77412}" srcId="{ECFF0E60-3158-4772-8945-168DAB102C0E}" destId="{66C84FAC-BC92-4B6C-9905-E72AB8A82E91}" srcOrd="1" destOrd="0" parTransId="{050D4442-022D-43D6-AAB1-80ED5613146B}" sibTransId="{785F1E85-C007-419B-AB57-3EA13C5AF841}"/>
    <dgm:cxn modelId="{040C9CA1-805D-44EF-A9AB-9626C15B01C6}" type="presOf" srcId="{66C84FAC-BC92-4B6C-9905-E72AB8A82E91}" destId="{B4170698-CF24-4527-BC5D-D0574FDAABFF}" srcOrd="0" destOrd="0" presId="urn:microsoft.com/office/officeart/2005/8/layout/lProcess1"/>
    <dgm:cxn modelId="{61E73AA5-B164-4F03-A0E5-3EC66FDEA5A0}" srcId="{E581F126-4138-43B1-A127-40EAEE69FE19}" destId="{ECFF0E60-3158-4772-8945-168DAB102C0E}" srcOrd="0" destOrd="0" parTransId="{D07B6D5A-90BA-45C6-8067-7E19D7521123}" sibTransId="{384EC822-55AA-4FB8-8641-2FB2BCB546FB}"/>
    <dgm:cxn modelId="{38AEA3CE-5FB1-4DD9-82A9-8A7C7B3FAD36}" type="presOf" srcId="{785F1E85-C007-419B-AB57-3EA13C5AF841}" destId="{A7CB3037-F347-460C-85F2-3BBB04BCD168}" srcOrd="0" destOrd="0" presId="urn:microsoft.com/office/officeart/2005/8/layout/lProcess1"/>
    <dgm:cxn modelId="{5900C3F7-29DD-48FE-A730-62A1B2E0B4D2}" srcId="{ECFF0E60-3158-4772-8945-168DAB102C0E}" destId="{341C1AE7-BC5F-405C-A683-CC3FF4185F77}" srcOrd="2" destOrd="0" parTransId="{F08F6933-6A23-46A4-91D4-6C7DB84D7CA3}" sibTransId="{F5ACEF8D-1643-491A-9150-70286038A54A}"/>
    <dgm:cxn modelId="{C2E7BD27-7748-471C-ADA6-5CF23C5A9318}" type="presParOf" srcId="{D7EFF474-A10D-46B6-8C6B-D81C07969CB4}" destId="{D673916B-30CA-4AF9-8BE7-9B8C8141A625}" srcOrd="0" destOrd="0" presId="urn:microsoft.com/office/officeart/2005/8/layout/lProcess1"/>
    <dgm:cxn modelId="{EF9B44B1-C882-4E22-8BCC-9FB75137630F}" type="presParOf" srcId="{D673916B-30CA-4AF9-8BE7-9B8C8141A625}" destId="{810D5582-E2DD-4AAD-8F49-D2D7D0280965}" srcOrd="0" destOrd="0" presId="urn:microsoft.com/office/officeart/2005/8/layout/lProcess1"/>
    <dgm:cxn modelId="{AFCB1C80-5BCE-4B80-825A-49FD020B27CC}" type="presParOf" srcId="{D673916B-30CA-4AF9-8BE7-9B8C8141A625}" destId="{D6181869-69E9-41E9-9426-2662C9B00A61}" srcOrd="1" destOrd="0" presId="urn:microsoft.com/office/officeart/2005/8/layout/lProcess1"/>
    <dgm:cxn modelId="{781EA1D3-72BF-464C-9AB6-8A1BD8EBEB44}" type="presParOf" srcId="{D673916B-30CA-4AF9-8BE7-9B8C8141A625}" destId="{1565D96A-D39E-492B-A218-9599CA198E79}" srcOrd="2" destOrd="0" presId="urn:microsoft.com/office/officeart/2005/8/layout/lProcess1"/>
    <dgm:cxn modelId="{24EAE84A-E629-4446-B63C-343800685771}" type="presParOf" srcId="{D673916B-30CA-4AF9-8BE7-9B8C8141A625}" destId="{7D945E52-0C26-4D30-814F-F8089BA76899}" srcOrd="3" destOrd="0" presId="urn:microsoft.com/office/officeart/2005/8/layout/lProcess1"/>
    <dgm:cxn modelId="{3593D124-92C9-461A-9CBB-99643835CE58}" type="presParOf" srcId="{D673916B-30CA-4AF9-8BE7-9B8C8141A625}" destId="{B4170698-CF24-4527-BC5D-D0574FDAABFF}" srcOrd="4" destOrd="0" presId="urn:microsoft.com/office/officeart/2005/8/layout/lProcess1"/>
    <dgm:cxn modelId="{712EE903-79A2-4286-B91B-0153113FA7E8}" type="presParOf" srcId="{D673916B-30CA-4AF9-8BE7-9B8C8141A625}" destId="{A7CB3037-F347-460C-85F2-3BBB04BCD168}" srcOrd="5" destOrd="0" presId="urn:microsoft.com/office/officeart/2005/8/layout/lProcess1"/>
    <dgm:cxn modelId="{636BA578-4EF5-4D46-A705-E25CEE77E56E}" type="presParOf" srcId="{D673916B-30CA-4AF9-8BE7-9B8C8141A625}" destId="{85E35BFE-B65B-4F02-A755-1966FDAC513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491297-C939-7A4D-B646-5D0DDE9A0F3E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DC214A1-78ED-584F-AA11-8D5E4797DA0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Возможности, связанные с климатом6 и доступные организации.</a:t>
          </a:r>
        </a:p>
      </dgm:t>
    </dgm:pt>
    <dgm:pt modelId="{02927FFF-8FA1-4C41-9B22-1C2FC3133E73}" type="parTrans" cxnId="{536F3492-502F-4B40-8F28-0D109DFAD6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B0373-7CDF-A743-A9CB-794F1D46B406}" type="sibTrans" cxnId="{536F3492-502F-4B40-8F28-0D109DFAD6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1E649-D93F-A047-B905-825AA1A7654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Риски переходного периода, связанные с климатом;</a:t>
          </a:r>
        </a:p>
      </dgm:t>
    </dgm:pt>
    <dgm:pt modelId="{514A4DC3-8358-B445-A3F0-5329587F6CBB}" type="sibTrans" cxnId="{226D2E86-7CB5-3647-8DAC-831B576148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8D2F7-0E78-D744-84EB-8BFDDD2460F3}" type="parTrans" cxnId="{226D2E86-7CB5-3647-8DAC-831B576148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2F052-DFAA-B345-B867-CC96D974E4D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Физические риски, связанные с климатом;</a:t>
          </a:r>
        </a:p>
      </dgm:t>
    </dgm:pt>
    <dgm:pt modelId="{5CF5C0EE-937A-BD48-805C-05F0DDAC6202}" type="sibTrans" cxnId="{A6653134-6B6A-174C-9A65-EB40AC8D66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E6D8C-0D60-1847-A95D-04B1BA669CEF}" type="parTrans" cxnId="{A6653134-6B6A-174C-9A65-EB40AC8D66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CA366-B0C1-F94F-A6B6-E0189B936430}" type="pres">
      <dgm:prSet presAssocID="{C5491297-C939-7A4D-B646-5D0DDE9A0F3E}" presName="diagram" presStyleCnt="0">
        <dgm:presLayoutVars>
          <dgm:dir/>
          <dgm:resizeHandles val="exact"/>
        </dgm:presLayoutVars>
      </dgm:prSet>
      <dgm:spPr/>
    </dgm:pt>
    <dgm:pt modelId="{476804B6-C8FE-814D-B5F9-D1AA06156D36}" type="pres">
      <dgm:prSet presAssocID="{0C72F052-DFAA-B345-B867-CC96D974E4DD}" presName="node" presStyleLbl="node1" presStyleIdx="0" presStyleCnt="3">
        <dgm:presLayoutVars>
          <dgm:bulletEnabled val="1"/>
        </dgm:presLayoutVars>
      </dgm:prSet>
      <dgm:spPr/>
    </dgm:pt>
    <dgm:pt modelId="{518FF86E-CC2D-BD41-9E1B-82892A33FB96}" type="pres">
      <dgm:prSet presAssocID="{5CF5C0EE-937A-BD48-805C-05F0DDAC6202}" presName="sibTrans" presStyleCnt="0"/>
      <dgm:spPr/>
    </dgm:pt>
    <dgm:pt modelId="{C380FDD4-E668-C247-97E2-EF8DDB656A7D}" type="pres">
      <dgm:prSet presAssocID="{B1D1E649-D93F-A047-B905-825AA1A7654F}" presName="node" presStyleLbl="node1" presStyleIdx="1" presStyleCnt="3">
        <dgm:presLayoutVars>
          <dgm:bulletEnabled val="1"/>
        </dgm:presLayoutVars>
      </dgm:prSet>
      <dgm:spPr/>
    </dgm:pt>
    <dgm:pt modelId="{FF837C98-4B16-3E4F-9CC3-D366B7AD2DD0}" type="pres">
      <dgm:prSet presAssocID="{514A4DC3-8358-B445-A3F0-5329587F6CBB}" presName="sibTrans" presStyleCnt="0"/>
      <dgm:spPr/>
    </dgm:pt>
    <dgm:pt modelId="{A2FE2470-27E9-8946-B83A-F2C986BE03A2}" type="pres">
      <dgm:prSet presAssocID="{BDC214A1-78ED-584F-AA11-8D5E4797D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A6653134-6B6A-174C-9A65-EB40AC8D662D}" srcId="{C5491297-C939-7A4D-B646-5D0DDE9A0F3E}" destId="{0C72F052-DFAA-B345-B867-CC96D974E4DD}" srcOrd="0" destOrd="0" parTransId="{2A6E6D8C-0D60-1847-A95D-04B1BA669CEF}" sibTransId="{5CF5C0EE-937A-BD48-805C-05F0DDAC6202}"/>
    <dgm:cxn modelId="{6A765A7E-5222-2F47-8F43-CDFCAE35DCB4}" type="presOf" srcId="{BDC214A1-78ED-584F-AA11-8D5E4797DA02}" destId="{A2FE2470-27E9-8946-B83A-F2C986BE03A2}" srcOrd="0" destOrd="0" presId="urn:microsoft.com/office/officeart/2005/8/layout/default"/>
    <dgm:cxn modelId="{04200586-9BFB-2241-897F-071A076A61F6}" type="presOf" srcId="{B1D1E649-D93F-A047-B905-825AA1A7654F}" destId="{C380FDD4-E668-C247-97E2-EF8DDB656A7D}" srcOrd="0" destOrd="0" presId="urn:microsoft.com/office/officeart/2005/8/layout/default"/>
    <dgm:cxn modelId="{226D2E86-7CB5-3647-8DAC-831B57614876}" srcId="{C5491297-C939-7A4D-B646-5D0DDE9A0F3E}" destId="{B1D1E649-D93F-A047-B905-825AA1A7654F}" srcOrd="1" destOrd="0" parTransId="{C188D2F7-0E78-D744-84EB-8BFDDD2460F3}" sibTransId="{514A4DC3-8358-B445-A3F0-5329587F6CBB}"/>
    <dgm:cxn modelId="{536F3492-502F-4B40-8F28-0D109DFAD629}" srcId="{C5491297-C939-7A4D-B646-5D0DDE9A0F3E}" destId="{BDC214A1-78ED-584F-AA11-8D5E4797DA02}" srcOrd="2" destOrd="0" parTransId="{02927FFF-8FA1-4C41-9B22-1C2FC3133E73}" sibTransId="{0A8B0373-7CDF-A743-A9CB-794F1D46B406}"/>
    <dgm:cxn modelId="{BF3580E0-8535-9349-ADCB-FFC42964CF0A}" type="presOf" srcId="{C5491297-C939-7A4D-B646-5D0DDE9A0F3E}" destId="{069CA366-B0C1-F94F-A6B6-E0189B936430}" srcOrd="0" destOrd="0" presId="urn:microsoft.com/office/officeart/2005/8/layout/default"/>
    <dgm:cxn modelId="{D1EC1AEA-18CC-0748-9716-2D94E50EE772}" type="presOf" srcId="{0C72F052-DFAA-B345-B867-CC96D974E4DD}" destId="{476804B6-C8FE-814D-B5F9-D1AA06156D36}" srcOrd="0" destOrd="0" presId="urn:microsoft.com/office/officeart/2005/8/layout/default"/>
    <dgm:cxn modelId="{550CA904-5FF8-CB47-8865-2CEB21AC4CBF}" type="presParOf" srcId="{069CA366-B0C1-F94F-A6B6-E0189B936430}" destId="{476804B6-C8FE-814D-B5F9-D1AA06156D36}" srcOrd="0" destOrd="0" presId="urn:microsoft.com/office/officeart/2005/8/layout/default"/>
    <dgm:cxn modelId="{465C05AF-532B-6549-A3F2-1EE3441BB75B}" type="presParOf" srcId="{069CA366-B0C1-F94F-A6B6-E0189B936430}" destId="{518FF86E-CC2D-BD41-9E1B-82892A33FB96}" srcOrd="1" destOrd="0" presId="urn:microsoft.com/office/officeart/2005/8/layout/default"/>
    <dgm:cxn modelId="{C2D26EDB-E7F6-CB4F-B03B-492D512CF47C}" type="presParOf" srcId="{069CA366-B0C1-F94F-A6B6-E0189B936430}" destId="{C380FDD4-E668-C247-97E2-EF8DDB656A7D}" srcOrd="2" destOrd="0" presId="urn:microsoft.com/office/officeart/2005/8/layout/default"/>
    <dgm:cxn modelId="{BC7E7161-65E3-C943-890A-A7D460D1D7B9}" type="presParOf" srcId="{069CA366-B0C1-F94F-A6B6-E0189B936430}" destId="{FF837C98-4B16-3E4F-9CC3-D366B7AD2DD0}" srcOrd="3" destOrd="0" presId="urn:microsoft.com/office/officeart/2005/8/layout/default"/>
    <dgm:cxn modelId="{1A9FAF53-47A9-1449-8A83-EC6901CE97BE}" type="presParOf" srcId="{069CA366-B0C1-F94F-A6B6-E0189B936430}" destId="{A2FE2470-27E9-8946-B83A-F2C986BE03A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7DF43-4C87-4361-9389-52CC1441B540}">
      <dsp:nvSpPr>
        <dsp:cNvPr id="0" name=""/>
        <dsp:cNvSpPr/>
      </dsp:nvSpPr>
      <dsp:spPr>
        <a:xfrm rot="5400000">
          <a:off x="-265791" y="306000"/>
          <a:ext cx="1327245" cy="79566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8039"/>
        <a:ext cx="795662" cy="531583"/>
      </dsp:txXfrm>
    </dsp:sp>
    <dsp:sp modelId="{559113F8-B47D-4CBC-BDF3-67FA8DAB99C4}">
      <dsp:nvSpPr>
        <dsp:cNvPr id="0" name=""/>
        <dsp:cNvSpPr/>
      </dsp:nvSpPr>
      <dsp:spPr>
        <a:xfrm rot="5400000">
          <a:off x="4157980" y="-3349711"/>
          <a:ext cx="1041247" cy="776588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Задают базовый подход к раскрытию финансовой информации в области устойчивого развития на глобальном уровне</a:t>
          </a:r>
        </a:p>
      </dsp:txBody>
      <dsp:txXfrm rot="-5400000">
        <a:off x="795663" y="63435"/>
        <a:ext cx="7715053" cy="939589"/>
      </dsp:txXfrm>
    </dsp:sp>
    <dsp:sp modelId="{BF63A0EC-D5E7-4E3E-BF4B-AB647FC08673}">
      <dsp:nvSpPr>
        <dsp:cNvPr id="0" name=""/>
        <dsp:cNvSpPr/>
      </dsp:nvSpPr>
      <dsp:spPr>
        <a:xfrm rot="5400000">
          <a:off x="-265791" y="1574170"/>
          <a:ext cx="1327245" cy="7956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06209"/>
        <a:ext cx="795662" cy="531583"/>
      </dsp:txXfrm>
    </dsp:sp>
    <dsp:sp modelId="{418971DB-6157-458F-8F89-D34CCC6494B6}">
      <dsp:nvSpPr>
        <dsp:cNvPr id="0" name=""/>
        <dsp:cNvSpPr/>
      </dsp:nvSpPr>
      <dsp:spPr>
        <a:xfrm rot="5400000">
          <a:off x="4157980" y="-2083483"/>
          <a:ext cx="1041247" cy="776588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Требуют раскрытия значимой и сопоставимой информации в области УР, отражающей способность компании обеспечивать потоки денежных средств, доступ к финансированию и стоимость капитала в целях содействия инвесторам в принятии решений</a:t>
          </a:r>
        </a:p>
      </dsp:txBody>
      <dsp:txXfrm rot="-5400000">
        <a:off x="795663" y="1329663"/>
        <a:ext cx="7715053" cy="939589"/>
      </dsp:txXfrm>
    </dsp:sp>
    <dsp:sp modelId="{D64A3D04-B2CF-4A31-8393-B8574BC90B06}">
      <dsp:nvSpPr>
        <dsp:cNvPr id="0" name=""/>
        <dsp:cNvSpPr/>
      </dsp:nvSpPr>
      <dsp:spPr>
        <a:xfrm rot="5400000">
          <a:off x="-265791" y="2865541"/>
          <a:ext cx="1327245" cy="7956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97580"/>
        <a:ext cx="795662" cy="531583"/>
      </dsp:txXfrm>
    </dsp:sp>
    <dsp:sp modelId="{D45A3428-BAFA-48D7-B72C-417139AE9BAE}">
      <dsp:nvSpPr>
        <dsp:cNvPr id="0" name=""/>
        <dsp:cNvSpPr/>
      </dsp:nvSpPr>
      <dsp:spPr>
        <a:xfrm rot="5400000">
          <a:off x="4157980" y="-817256"/>
          <a:ext cx="1041247" cy="776588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основе Стандартов лежат действующие указания по раскрытию нефинансовой отчетности</a:t>
          </a:r>
        </a:p>
      </dsp:txBody>
      <dsp:txXfrm rot="-5400000">
        <a:off x="795663" y="2595890"/>
        <a:ext cx="7715053" cy="939589"/>
      </dsp:txXfrm>
    </dsp:sp>
    <dsp:sp modelId="{4C719FF4-A429-4709-A942-F519EDFAC7C1}">
      <dsp:nvSpPr>
        <dsp:cNvPr id="0" name=""/>
        <dsp:cNvSpPr/>
      </dsp:nvSpPr>
      <dsp:spPr>
        <a:xfrm rot="5400000">
          <a:off x="-265791" y="4126437"/>
          <a:ext cx="1327245" cy="7956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258476"/>
        <a:ext cx="795662" cy="531583"/>
      </dsp:txXfrm>
    </dsp:sp>
    <dsp:sp modelId="{E995857B-983D-40C6-A720-1EA5A8FE3777}">
      <dsp:nvSpPr>
        <dsp:cNvPr id="0" name=""/>
        <dsp:cNvSpPr/>
      </dsp:nvSpPr>
      <dsp:spPr>
        <a:xfrm rot="5400000">
          <a:off x="4157980" y="448970"/>
          <a:ext cx="1041247" cy="776588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Требуют раскрывать информацию о рисках и возможностях в области УР, связанные с 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ними показатели и цели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5663" y="3862117"/>
        <a:ext cx="7715053" cy="9395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0BC1F-6F19-1746-B695-14827F66E67D}">
      <dsp:nvSpPr>
        <dsp:cNvPr id="0" name=""/>
        <dsp:cNvSpPr/>
      </dsp:nvSpPr>
      <dsp:spPr>
        <a:xfrm>
          <a:off x="196473" y="104508"/>
          <a:ext cx="4248503" cy="108783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четкого представления о последствиях несоблюдения 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ESG-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принципов</a:t>
          </a:r>
        </a:p>
      </dsp:txBody>
      <dsp:txXfrm>
        <a:off x="228335" y="136370"/>
        <a:ext cx="4184779" cy="1024110"/>
      </dsp:txXfrm>
    </dsp:sp>
    <dsp:sp modelId="{035E61FB-EF44-A043-A170-C333656CF1C1}">
      <dsp:nvSpPr>
        <dsp:cNvPr id="0" name=""/>
        <dsp:cNvSpPr/>
      </dsp:nvSpPr>
      <dsp:spPr>
        <a:xfrm rot="5354291">
          <a:off x="2166086" y="1167284"/>
          <a:ext cx="329585" cy="48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3364" y="1247258"/>
        <a:ext cx="293715" cy="230710"/>
      </dsp:txXfrm>
    </dsp:sp>
    <dsp:sp modelId="{1353B580-9525-C243-B184-880DE2182130}">
      <dsp:nvSpPr>
        <dsp:cNvPr id="0" name=""/>
        <dsp:cNvSpPr/>
      </dsp:nvSpPr>
      <dsp:spPr>
        <a:xfrm>
          <a:off x="216781" y="1631751"/>
          <a:ext cx="4248503" cy="108783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Незаинтересованность хозяйствующих субъектов во внедрении стандартов 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643" y="1663613"/>
        <a:ext cx="4184779" cy="1024110"/>
      </dsp:txXfrm>
    </dsp:sp>
    <dsp:sp modelId="{95F6D0D5-C12C-E34D-845D-5592C3DA3C1D}">
      <dsp:nvSpPr>
        <dsp:cNvPr id="0" name=""/>
        <dsp:cNvSpPr/>
      </dsp:nvSpPr>
      <dsp:spPr>
        <a:xfrm rot="5400000">
          <a:off x="2137064" y="2746782"/>
          <a:ext cx="407937" cy="48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94176" y="2787576"/>
        <a:ext cx="293715" cy="285556"/>
      </dsp:txXfrm>
    </dsp:sp>
    <dsp:sp modelId="{B681C726-EAE7-314D-9DD4-E53E9E30727A}">
      <dsp:nvSpPr>
        <dsp:cNvPr id="0" name=""/>
        <dsp:cNvSpPr/>
      </dsp:nvSpPr>
      <dsp:spPr>
        <a:xfrm>
          <a:off x="216781" y="3263503"/>
          <a:ext cx="4248503" cy="108783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единых стандартов 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организации и привлечения устойчивого финансирования и высокие издержки при внедрении 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-принципов в бизнес-процессы </a:t>
          </a:r>
        </a:p>
      </dsp:txBody>
      <dsp:txXfrm>
        <a:off x="248643" y="3295365"/>
        <a:ext cx="4184779" cy="10241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46C65-A210-AD41-A3AA-F0F2AD00D487}">
      <dsp:nvSpPr>
        <dsp:cNvPr id="0" name=""/>
        <dsp:cNvSpPr/>
      </dsp:nvSpPr>
      <dsp:spPr>
        <a:xfrm>
          <a:off x="1807844" y="2190241"/>
          <a:ext cx="1667509" cy="16675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 МСП</a:t>
          </a:r>
        </a:p>
      </dsp:txBody>
      <dsp:txXfrm>
        <a:off x="2052045" y="2434442"/>
        <a:ext cx="1179107" cy="1179107"/>
      </dsp:txXfrm>
    </dsp:sp>
    <dsp:sp modelId="{3E155913-F344-E448-AE64-DB3AB4EE76CA}">
      <dsp:nvSpPr>
        <dsp:cNvPr id="0" name=""/>
        <dsp:cNvSpPr/>
      </dsp:nvSpPr>
      <dsp:spPr>
        <a:xfrm rot="12900000">
          <a:off x="672484" y="1877979"/>
          <a:ext cx="1343579" cy="4752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0F0B0-560C-F540-AB77-8A33DC620AC1}">
      <dsp:nvSpPr>
        <dsp:cNvPr id="0" name=""/>
        <dsp:cNvSpPr/>
      </dsp:nvSpPr>
      <dsp:spPr>
        <a:xfrm>
          <a:off x="1908" y="1096622"/>
          <a:ext cx="1584133" cy="126730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шансов на заключение контрактов с крупными компаниями </a:t>
          </a:r>
        </a:p>
      </dsp:txBody>
      <dsp:txXfrm>
        <a:off x="39026" y="1133740"/>
        <a:ext cx="1509897" cy="1193071"/>
      </dsp:txXfrm>
    </dsp:sp>
    <dsp:sp modelId="{7D351F28-7977-764B-B324-5A8401F64357}">
      <dsp:nvSpPr>
        <dsp:cNvPr id="0" name=""/>
        <dsp:cNvSpPr/>
      </dsp:nvSpPr>
      <dsp:spPr>
        <a:xfrm rot="16200000">
          <a:off x="1969809" y="1202634"/>
          <a:ext cx="1343579" cy="4752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CFA17-D467-C34C-B0BE-DE05FF9AFA38}">
      <dsp:nvSpPr>
        <dsp:cNvPr id="0" name=""/>
        <dsp:cNvSpPr/>
      </dsp:nvSpPr>
      <dsp:spPr>
        <a:xfrm>
          <a:off x="1849532" y="134811"/>
          <a:ext cx="1584133" cy="12673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привлечения дополнительного финансирования </a:t>
          </a:r>
        </a:p>
      </dsp:txBody>
      <dsp:txXfrm>
        <a:off x="1886650" y="171929"/>
        <a:ext cx="1509897" cy="1193071"/>
      </dsp:txXfrm>
    </dsp:sp>
    <dsp:sp modelId="{B1CDB330-2820-B746-B728-39997FE8F796}">
      <dsp:nvSpPr>
        <dsp:cNvPr id="0" name=""/>
        <dsp:cNvSpPr/>
      </dsp:nvSpPr>
      <dsp:spPr>
        <a:xfrm rot="19500000">
          <a:off x="3267134" y="1877979"/>
          <a:ext cx="1343579" cy="4752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ED35E-9926-0044-89A9-642AAA49BCE9}">
      <dsp:nvSpPr>
        <dsp:cNvPr id="0" name=""/>
        <dsp:cNvSpPr/>
      </dsp:nvSpPr>
      <dsp:spPr>
        <a:xfrm>
          <a:off x="3697155" y="1096622"/>
          <a:ext cx="1584133" cy="126730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Улучшение репутации и сокращение издержек</a:t>
          </a:r>
        </a:p>
      </dsp:txBody>
      <dsp:txXfrm>
        <a:off x="3734273" y="1133740"/>
        <a:ext cx="1509897" cy="11930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E1B16-41A3-5E46-B4FF-03A516035C33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9C96E-50C8-9C46-BCDE-9BC5619CBA9C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Льготные финансовые инструменты</a:t>
          </a:r>
        </a:p>
      </dsp:txBody>
      <dsp:txXfrm>
        <a:off x="411090" y="271871"/>
        <a:ext cx="10044785" cy="544091"/>
      </dsp:txXfrm>
    </dsp:sp>
    <dsp:sp modelId="{6E137C19-63DD-074D-A0FD-E39C7D887712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9373E-C5A1-0E42-95F7-DD640433A619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и просветительские программы</a:t>
          </a:r>
        </a:p>
      </dsp:txBody>
      <dsp:txXfrm>
        <a:off x="800969" y="1087747"/>
        <a:ext cx="9654905" cy="544091"/>
      </dsp:txXfrm>
    </dsp:sp>
    <dsp:sp modelId="{42215BEF-044E-0E49-962B-7020650CD848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9A943-5CA1-5E4E-8A3F-904FAAEA2D5D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кампании по продвижению </a:t>
          </a:r>
          <a:r>
            <a:rPr lang="en-US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ESG-</a:t>
          </a: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 среди субъектов МСП</a:t>
          </a:r>
        </a:p>
      </dsp:txBody>
      <dsp:txXfrm>
        <a:off x="920631" y="1903623"/>
        <a:ext cx="9535243" cy="544091"/>
      </dsp:txXfrm>
    </dsp:sp>
    <dsp:sp modelId="{76EADC54-9FD3-D546-916C-5EA7B0C97DC5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B3829-312A-B34B-8ECF-9BD0E2FBB7DB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критериев 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число критериев, используемых при выборе поставщиков для осуществления гос. или муниципальных закупок</a:t>
          </a:r>
        </a:p>
      </dsp:txBody>
      <dsp:txXfrm>
        <a:off x="800969" y="2719499"/>
        <a:ext cx="9654905" cy="544091"/>
      </dsp:txXfrm>
    </dsp:sp>
    <dsp:sp modelId="{A7B924B6-9745-504A-A3A4-1CE906002CD6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75CAA-F8F9-5640-B99C-67DF7FF1FCE9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конкурсов среди субъектов МСП на лучшие </a:t>
          </a:r>
          <a:r>
            <a:rPr lang="en-US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ESG-</a:t>
          </a: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практики</a:t>
          </a:r>
        </a:p>
      </dsp:txBody>
      <dsp:txXfrm>
        <a:off x="411090" y="3535375"/>
        <a:ext cx="10044785" cy="544091"/>
      </dsp:txXfrm>
    </dsp:sp>
    <dsp:sp modelId="{9DFDFDAF-BB28-5A4C-92B4-30DAC814CC28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6DBE0-A216-4ED0-B770-BFC52CD6AEC8}">
      <dsp:nvSpPr>
        <dsp:cNvPr id="0" name=""/>
        <dsp:cNvSpPr/>
      </dsp:nvSpPr>
      <dsp:spPr>
        <a:xfrm>
          <a:off x="0" y="0"/>
          <a:ext cx="51577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3B3E1-B8EE-468A-929D-FF0CBB422080}">
      <dsp:nvSpPr>
        <dsp:cNvPr id="0" name=""/>
        <dsp:cNvSpPr/>
      </dsp:nvSpPr>
      <dsp:spPr>
        <a:xfrm>
          <a:off x="0" y="0"/>
          <a:ext cx="1031557" cy="4812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 МСФО 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S1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31557" cy="4812976"/>
      </dsp:txXfrm>
    </dsp:sp>
    <dsp:sp modelId="{1D30C23E-E714-4084-84A8-C9E69ED96CC7}">
      <dsp:nvSpPr>
        <dsp:cNvPr id="0" name=""/>
        <dsp:cNvSpPr/>
      </dsp:nvSpPr>
      <dsp:spPr>
        <a:xfrm>
          <a:off x="1108924" y="105753"/>
          <a:ext cx="4048862" cy="237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«Общие требования к раскрытию финансовой информации, связанной с устойчивым развитием»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(IFRS S1. General Principles for Disclosure of Sustainability-related Financial Information)</a:t>
          </a:r>
          <a:endParaRPr lang="ru-RU" sz="2000" b="1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924" y="105753"/>
        <a:ext cx="4048862" cy="2376205"/>
      </dsp:txXfrm>
    </dsp:sp>
    <dsp:sp modelId="{0F42761C-5638-447B-AAEE-D71AC87E608C}">
      <dsp:nvSpPr>
        <dsp:cNvPr id="0" name=""/>
        <dsp:cNvSpPr/>
      </dsp:nvSpPr>
      <dsp:spPr>
        <a:xfrm>
          <a:off x="1031557" y="2481959"/>
          <a:ext cx="412622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B3264-1617-456F-A4B6-A289B99DAF79}">
      <dsp:nvSpPr>
        <dsp:cNvPr id="0" name=""/>
        <dsp:cNvSpPr/>
      </dsp:nvSpPr>
      <dsp:spPr>
        <a:xfrm>
          <a:off x="1108924" y="2587713"/>
          <a:ext cx="4048862" cy="2115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универсальный стандарт, устанавливающий общие требования к применению стандартов МСФО в области УР и необходимую для раскрытия информацию, связанную с рисками и возможностями, по всем направлениям УР;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применяется совместно с МСФО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S2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924" y="2587713"/>
        <a:ext cx="4048862" cy="2115077"/>
      </dsp:txXfrm>
    </dsp:sp>
    <dsp:sp modelId="{7A664E99-F488-4748-ADEF-787BAB94A7FC}">
      <dsp:nvSpPr>
        <dsp:cNvPr id="0" name=""/>
        <dsp:cNvSpPr/>
      </dsp:nvSpPr>
      <dsp:spPr>
        <a:xfrm>
          <a:off x="1031557" y="4702790"/>
          <a:ext cx="412622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C9023-4CB9-4BF9-87A9-3DA8CC67C499}">
      <dsp:nvSpPr>
        <dsp:cNvPr id="0" name=""/>
        <dsp:cNvSpPr/>
      </dsp:nvSpPr>
      <dsp:spPr>
        <a:xfrm>
          <a:off x="0" y="2350"/>
          <a:ext cx="55207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67129-F23A-4CD7-8DBA-CBE21FDF87C7}">
      <dsp:nvSpPr>
        <dsp:cNvPr id="0" name=""/>
        <dsp:cNvSpPr/>
      </dsp:nvSpPr>
      <dsp:spPr>
        <a:xfrm>
          <a:off x="0" y="2350"/>
          <a:ext cx="1006020" cy="480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Особенности:</a:t>
          </a:r>
        </a:p>
      </dsp:txBody>
      <dsp:txXfrm>
        <a:off x="0" y="2350"/>
        <a:ext cx="1006020" cy="4808277"/>
      </dsp:txXfrm>
    </dsp:sp>
    <dsp:sp modelId="{427FD3B6-BE5B-401F-88D3-0FAFE50A68F0}">
      <dsp:nvSpPr>
        <dsp:cNvPr id="0" name=""/>
        <dsp:cNvSpPr/>
      </dsp:nvSpPr>
      <dsp:spPr>
        <a:xfrm>
          <a:off x="1081472" y="220694"/>
          <a:ext cx="4434511" cy="436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обязательное использование информации, которая доступна компании на дату подготовки отчета;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раскрытие всей существенной информации по рискам и возможностям, которые влияют на компанию и ее финансовые показатели, и доступ к финансированию (кроме возможностей, описание которых создает риск потери конкурентного преимущества);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выявление рисков и возможностей, и оценка их влияния на финансовое положение компании с учетом доступных ей ресурсов;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запрет нераскрытия информации о рисках;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раскрытие информации одновременно с финансовой отчетностью;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сбор информации в соответствии со стандартами МСФО в области УР в границах финансовой отчетности</a:t>
          </a:r>
        </a:p>
      </dsp:txBody>
      <dsp:txXfrm>
        <a:off x="1081472" y="220694"/>
        <a:ext cx="4434511" cy="4366892"/>
      </dsp:txXfrm>
    </dsp:sp>
    <dsp:sp modelId="{E8D3FBC9-F42E-43F3-9664-6CBB4C681DBB}">
      <dsp:nvSpPr>
        <dsp:cNvPr id="0" name=""/>
        <dsp:cNvSpPr/>
      </dsp:nvSpPr>
      <dsp:spPr>
        <a:xfrm>
          <a:off x="1006020" y="4587587"/>
          <a:ext cx="4024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5582-E2DD-4AAD-8F49-D2D7D0280965}">
      <dsp:nvSpPr>
        <dsp:cNvPr id="0" name=""/>
        <dsp:cNvSpPr/>
      </dsp:nvSpPr>
      <dsp:spPr>
        <a:xfrm>
          <a:off x="2719" y="242727"/>
          <a:ext cx="6617715" cy="942232"/>
        </a:xfrm>
        <a:prstGeom prst="roundRect">
          <a:avLst>
            <a:gd name="adj" fmla="val 10000"/>
          </a:avLst>
        </a:prstGeom>
        <a:solidFill>
          <a:srgbClr val="F9CB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процессах управления, средствах контроля и процедурах, которые компания использует для мониторинга рисков и возможностей, связанных с УП, управления ими и надзора за ними</a:t>
          </a:r>
        </a:p>
      </dsp:txBody>
      <dsp:txXfrm>
        <a:off x="30316" y="270324"/>
        <a:ext cx="6562521" cy="887038"/>
      </dsp:txXfrm>
    </dsp:sp>
    <dsp:sp modelId="{D6181869-69E9-41E9-9426-2662C9B00A61}">
      <dsp:nvSpPr>
        <dsp:cNvPr id="0" name=""/>
        <dsp:cNvSpPr/>
      </dsp:nvSpPr>
      <dsp:spPr>
        <a:xfrm rot="5403675">
          <a:off x="3228452" y="1267405"/>
          <a:ext cx="164890" cy="1648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5D96A-D39E-492B-A218-9599CA198E79}">
      <dsp:nvSpPr>
        <dsp:cNvPr id="0" name=""/>
        <dsp:cNvSpPr/>
      </dsp:nvSpPr>
      <dsp:spPr>
        <a:xfrm>
          <a:off x="1359" y="1514741"/>
          <a:ext cx="6617715" cy="94223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стратегии по управлению рисками и возможностями, связанными с УР</a:t>
          </a:r>
        </a:p>
      </dsp:txBody>
      <dsp:txXfrm>
        <a:off x="28956" y="1542338"/>
        <a:ext cx="6562521" cy="887038"/>
      </dsp:txXfrm>
    </dsp:sp>
    <dsp:sp modelId="{7D945E52-0C26-4D30-814F-F8089BA76899}">
      <dsp:nvSpPr>
        <dsp:cNvPr id="0" name=""/>
        <dsp:cNvSpPr/>
      </dsp:nvSpPr>
      <dsp:spPr>
        <a:xfrm rot="5400000">
          <a:off x="3227772" y="2539419"/>
          <a:ext cx="164890" cy="1648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70698-CF24-4527-BC5D-D0574FDAABFF}">
      <dsp:nvSpPr>
        <dsp:cNvPr id="0" name=""/>
        <dsp:cNvSpPr/>
      </dsp:nvSpPr>
      <dsp:spPr>
        <a:xfrm>
          <a:off x="1359" y="2786755"/>
          <a:ext cx="6617715" cy="942232"/>
        </a:xfrm>
        <a:prstGeom prst="roundRect">
          <a:avLst>
            <a:gd name="adj" fmla="val 10000"/>
          </a:avLst>
        </a:prstGeom>
        <a:solidFill>
          <a:srgbClr val="FDEDED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процессах, используемых для выявления, оценки, определения приоритетов, мониторинга рисков и возможностей, связанных с УР</a:t>
          </a:r>
        </a:p>
      </dsp:txBody>
      <dsp:txXfrm>
        <a:off x="28956" y="2814352"/>
        <a:ext cx="6562521" cy="887038"/>
      </dsp:txXfrm>
    </dsp:sp>
    <dsp:sp modelId="{A7CB3037-F347-460C-85F2-3BBB04BCD168}">
      <dsp:nvSpPr>
        <dsp:cNvPr id="0" name=""/>
        <dsp:cNvSpPr/>
      </dsp:nvSpPr>
      <dsp:spPr>
        <a:xfrm rot="5400000">
          <a:off x="3227772" y="3811433"/>
          <a:ext cx="164890" cy="1648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35BFE-B65B-4F02-A755-1966FDAC513F}">
      <dsp:nvSpPr>
        <dsp:cNvPr id="0" name=""/>
        <dsp:cNvSpPr/>
      </dsp:nvSpPr>
      <dsp:spPr>
        <a:xfrm>
          <a:off x="1359" y="4058769"/>
          <a:ext cx="6617715" cy="9422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результатах деятельности компании в отношении рисков и возможностей, связанных с УР (включая прогресс в достижении целей, установленных компанией, или целей, которые являются для нее обязательными)</a:t>
          </a:r>
        </a:p>
      </dsp:txBody>
      <dsp:txXfrm>
        <a:off x="28956" y="4086366"/>
        <a:ext cx="6562521" cy="887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804B6-C8FE-814D-B5F9-D1AA06156D36}">
      <dsp:nvSpPr>
        <dsp:cNvPr id="0" name=""/>
        <dsp:cNvSpPr/>
      </dsp:nvSpPr>
      <dsp:spPr>
        <a:xfrm>
          <a:off x="464" y="100451"/>
          <a:ext cx="1812331" cy="1087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Концептуальные основы;</a:t>
          </a:r>
        </a:p>
      </dsp:txBody>
      <dsp:txXfrm>
        <a:off x="464" y="100451"/>
        <a:ext cx="1812331" cy="1087398"/>
      </dsp:txXfrm>
    </dsp:sp>
    <dsp:sp modelId="{C380FDD4-E668-C247-97E2-EF8DDB656A7D}">
      <dsp:nvSpPr>
        <dsp:cNvPr id="0" name=""/>
        <dsp:cNvSpPr/>
      </dsp:nvSpPr>
      <dsp:spPr>
        <a:xfrm>
          <a:off x="1994029" y="100451"/>
          <a:ext cx="1812331" cy="1087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требования к отчетности;</a:t>
          </a:r>
        </a:p>
      </dsp:txBody>
      <dsp:txXfrm>
        <a:off x="1994029" y="100451"/>
        <a:ext cx="1812331" cy="1087398"/>
      </dsp:txXfrm>
    </dsp:sp>
    <dsp:sp modelId="{A2FE2470-27E9-8946-B83A-F2C986BE03A2}">
      <dsp:nvSpPr>
        <dsp:cNvPr id="0" name=""/>
        <dsp:cNvSpPr/>
      </dsp:nvSpPr>
      <dsp:spPr>
        <a:xfrm>
          <a:off x="997246" y="1369083"/>
          <a:ext cx="1812331" cy="1087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Суждения, неопределенности и ошибки.</a:t>
          </a:r>
        </a:p>
      </dsp:txBody>
      <dsp:txXfrm>
        <a:off x="997246" y="1369083"/>
        <a:ext cx="1812331" cy="1087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6DBE0-A216-4ED0-B770-BFC52CD6AEC8}">
      <dsp:nvSpPr>
        <dsp:cNvPr id="0" name=""/>
        <dsp:cNvSpPr/>
      </dsp:nvSpPr>
      <dsp:spPr>
        <a:xfrm>
          <a:off x="0" y="2262"/>
          <a:ext cx="51577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3B3E1-B8EE-468A-929D-FF0CBB422080}">
      <dsp:nvSpPr>
        <dsp:cNvPr id="0" name=""/>
        <dsp:cNvSpPr/>
      </dsp:nvSpPr>
      <dsp:spPr>
        <a:xfrm>
          <a:off x="0" y="2262"/>
          <a:ext cx="1031557" cy="462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 МСФО 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0" y="2262"/>
        <a:ext cx="1031557" cy="4628093"/>
      </dsp:txXfrm>
    </dsp:sp>
    <dsp:sp modelId="{1D30C23E-E714-4084-84A8-C9E69ED96CC7}">
      <dsp:nvSpPr>
        <dsp:cNvPr id="0" name=""/>
        <dsp:cNvSpPr/>
      </dsp:nvSpPr>
      <dsp:spPr>
        <a:xfrm>
          <a:off x="1108924" y="103953"/>
          <a:ext cx="4048862" cy="228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«Раскрытие информации, связанной с климатом»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(IFRS S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Climate-related Disclosures)</a:t>
          </a:r>
          <a:endParaRPr lang="ru-RU" sz="2000" b="1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924" y="103953"/>
        <a:ext cx="4048862" cy="2284927"/>
      </dsp:txXfrm>
    </dsp:sp>
    <dsp:sp modelId="{0F42761C-5638-447B-AAEE-D71AC87E608C}">
      <dsp:nvSpPr>
        <dsp:cNvPr id="0" name=""/>
        <dsp:cNvSpPr/>
      </dsp:nvSpPr>
      <dsp:spPr>
        <a:xfrm>
          <a:off x="1031557" y="2388880"/>
          <a:ext cx="412622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B3264-1617-456F-A4B6-A289B99DAF79}">
      <dsp:nvSpPr>
        <dsp:cNvPr id="0" name=""/>
        <dsp:cNvSpPr/>
      </dsp:nvSpPr>
      <dsp:spPr>
        <a:xfrm>
          <a:off x="1108924" y="2490572"/>
          <a:ext cx="4048862" cy="203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дополняет и уточняет МСФО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S1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части требований к информации, связанной с изменением климата и подлежащей раскрытию;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усиливает требования Рабочей группы по вопросам раскрытия финансовой информации, связанной с изменением климата (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TCFD)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924" y="2490572"/>
        <a:ext cx="4048862" cy="2033830"/>
      </dsp:txXfrm>
    </dsp:sp>
    <dsp:sp modelId="{7A664E99-F488-4748-ADEF-787BAB94A7FC}">
      <dsp:nvSpPr>
        <dsp:cNvPr id="0" name=""/>
        <dsp:cNvSpPr/>
      </dsp:nvSpPr>
      <dsp:spPr>
        <a:xfrm>
          <a:off x="1031557" y="4524402"/>
          <a:ext cx="412622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C9023-4CB9-4BF9-87A9-3DA8CC67C499}">
      <dsp:nvSpPr>
        <dsp:cNvPr id="0" name=""/>
        <dsp:cNvSpPr/>
      </dsp:nvSpPr>
      <dsp:spPr>
        <a:xfrm>
          <a:off x="0" y="2262"/>
          <a:ext cx="55207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67129-F23A-4CD7-8DBA-CBE21FDF87C7}">
      <dsp:nvSpPr>
        <dsp:cNvPr id="0" name=""/>
        <dsp:cNvSpPr/>
      </dsp:nvSpPr>
      <dsp:spPr>
        <a:xfrm>
          <a:off x="0" y="2262"/>
          <a:ext cx="1006020" cy="4628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сравнению с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TCFD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0" y="2262"/>
        <a:ext cx="1006020" cy="4628094"/>
      </dsp:txXfrm>
    </dsp:sp>
    <dsp:sp modelId="{427FD3B6-BE5B-401F-88D3-0FAFE50A68F0}">
      <dsp:nvSpPr>
        <dsp:cNvPr id="0" name=""/>
        <dsp:cNvSpPr/>
      </dsp:nvSpPr>
      <dsp:spPr>
        <a:xfrm>
          <a:off x="1081472" y="212424"/>
          <a:ext cx="4434511" cy="420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 «Стратегия» дополнен критериями, позволяющими определить, когда следует проводить количественную и качественную оценку рисков и возможностей;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Раздел «Метрики и цели» отражает учет отраслевых показателей, связанных с климатом;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Раздел «Управление рисками» дополнен раскрытием информации об управлении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МСФО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S1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МСФО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S2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___________________________________________</a:t>
          </a:r>
        </a:p>
      </dsp:txBody>
      <dsp:txXfrm>
        <a:off x="1081472" y="212424"/>
        <a:ext cx="4434511" cy="4203250"/>
      </dsp:txXfrm>
    </dsp:sp>
    <dsp:sp modelId="{E8D3FBC9-F42E-43F3-9664-6CBB4C681DBB}">
      <dsp:nvSpPr>
        <dsp:cNvPr id="0" name=""/>
        <dsp:cNvSpPr/>
      </dsp:nvSpPr>
      <dsp:spPr>
        <a:xfrm>
          <a:off x="1006020" y="4415674"/>
          <a:ext cx="4024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5582-E2DD-4AAD-8F49-D2D7D0280965}">
      <dsp:nvSpPr>
        <dsp:cNvPr id="0" name=""/>
        <dsp:cNvSpPr/>
      </dsp:nvSpPr>
      <dsp:spPr>
        <a:xfrm>
          <a:off x="2719" y="242727"/>
          <a:ext cx="6617715" cy="942232"/>
        </a:xfrm>
        <a:prstGeom prst="roundRect">
          <a:avLst>
            <a:gd name="adj" fmla="val 10000"/>
          </a:avLst>
        </a:prstGeom>
        <a:solidFill>
          <a:srgbClr val="F9CB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процессах управления, средствах контроля и процедурах, которые компания использует для мониторинга рисков и возможностей, связанных с климатом, управления ими и надзора за ними</a:t>
          </a:r>
        </a:p>
      </dsp:txBody>
      <dsp:txXfrm>
        <a:off x="30316" y="270324"/>
        <a:ext cx="6562521" cy="887038"/>
      </dsp:txXfrm>
    </dsp:sp>
    <dsp:sp modelId="{D6181869-69E9-41E9-9426-2662C9B00A61}">
      <dsp:nvSpPr>
        <dsp:cNvPr id="0" name=""/>
        <dsp:cNvSpPr/>
      </dsp:nvSpPr>
      <dsp:spPr>
        <a:xfrm rot="5403675">
          <a:off x="3228452" y="1267405"/>
          <a:ext cx="164890" cy="1648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5D96A-D39E-492B-A218-9599CA198E79}">
      <dsp:nvSpPr>
        <dsp:cNvPr id="0" name=""/>
        <dsp:cNvSpPr/>
      </dsp:nvSpPr>
      <dsp:spPr>
        <a:xfrm>
          <a:off x="1359" y="1514741"/>
          <a:ext cx="6617715" cy="94223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стратегии организации управления рисками и возможностями, связанными с климатом</a:t>
          </a:r>
        </a:p>
      </dsp:txBody>
      <dsp:txXfrm>
        <a:off x="28956" y="1542338"/>
        <a:ext cx="6562521" cy="887038"/>
      </dsp:txXfrm>
    </dsp:sp>
    <dsp:sp modelId="{7D945E52-0C26-4D30-814F-F8089BA76899}">
      <dsp:nvSpPr>
        <dsp:cNvPr id="0" name=""/>
        <dsp:cNvSpPr/>
      </dsp:nvSpPr>
      <dsp:spPr>
        <a:xfrm rot="5400000">
          <a:off x="3227772" y="2539419"/>
          <a:ext cx="164890" cy="1648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70698-CF24-4527-BC5D-D0574FDAABFF}">
      <dsp:nvSpPr>
        <dsp:cNvPr id="0" name=""/>
        <dsp:cNvSpPr/>
      </dsp:nvSpPr>
      <dsp:spPr>
        <a:xfrm>
          <a:off x="1359" y="2786755"/>
          <a:ext cx="6617715" cy="942232"/>
        </a:xfrm>
        <a:prstGeom prst="roundRect">
          <a:avLst>
            <a:gd name="adj" fmla="val 10000"/>
          </a:avLst>
        </a:prstGeom>
        <a:solidFill>
          <a:srgbClr val="FDEDED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процессах, используемых для выявления, оценки, определения приоритетов, мониторинга рисков и возможностей, связанных с климатом</a:t>
          </a:r>
        </a:p>
      </dsp:txBody>
      <dsp:txXfrm>
        <a:off x="28956" y="2814352"/>
        <a:ext cx="6562521" cy="887038"/>
      </dsp:txXfrm>
    </dsp:sp>
    <dsp:sp modelId="{A7CB3037-F347-460C-85F2-3BBB04BCD168}">
      <dsp:nvSpPr>
        <dsp:cNvPr id="0" name=""/>
        <dsp:cNvSpPr/>
      </dsp:nvSpPr>
      <dsp:spPr>
        <a:xfrm rot="5400000">
          <a:off x="3227772" y="3811433"/>
          <a:ext cx="164890" cy="1648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35BFE-B65B-4F02-A755-1966FDAC513F}">
      <dsp:nvSpPr>
        <dsp:cNvPr id="0" name=""/>
        <dsp:cNvSpPr/>
      </dsp:nvSpPr>
      <dsp:spPr>
        <a:xfrm>
          <a:off x="1359" y="4058769"/>
          <a:ext cx="6617715" cy="9422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результатах деятельности компании в отношении рисков и возможностей, связанных с климатом (включая прогресс в достижении целей, установленных компанией, или целей, которые являются для нее обязательными)</a:t>
          </a:r>
        </a:p>
      </dsp:txBody>
      <dsp:txXfrm>
        <a:off x="28956" y="4086366"/>
        <a:ext cx="6562521" cy="8870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804B6-C8FE-814D-B5F9-D1AA06156D36}">
      <dsp:nvSpPr>
        <dsp:cNvPr id="0" name=""/>
        <dsp:cNvSpPr/>
      </dsp:nvSpPr>
      <dsp:spPr>
        <a:xfrm>
          <a:off x="464" y="100451"/>
          <a:ext cx="1812331" cy="1087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Физические риски, связанные с климатом;</a:t>
          </a:r>
        </a:p>
      </dsp:txBody>
      <dsp:txXfrm>
        <a:off x="464" y="100451"/>
        <a:ext cx="1812331" cy="1087398"/>
      </dsp:txXfrm>
    </dsp:sp>
    <dsp:sp modelId="{C380FDD4-E668-C247-97E2-EF8DDB656A7D}">
      <dsp:nvSpPr>
        <dsp:cNvPr id="0" name=""/>
        <dsp:cNvSpPr/>
      </dsp:nvSpPr>
      <dsp:spPr>
        <a:xfrm>
          <a:off x="1994029" y="100451"/>
          <a:ext cx="1812331" cy="1087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Риски переходного периода, связанные с климатом;</a:t>
          </a:r>
        </a:p>
      </dsp:txBody>
      <dsp:txXfrm>
        <a:off x="1994029" y="100451"/>
        <a:ext cx="1812331" cy="1087398"/>
      </dsp:txXfrm>
    </dsp:sp>
    <dsp:sp modelId="{A2FE2470-27E9-8946-B83A-F2C986BE03A2}">
      <dsp:nvSpPr>
        <dsp:cNvPr id="0" name=""/>
        <dsp:cNvSpPr/>
      </dsp:nvSpPr>
      <dsp:spPr>
        <a:xfrm>
          <a:off x="997246" y="1369083"/>
          <a:ext cx="1812331" cy="1087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Возможности, связанные с климатом6 и доступные организации.</a:t>
          </a:r>
        </a:p>
      </dsp:txBody>
      <dsp:txXfrm>
        <a:off x="997246" y="1369083"/>
        <a:ext cx="1812331" cy="1087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4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4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5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3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8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300C-93F3-4934-A7D7-EE015ECB1B5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>
            <a:extLst>
              <a:ext uri="{FF2B5EF4-FFF2-40B4-BE49-F238E27FC236}">
                <a16:creationId xmlns:a16="http://schemas.microsoft.com/office/drawing/2014/main" id="{8E0D78A3-672E-409B-E2F0-AA2B489CEC05}"/>
              </a:ext>
            </a:extLst>
          </p:cNvPr>
          <p:cNvSpPr txBox="1">
            <a:spLocks/>
          </p:cNvSpPr>
          <p:nvPr/>
        </p:nvSpPr>
        <p:spPr>
          <a:xfrm>
            <a:off x="1285875" y="6088723"/>
            <a:ext cx="10236200" cy="220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0" dirty="0">
              <a:latin typeface="Montserrat ExtraBold" panose="00000900000000000000" pitchFamily="2" charset="-52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9A85B568-3BA1-B54B-6B20-54A5A149E0EB}"/>
              </a:ext>
            </a:extLst>
          </p:cNvPr>
          <p:cNvSpPr txBox="1">
            <a:spLocks/>
          </p:cNvSpPr>
          <p:nvPr/>
        </p:nvSpPr>
        <p:spPr>
          <a:xfrm>
            <a:off x="7346366" y="4235246"/>
            <a:ext cx="7170965" cy="3430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7317" y="396860"/>
            <a:ext cx="555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rgbClr val="BF2A21"/>
                </a:solidFill>
                <a:latin typeface="Helvetica"/>
              </a:rPr>
              <a:t>УНИВЕРСИТЕТ </a:t>
            </a:r>
            <a:r>
              <a:rPr lang="ru-RU" dirty="0">
                <a:solidFill>
                  <a:srgbClr val="BF2A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ИМЕНИ</a:t>
            </a:r>
            <a:r>
              <a:rPr lang="ru-RU" kern="0" dirty="0">
                <a:solidFill>
                  <a:srgbClr val="BF2A21"/>
                </a:solidFill>
                <a:latin typeface="Helvetica"/>
              </a:rPr>
              <a:t> О.Е. КУТАФИНА (МГЮА)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1" y="5592541"/>
            <a:ext cx="12134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BF2A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Сессия «Устойчивое развитие бизнеса: </a:t>
            </a:r>
            <a:r>
              <a:rPr lang="en-US" dirty="0">
                <a:solidFill>
                  <a:srgbClr val="BF2A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ESG-</a:t>
            </a:r>
            <a:r>
              <a:rPr lang="ru-RU" dirty="0">
                <a:solidFill>
                  <a:srgbClr val="BF2A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трансформация»</a:t>
            </a:r>
          </a:p>
          <a:p>
            <a:pPr algn="ctr"/>
            <a:r>
              <a:rPr lang="ru-RU" dirty="0">
                <a:solidFill>
                  <a:srgbClr val="BF2A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Красноярск, 25 сентября 2023 г. </a:t>
            </a:r>
          </a:p>
          <a:p>
            <a:pPr algn="ctr"/>
            <a:endParaRPr lang="ru-RU" dirty="0">
              <a:solidFill>
                <a:srgbClr val="BF2A21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 Neue Medium"/>
            </a:endParaRPr>
          </a:p>
          <a:p>
            <a:pPr algn="ctr"/>
            <a:r>
              <a:rPr lang="ru-RU" dirty="0">
                <a:solidFill>
                  <a:srgbClr val="BF2A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Medium"/>
              </a:rPr>
              <a:t>канд. юрид. наук, доцент О.Ф. </a:t>
            </a:r>
            <a:r>
              <a:rPr lang="ru-RU" dirty="0" err="1">
                <a:solidFill>
                  <a:srgbClr val="BF2A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Medium"/>
              </a:rPr>
              <a:t>Засемкова</a:t>
            </a:r>
            <a:endParaRPr lang="ru-RU" dirty="0">
              <a:solidFill>
                <a:srgbClr val="BF2A21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 Neue Medium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976669"/>
            <a:ext cx="1364080" cy="114681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03900" y="3085576"/>
            <a:ext cx="10664409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BF2A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000" dirty="0">
                <a:solidFill>
                  <a:srgbClr val="BF2A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ESG-</a:t>
            </a:r>
            <a:r>
              <a:rPr lang="ru-RU" sz="2000" dirty="0">
                <a:solidFill>
                  <a:srgbClr val="BF2A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И СТАНДАРТЫ </a:t>
            </a:r>
            <a:r>
              <a:rPr lang="en-US" sz="2000" dirty="0">
                <a:solidFill>
                  <a:srgbClr val="BF2A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ISSB: </a:t>
            </a:r>
            <a:r>
              <a:rPr lang="ru-RU" sz="2000" dirty="0">
                <a:solidFill>
                  <a:srgbClr val="BF2A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ДЛЯ МАЛОГО И СРЕДНЕГО БИЗНЕСА»</a:t>
            </a:r>
            <a:endParaRPr lang="ru-RU" sz="2000" dirty="0">
              <a:solidFill>
                <a:srgbClr val="BF2A2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3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73758-B3AA-F533-FF58-B6F6A118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868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внедрения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-принципов в деятельность субъектов МСП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7139E00-97DD-B37D-EADA-606F86052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436724"/>
              </p:ext>
            </p:extLst>
          </p:nvPr>
        </p:nvGraphicFramePr>
        <p:xfrm>
          <a:off x="203202" y="2184400"/>
          <a:ext cx="5283198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42470D66-3825-8FA0-B597-6294F0A41B95}"/>
              </a:ext>
            </a:extLst>
          </p:cNvPr>
          <p:cNvSpPr/>
          <p:nvPr/>
        </p:nvSpPr>
        <p:spPr>
          <a:xfrm>
            <a:off x="5693833" y="1690688"/>
            <a:ext cx="50800" cy="449871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DA77481-A30A-F710-C7E4-5C13170FA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341312"/>
              </p:ext>
            </p:extLst>
          </p:nvPr>
        </p:nvGraphicFramePr>
        <p:xfrm>
          <a:off x="5744633" y="2057399"/>
          <a:ext cx="6447367" cy="425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BB08CA-90E7-356A-8277-1BF8E4479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100" y="1563957"/>
            <a:ext cx="977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48819-9B95-984D-07C6-63D0704F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актуальные направления в области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субъектов МСП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26B33C-ECCF-33CB-6E0E-11B5BD639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10515600" cy="4947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814143-FCF0-E931-9E52-4D50B86D7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234" y="0"/>
            <a:ext cx="977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0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052B4-C592-B694-CDA8-0B7ADD1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Стимулы для внедрения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в практику субъектов МСП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1943F94-23AE-085B-0012-2E394F62B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855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A5078-047B-2F34-D690-A9CCE5C13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700" y="1027906"/>
            <a:ext cx="977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2B9E3-8309-1F94-957C-A7526936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внедрения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и стандартов МСФО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практику субъектов МСП??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D747D4-4B0F-BA91-E1E7-1DF5DE5C1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100" y="0"/>
            <a:ext cx="977900" cy="889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363637-54DA-841F-E2FD-710930C8A4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30" y="1825625"/>
            <a:ext cx="71333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0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54ED1E-7C54-DD8F-0F33-6BAAFA9A8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112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F1707-DE64-5F7E-A854-F14D747F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Цели устойчивого развития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F801B8-0461-2CCF-446E-A42235714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8" y="2048932"/>
            <a:ext cx="4767072" cy="36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6EA531-09B6-682C-4252-10D1B9E63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1" y="1515978"/>
            <a:ext cx="7039917" cy="47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30CC9-06FD-3D4E-2901-03FA949F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28600"/>
            <a:ext cx="7961312" cy="116522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МСФО по раскрытию информации в области устойчивого развития (разработаны </a:t>
            </a:r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ISSB)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01A71FB-310B-A7E3-68E5-BB00B10F5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422477"/>
              </p:ext>
            </p:extLst>
          </p:nvPr>
        </p:nvGraphicFramePr>
        <p:xfrm>
          <a:off x="531655" y="1470479"/>
          <a:ext cx="8561545" cy="520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6EEC63-094C-9576-D02F-0073A242D537}"/>
              </a:ext>
            </a:extLst>
          </p:cNvPr>
          <p:cNvSpPr txBox="1"/>
          <p:nvPr/>
        </p:nvSpPr>
        <p:spPr>
          <a:xfrm>
            <a:off x="9792701" y="1992547"/>
            <a:ext cx="21985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Вступят в силу в январе 2024 г., однако компании могут внедрить их позднее</a:t>
            </a: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 в разных странах самостоятельно решат, будут ли они иметь обязательную силу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5371" name="Рисунок 3" descr="Маркеры-галочки">
            <a:extLst>
              <a:ext uri="{FF2B5EF4-FFF2-40B4-BE49-F238E27FC236}">
                <a16:creationId xmlns:a16="http://schemas.microsoft.com/office/drawing/2014/main" id="{3BA419BA-13BA-423A-231A-5892F2B5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820" y="2025502"/>
            <a:ext cx="385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 descr="Маркеры-галочки">
            <a:extLst>
              <a:ext uri="{FF2B5EF4-FFF2-40B4-BE49-F238E27FC236}">
                <a16:creationId xmlns:a16="http://schemas.microsoft.com/office/drawing/2014/main" id="{80ECDDBA-1D43-2770-963F-2453C18B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819" y="3677562"/>
            <a:ext cx="385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6B13BC-74E3-9E7A-1DD2-B11F0873B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2485" y="228600"/>
            <a:ext cx="2620232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6352C8E-C09C-4FDD-A42D-B52F8D3C5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783" y="527405"/>
            <a:ext cx="10479964" cy="823912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МСФО по раскрытию информации в области устойчивого развития (разработаны </a:t>
            </a:r>
            <a:r>
              <a:rPr 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ISSB)</a:t>
            </a:r>
            <a:endParaRPr lang="ru-RU" sz="2667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C443F608-407E-4B1B-92AB-C8A8D8C78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883297"/>
              </p:ext>
            </p:extLst>
          </p:nvPr>
        </p:nvGraphicFramePr>
        <p:xfrm>
          <a:off x="617783" y="1642534"/>
          <a:ext cx="5157787" cy="4812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46FF563-D0EA-4547-9A83-DFA7240FE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377427"/>
              </p:ext>
            </p:extLst>
          </p:nvPr>
        </p:nvGraphicFramePr>
        <p:xfrm>
          <a:off x="6264884" y="1642534"/>
          <a:ext cx="5520715" cy="481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B8ED81-DC06-49D8-BC21-1A2367CE38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0000" y="1388534"/>
            <a:ext cx="203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D3B8EB-7BF3-C3EC-A897-7FF7A226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151"/>
            <a:ext cx="662043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раскрываемая в соответствии с</a:t>
            </a:r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DDC2888E-5EBD-FC54-5307-2B253B58A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094360"/>
              </p:ext>
            </p:extLst>
          </p:nvPr>
        </p:nvGraphicFramePr>
        <p:xfrm>
          <a:off x="838199" y="1461870"/>
          <a:ext cx="6620435" cy="524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19">
            <a:extLst>
              <a:ext uri="{FF2B5EF4-FFF2-40B4-BE49-F238E27FC236}">
                <a16:creationId xmlns:a16="http://schemas.microsoft.com/office/drawing/2014/main" id="{F6ECB1FD-B503-176B-18F6-FB86A445F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43875" y="0"/>
            <a:ext cx="4051300" cy="6858000"/>
          </a:xfrm>
          <a:prstGeom prst="rect">
            <a:avLst/>
          </a:prstGeom>
          <a:solidFill>
            <a:srgbClr val="F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03A288A2-461A-41D1-914F-055D26F7B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479559"/>
              </p:ext>
            </p:extLst>
          </p:nvPr>
        </p:nvGraphicFramePr>
        <p:xfrm>
          <a:off x="8266112" y="3042335"/>
          <a:ext cx="3806825" cy="255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2C4F6B2-C2C7-C5C8-0BF4-A2CCA12A6ABB}"/>
              </a:ext>
            </a:extLst>
          </p:cNvPr>
          <p:cNvSpPr/>
          <p:nvPr/>
        </p:nvSpPr>
        <p:spPr>
          <a:xfrm>
            <a:off x="8840789" y="1481104"/>
            <a:ext cx="2345266" cy="1100666"/>
          </a:xfrm>
          <a:prstGeom prst="rect">
            <a:avLst/>
          </a:prstGeom>
          <a:solidFill>
            <a:srgbClr val="FDEDED"/>
          </a:solidFill>
          <a:ln>
            <a:solidFill>
              <a:srgbClr val="FDEDE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содержащиеся только 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BAB873-300F-39C2-7E69-06116300D3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3600" y="914976"/>
            <a:ext cx="2032000" cy="50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C89297-554B-9CEB-2A7F-687D0FBEC5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0601" y="2421435"/>
            <a:ext cx="1345641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1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6352C8E-C09C-4FDD-A42D-B52F8D3C5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783" y="527405"/>
            <a:ext cx="10479964" cy="823912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МСФО по раскрытию информации в области устойчивого развития (разработаны </a:t>
            </a:r>
            <a:r>
              <a:rPr 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ISSB)</a:t>
            </a:r>
            <a:endParaRPr lang="ru-RU" sz="2667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C443F608-407E-4B1B-92AB-C8A8D8C78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161170"/>
              </p:ext>
            </p:extLst>
          </p:nvPr>
        </p:nvGraphicFramePr>
        <p:xfrm>
          <a:off x="617783" y="1822893"/>
          <a:ext cx="5157787" cy="4632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46FF563-D0EA-4547-9A83-DFA7240FE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154883"/>
              </p:ext>
            </p:extLst>
          </p:nvPr>
        </p:nvGraphicFramePr>
        <p:xfrm>
          <a:off x="6264884" y="1822892"/>
          <a:ext cx="5520715" cy="463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2EBF44-906E-33E6-6484-0112524E65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2933" y="5350932"/>
            <a:ext cx="4402666" cy="9796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14EE7-1527-70BF-E2FE-10766828AD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6927" y="1530792"/>
            <a:ext cx="2006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0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D3B8EB-7BF3-C3EC-A897-7FF7A226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151"/>
            <a:ext cx="662043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раскрываемая в соответствии с</a:t>
            </a:r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DDC2888E-5EBD-FC54-5307-2B253B58A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96581"/>
              </p:ext>
            </p:extLst>
          </p:nvPr>
        </p:nvGraphicFramePr>
        <p:xfrm>
          <a:off x="838199" y="1461870"/>
          <a:ext cx="6620435" cy="524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19">
            <a:extLst>
              <a:ext uri="{FF2B5EF4-FFF2-40B4-BE49-F238E27FC236}">
                <a16:creationId xmlns:a16="http://schemas.microsoft.com/office/drawing/2014/main" id="{F6ECB1FD-B503-176B-18F6-FB86A445F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43875" y="0"/>
            <a:ext cx="4051300" cy="6858000"/>
          </a:xfrm>
          <a:prstGeom prst="rect">
            <a:avLst/>
          </a:prstGeom>
          <a:solidFill>
            <a:srgbClr val="F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03A288A2-461A-41D1-914F-055D26F7B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064950"/>
              </p:ext>
            </p:extLst>
          </p:nvPr>
        </p:nvGraphicFramePr>
        <p:xfrm>
          <a:off x="8266112" y="3042335"/>
          <a:ext cx="3806825" cy="255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2C4F6B2-C2C7-C5C8-0BF4-A2CCA12A6ABB}"/>
              </a:ext>
            </a:extLst>
          </p:cNvPr>
          <p:cNvSpPr/>
          <p:nvPr/>
        </p:nvSpPr>
        <p:spPr>
          <a:xfrm>
            <a:off x="8839128" y="1827675"/>
            <a:ext cx="2345266" cy="1100666"/>
          </a:xfrm>
          <a:prstGeom prst="rect">
            <a:avLst/>
          </a:prstGeom>
          <a:solidFill>
            <a:srgbClr val="FDEDED"/>
          </a:solidFill>
          <a:ln>
            <a:solidFill>
              <a:srgbClr val="FDEDE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к следующим климатическим рискам: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123DC3-C447-5F97-EC5B-24BAA4EA35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1327" y="877670"/>
            <a:ext cx="2006600" cy="584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06755B-EF53-F048-8792-70756F5B77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8958" y="1384080"/>
            <a:ext cx="1705606" cy="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2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195C2-A75E-6F86-94D5-E9C233E8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раскрытия информации в соответствии со стандартами МСФО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8C918-859D-E892-8093-E5E2724C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7417"/>
            <a:ext cx="677334" cy="589492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061AF14-CA08-893F-4B5C-4435D0281C98}"/>
              </a:ext>
            </a:extLst>
          </p:cNvPr>
          <p:cNvCxnSpPr/>
          <p:nvPr/>
        </p:nvCxnSpPr>
        <p:spPr>
          <a:xfrm>
            <a:off x="965200" y="1219200"/>
            <a:ext cx="1038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BD5E5FF-BC81-05EA-279D-F988A8048504}"/>
              </a:ext>
            </a:extLst>
          </p:cNvPr>
          <p:cNvSpPr/>
          <p:nvPr/>
        </p:nvSpPr>
        <p:spPr>
          <a:xfrm>
            <a:off x="855135" y="1368420"/>
            <a:ext cx="3439585" cy="5384804"/>
          </a:xfrm>
          <a:prstGeom prst="roundRect">
            <a:avLst>
              <a:gd name="adj" fmla="val 188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отчетный период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рисках и возможностях, связанных с изменением климата, за отчетный период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не раскрывать выбросы Охвата 3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обязательной промежуточной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фин.отчетностью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1-е полугодие или добровольной фин. отчетностью за 1-е полугодие, но не позднее 9 мес. после окончания отчетного периода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2F693528-E89D-D95D-0C79-2D594F7A79A7}"/>
              </a:ext>
            </a:extLst>
          </p:cNvPr>
          <p:cNvSpPr/>
          <p:nvPr/>
        </p:nvSpPr>
        <p:spPr>
          <a:xfrm>
            <a:off x="4544482" y="1368420"/>
            <a:ext cx="3439585" cy="53848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отчетный период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рисках и возможностях, связанных с УР, за отчетный период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рисках и возможностях, связанных с изменением климата, за отчетный период и период, предшествующий ему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раскрывать выбросы Охвата 3, как мин., за отчетный период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финансовой отчетностью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EBD071D-186D-BDE8-A104-2646DE35248D}"/>
              </a:ext>
            </a:extLst>
          </p:cNvPr>
          <p:cNvSpPr/>
          <p:nvPr/>
        </p:nvSpPr>
        <p:spPr>
          <a:xfrm>
            <a:off x="8382001" y="1368414"/>
            <a:ext cx="3257548" cy="53847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отчетный период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рисках и возможностях, связанных с УР, за отчетный и предшествующий ему период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рисках и возможностях, связанных с изменением климата, и выбросы Охвата 3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и период, предшествующий ему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финансовой отчетностью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633D9E2-378E-4B09-DB1E-C4672F119129}"/>
              </a:ext>
            </a:extLst>
          </p:cNvPr>
          <p:cNvSpPr/>
          <p:nvPr/>
        </p:nvSpPr>
        <p:spPr>
          <a:xfrm>
            <a:off x="872068" y="1732758"/>
            <a:ext cx="10750550" cy="34994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Раскрываемая информация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0CC26F-0B51-E7B2-5D24-9346339B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67" y="2119207"/>
            <a:ext cx="1502833" cy="2254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3E1442-A275-9364-189D-EFA9D9598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09" y="3116481"/>
            <a:ext cx="1502833" cy="266325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EC8362B-63E9-219A-6AF5-F98CE753046B}"/>
              </a:ext>
            </a:extLst>
          </p:cNvPr>
          <p:cNvSpPr/>
          <p:nvPr/>
        </p:nvSpPr>
        <p:spPr>
          <a:xfrm>
            <a:off x="872067" y="5192567"/>
            <a:ext cx="10750549" cy="2663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публикации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23074A-08AE-27E3-2664-954A1BFE8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2548881"/>
            <a:ext cx="1502833" cy="2663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890BC6-3C2F-F158-7217-BECA21D8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942" y="2147877"/>
            <a:ext cx="1502833" cy="2254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219D2D-8B97-05AA-FB9F-B0EA97629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941" y="3525910"/>
            <a:ext cx="1502833" cy="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8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32BD3-FE3F-5B41-D1B2-22EAF21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458256"/>
            <a:ext cx="6544733" cy="13255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субъектов МСП к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1E1F3C1-7FAC-A1F7-AD52-BF6EAE35A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1"/>
            <a:ext cx="6739466" cy="4138080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82579F25-D811-F906-80CD-97F241AC7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354936"/>
              </p:ext>
            </p:extLst>
          </p:nvPr>
        </p:nvGraphicFramePr>
        <p:xfrm>
          <a:off x="7509934" y="1767943"/>
          <a:ext cx="468206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99D2D0A7-322B-4ADC-DA43-C0C7407CA2D0}"/>
              </a:ext>
            </a:extLst>
          </p:cNvPr>
          <p:cNvSpPr/>
          <p:nvPr/>
        </p:nvSpPr>
        <p:spPr>
          <a:xfrm>
            <a:off x="7124700" y="1833826"/>
            <a:ext cx="50800" cy="449871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709700E-5E66-3467-6F7B-7A39AB9BBEC5}"/>
              </a:ext>
            </a:extLst>
          </p:cNvPr>
          <p:cNvSpPr txBox="1">
            <a:spLocks/>
          </p:cNvSpPr>
          <p:nvPr/>
        </p:nvSpPr>
        <p:spPr>
          <a:xfrm>
            <a:off x="7124700" y="493179"/>
            <a:ext cx="5067300" cy="109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применения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субъектами МСП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8F946C-39CE-EED9-444B-EA821E9F6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950" y="1767943"/>
            <a:ext cx="977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5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3544</TotalTime>
  <Words>1043</Words>
  <Application>Microsoft Macintosh PowerPoint</Application>
  <PresentationFormat>Широкоэкранный</PresentationFormat>
  <Paragraphs>149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Helvetica</vt:lpstr>
      <vt:lpstr>Montserrat ExtraBold</vt:lpstr>
      <vt:lpstr>Times New Roman</vt:lpstr>
      <vt:lpstr>Office Theme</vt:lpstr>
      <vt:lpstr>Презентация PowerPoint</vt:lpstr>
      <vt:lpstr>ESG-принципы и Цели устойчивого развития</vt:lpstr>
      <vt:lpstr>Стандарты МСФО по раскрытию информации в области устойчивого развития (разработаны ISSB)</vt:lpstr>
      <vt:lpstr>Презентация PowerPoint</vt:lpstr>
      <vt:lpstr>Информация, раскрываемая в соответствии с </vt:lpstr>
      <vt:lpstr>Презентация PowerPoint</vt:lpstr>
      <vt:lpstr>Информация, раскрываемая в соответствии с </vt:lpstr>
      <vt:lpstr>График раскрытия информации в соответствии со стандартами МСФО S1 и S2</vt:lpstr>
      <vt:lpstr>Отношение субъектов МСП к ESG-принципам</vt:lpstr>
      <vt:lpstr>Причины внедрения ESG-принципов в деятельность субъектов МСП</vt:lpstr>
      <vt:lpstr>Наиболее актуальные направления в области ESG для субъектов МСП</vt:lpstr>
      <vt:lpstr>Стимулы для внедрения ESG-принципов в практику субъектов МСП</vt:lpstr>
      <vt:lpstr>Перспективы внедрения ESG-принципов и стандартов МСФО S1 и S2 в практику субъектов МСП??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и практика применения банковского законодательства</dc:title>
  <dc:creator>Уланова Яна Игоревна</dc:creator>
  <cp:lastModifiedBy>Олеся Засемкова</cp:lastModifiedBy>
  <cp:revision>241</cp:revision>
  <cp:lastPrinted>2022-06-10T11:45:39Z</cp:lastPrinted>
  <dcterms:created xsi:type="dcterms:W3CDTF">2022-06-01T12:22:36Z</dcterms:created>
  <dcterms:modified xsi:type="dcterms:W3CDTF">2023-09-22T10:20:45Z</dcterms:modified>
</cp:coreProperties>
</file>