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57" r:id="rId2"/>
    <p:sldId id="442" r:id="rId3"/>
    <p:sldId id="443" r:id="rId4"/>
    <p:sldId id="257" r:id="rId5"/>
    <p:sldId id="458" r:id="rId6"/>
    <p:sldId id="449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</p:sldIdLst>
  <p:sldSz cx="12192000" cy="6858000"/>
  <p:notesSz cx="6858000" cy="9144000"/>
  <p:embeddedFontLst>
    <p:embeddedFont>
      <p:font typeface="맑은 고딕" panose="020B0503020000020004" pitchFamily="34" charset="-127"/>
      <p:regular r:id="rId20"/>
      <p:bold r:id="rId21"/>
    </p:embeddedFont>
    <p:embeddedFont>
      <p:font typeface="Bebas Neue" panose="020B0606020202050201" pitchFamily="34" charset="0"/>
      <p:regular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1A1824"/>
    <a:srgbClr val="33D298"/>
    <a:srgbClr val="835EEA"/>
    <a:srgbClr val="FF3149"/>
    <a:srgbClr val="120940"/>
    <a:srgbClr val="DAF843"/>
    <a:srgbClr val="FF457B"/>
    <a:srgbClr val="9971F2"/>
    <a:srgbClr val="C4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0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2023-09-21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FDD8CAAD-BE71-40B7-85F4-E78706EFB6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38900" y="1333500"/>
            <a:ext cx="4191000" cy="4191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78A9BE9-5C08-44BA-A2B4-3EA0CB905746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C7C816B0-CFE7-4ABF-9263-7800B083AC0A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0D84C32D-9FC4-4CE3-B3C2-F353015D94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7EE5799-443B-4529-881C-3E2281D2D2B8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EE8E3EC2-0991-49AF-99F2-3082C1AB007E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07557FBE-32BA-419D-B4A7-74880AB2EA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83849CA-DE23-4DD4-9D9C-0A4300619E7D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DF4AAB2C-4EA2-46CB-8125-85D9C5A52A1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34A99D1D-2B1B-48BD-A7BE-4FA528BB225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A88882D-1F37-45C4-8C3B-56DE62534EEB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C83764A8-7AB4-4614-A780-81CE8C62EB4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C72C69D3-EB96-48B0-A791-1630D069606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F11AAC4-7EF2-4E23-B3FF-77392179721B}"/>
              </a:ext>
            </a:extLst>
          </p:cNvPr>
          <p:cNvSpPr/>
          <p:nvPr userDrawn="1"/>
        </p:nvSpPr>
        <p:spPr>
          <a:xfrm>
            <a:off x="0" y="2298707"/>
            <a:ext cx="12192000" cy="4559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55D8EE1-6822-4AF0-BADA-B30F6B7229ED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969D89FC-2D28-4CDE-842A-062E1F77BFF4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F3635A7-1601-4296-A2E5-2B5A439F96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0EFBA2CA-EEA5-491C-B171-338D72A65526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A105C24-3338-4A46-A0BA-CE6465D5CE41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B3301AD2-4473-4676-8B76-A4BD1F27D49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D7A2E6B-9DCE-4730-AB62-9992C3CF3B57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762FF30D-A399-4F40-99FD-C11D95991449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10A57D13-5EF1-4078-8B8C-6E3D7329AD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9AE5776-E10F-435D-A88A-E53C640D650B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A9A4BE31-843A-493E-90CD-B2A7E8025DFA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680E0B19-76AA-4AA6-A241-779144B9F7D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BE597AC2-0960-49C5-8526-E8C5567C76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2501" y="2714492"/>
            <a:ext cx="2425700" cy="142901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60D676AC-3997-43E0-B3CE-0FF5A8E854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2934" y="2714492"/>
            <a:ext cx="2425700" cy="142901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0" name="그림 개체 틀 4">
            <a:extLst>
              <a:ext uri="{FF2B5EF4-FFF2-40B4-BE49-F238E27FC236}">
                <a16:creationId xmlns:a16="http://schemas.microsoft.com/office/drawing/2014/main" id="{5397C8B9-C085-47F4-819E-9674F8B4CD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3367" y="2714492"/>
            <a:ext cx="2425700" cy="142901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1" name="그림 개체 틀 4">
            <a:extLst>
              <a:ext uri="{FF2B5EF4-FFF2-40B4-BE49-F238E27FC236}">
                <a16:creationId xmlns:a16="http://schemas.microsoft.com/office/drawing/2014/main" id="{436BEDBC-3278-405A-9252-9A2748EE93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13799" y="2714492"/>
            <a:ext cx="2425700" cy="142901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861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직사각형 32">
            <a:extLst>
              <a:ext uri="{FF2B5EF4-FFF2-40B4-BE49-F238E27FC236}">
                <a16:creationId xmlns:a16="http://schemas.microsoft.com/office/drawing/2014/main" id="{BC51A1C2-4603-485A-BC89-9E26A2C51ABF}"/>
              </a:ext>
            </a:extLst>
          </p:cNvPr>
          <p:cNvSpPr/>
          <p:nvPr userDrawn="1"/>
        </p:nvSpPr>
        <p:spPr>
          <a:xfrm>
            <a:off x="6696024" y="0"/>
            <a:ext cx="5495976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B01D81C-8060-4906-AD5C-C003425E9F35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7657455-2206-455A-BFD2-48F19C1C757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2362AE7-78D1-440C-A6FF-2DA5A0DACA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2C5CCFB-F9D3-4F90-B2B1-222F371E6FBC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0D72352F-5FB5-43C8-B908-C93BA4DAAC7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7A0D41E-EDC7-4591-AF13-9E204FCF69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FC4A6BB-A7AF-4E1A-AAFD-5ACCAD3C7713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0E078124-5821-4D76-8F39-9C58AB746B81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2CA61232-F1F1-4CA5-B166-8824051D4F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E5D4433-74FB-4E68-BA17-68F5AC89F706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CD20AECD-D5A4-4DFB-965C-440D5C67E30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4C8E118E-E248-4A10-97D4-1ABAC7CE13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그림 개체 틀 7">
            <a:extLst>
              <a:ext uri="{FF2B5EF4-FFF2-40B4-BE49-F238E27FC236}">
                <a16:creationId xmlns:a16="http://schemas.microsoft.com/office/drawing/2014/main" id="{2827B32F-588C-464A-B617-A6137CAD4F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77727" y="1737811"/>
            <a:ext cx="1959655" cy="3896405"/>
          </a:xfrm>
          <a:prstGeom prst="roundRect">
            <a:avLst>
              <a:gd name="adj" fmla="val 42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1" name="그림 개체 틀 7">
            <a:extLst>
              <a:ext uri="{FF2B5EF4-FFF2-40B4-BE49-F238E27FC236}">
                <a16:creationId xmlns:a16="http://schemas.microsoft.com/office/drawing/2014/main" id="{8B6E4FBB-519C-4B97-A386-FDA76B561E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79780" y="1737811"/>
            <a:ext cx="1959655" cy="3896405"/>
          </a:xfrm>
          <a:prstGeom prst="roundRect">
            <a:avLst>
              <a:gd name="adj" fmla="val 42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48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03D5824F-BE0B-4DD1-BA32-0CED1145C502}"/>
              </a:ext>
            </a:extLst>
          </p:cNvPr>
          <p:cNvSpPr/>
          <p:nvPr userDrawn="1"/>
        </p:nvSpPr>
        <p:spPr>
          <a:xfrm>
            <a:off x="6696024" y="0"/>
            <a:ext cx="5495976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B01D81C-8060-4906-AD5C-C003425E9F35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7657455-2206-455A-BFD2-48F19C1C757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2362AE7-78D1-440C-A6FF-2DA5A0DACA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2C5CCFB-F9D3-4F90-B2B1-222F371E6FBC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0D72352F-5FB5-43C8-B908-C93BA4DAAC7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7A0D41E-EDC7-4591-AF13-9E204FCF69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FC4A6BB-A7AF-4E1A-AAFD-5ACCAD3C7713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0E078124-5821-4D76-8F39-9C58AB746B81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2CA61232-F1F1-4CA5-B166-8824051D4F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E5D4433-74FB-4E68-BA17-68F5AC89F706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CD20AECD-D5A4-4DFB-965C-440D5C67E30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4C8E118E-E248-4A10-97D4-1ABAC7CE13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그림 개체 틀 7">
            <a:extLst>
              <a:ext uri="{FF2B5EF4-FFF2-40B4-BE49-F238E27FC236}">
                <a16:creationId xmlns:a16="http://schemas.microsoft.com/office/drawing/2014/main" id="{CECBDD44-DDA2-4E88-9F86-793A16ACE8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8863" y="1223799"/>
            <a:ext cx="3668682" cy="4543425"/>
          </a:xfrm>
          <a:prstGeom prst="roundRect">
            <a:avLst>
              <a:gd name="adj" fmla="val 140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A8DD791C-420B-4B69-8189-447C91FCDC04}"/>
              </a:ext>
            </a:extLst>
          </p:cNvPr>
          <p:cNvSpPr/>
          <p:nvPr userDrawn="1"/>
        </p:nvSpPr>
        <p:spPr>
          <a:xfrm>
            <a:off x="6696024" y="0"/>
            <a:ext cx="5495976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B01D81C-8060-4906-AD5C-C003425E9F35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17657455-2206-455A-BFD2-48F19C1C757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2362AE7-78D1-440C-A6FF-2DA5A0DACA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2C5CCFB-F9D3-4F90-B2B1-222F371E6FBC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0D72352F-5FB5-43C8-B908-C93BA4DAAC7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7A0D41E-EDC7-4591-AF13-9E204FCF691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FC4A6BB-A7AF-4E1A-AAFD-5ACCAD3C7713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0E078124-5821-4D76-8F39-9C58AB746B81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2CA61232-F1F1-4CA5-B166-8824051D4FE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E5D4433-74FB-4E68-BA17-68F5AC89F706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CD20AECD-D5A4-4DFB-965C-440D5C67E30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4C8E118E-E248-4A10-97D4-1ABAC7CE137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그림 개체 틀 7">
            <a:extLst>
              <a:ext uri="{FF2B5EF4-FFF2-40B4-BE49-F238E27FC236}">
                <a16:creationId xmlns:a16="http://schemas.microsoft.com/office/drawing/2014/main" id="{6DBF6C07-FDFD-4FFD-9C1E-0D32BDD47F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7611" y="1161067"/>
            <a:ext cx="6290413" cy="3657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270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AA798-D794-425E-BA64-2DD060502271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4C31789-0B49-41BF-855F-C4B4E9AD404E}"/>
              </a:ext>
            </a:extLst>
          </p:cNvPr>
          <p:cNvSpPr/>
          <p:nvPr userDrawn="1"/>
        </p:nvSpPr>
        <p:spPr>
          <a:xfrm>
            <a:off x="4508500" y="0"/>
            <a:ext cx="7683500" cy="4227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0C05FF36-88BD-41AC-B6CB-3028ACF613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08500" y="3976687"/>
            <a:ext cx="7683500" cy="28813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1728000" anchor="t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8A788A09-5B80-4DD5-BA8A-A8F2BB78255D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231927D9-44F1-4C6A-B42A-0BC1C72D29D3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3E5E3736-68D7-4DC3-9B11-C9A8D6E7F3B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1B5190C-DD71-40AE-9845-9794B207F9BD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5D43D7A-0FA9-410F-BAFB-7295C25E0D66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44CBD031-45BD-4BC1-AB4C-C4B86F6946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F8B58CE-EB37-4984-A414-5A84078DBEDB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70D12888-5B53-4EA9-97DA-8F5219CDE7B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B4753FCA-8A79-4399-89AA-B6C576B5C1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5127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F888F1E-0A51-45E4-954F-6DF679826FD6}"/>
              </a:ext>
            </a:extLst>
          </p:cNvPr>
          <p:cNvSpPr/>
          <p:nvPr userDrawn="1"/>
        </p:nvSpPr>
        <p:spPr>
          <a:xfrm>
            <a:off x="0" y="2630037"/>
            <a:ext cx="12192000" cy="4227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B16E0945-0F74-45EC-880C-8B0D115C0CA1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0A149AAF-572D-4191-9245-601A4A43EEA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7674524A-20F1-4EF2-9C57-6B00105737E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26D8132-DC1D-4E0E-BDC1-DAFEA76D9269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E7D95C4-90E0-436C-972B-F8B883839E2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49692051-27CD-4AF4-A5A9-52CF167102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20BA7B4-5A04-41D8-A4A0-2699A6A01AC3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A835787A-5A62-4629-862F-E1B66FC99906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94096011-CA0E-460D-B8AA-DB9D8DABCE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131E04C-E52D-463F-B9C3-55668E075B38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D628CA27-68AB-4BEB-A947-0FF6B83A936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4F008A96-C394-4316-9504-1CAA736D40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2567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564ADD87-8BF4-445B-8902-7CF64CD991CF}"/>
              </a:ext>
            </a:extLst>
          </p:cNvPr>
          <p:cNvSpPr/>
          <p:nvPr userDrawn="1"/>
        </p:nvSpPr>
        <p:spPr>
          <a:xfrm>
            <a:off x="3886201" y="0"/>
            <a:ext cx="8305799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956875C-313D-48F7-A0FC-3A0A3AFA319F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0B029007-013A-4AAF-8A22-A431ED3EE22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1ECC4FFE-3D28-436D-A5ED-DF4C970A28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A9784C8-3C2B-427A-825B-8AC2A0DFB791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875775C9-84CE-4CD4-B86D-A605DD00E31E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B4849B50-B7E3-4167-BC4F-425A1AADFFC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59ABE55-82CC-46FC-A4A8-889DBF4D859D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F1756D88-C78B-4968-9F12-7D6D9C478268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A4F9F588-417D-402E-8131-08F0E7AA7C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6AC21F3-A197-4756-8F37-4C99C6CFB4D2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6C13DDE6-AE34-4816-861F-3DFCF91EC9BA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4CE50B95-3385-4162-BA68-786B9A2D447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824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DE6BB6BB-3237-4155-A050-FFD07C75AD98}"/>
              </a:ext>
            </a:extLst>
          </p:cNvPr>
          <p:cNvSpPr/>
          <p:nvPr userDrawn="1"/>
        </p:nvSpPr>
        <p:spPr>
          <a:xfrm>
            <a:off x="6096000" y="0"/>
            <a:ext cx="6096000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AEA5E7B-CEF5-481A-8C59-A01B7BC6D661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7A89E189-8C65-4C80-B993-5E9A297A9289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1383B8A0-903C-4F88-9FEB-4EFED477B2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CF8F37D-1C10-4FCF-B3D9-DB854185668F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598DD8D2-7C6F-4D81-8D55-7B5F09CD6D44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00901D9-0ABD-44DE-B160-1588FE37A8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835FA3C-707D-4A38-A828-63E3657AAA5D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D35F3EC7-B53E-4046-A355-356B589AFDA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5310BB1E-E6EE-46CB-B42D-1840DD78CCC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F28EE4D-150B-4865-AEB9-949F31E7E103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CD1D717B-7C19-45D4-B102-42ADE579D9A7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15E63B0E-EC60-4E91-AA31-CC063325AFE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30A7A76E-BA71-446E-B3CE-82D9A74CAC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7888" y="856311"/>
            <a:ext cx="3476224" cy="514537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0124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42F80DC-219A-4DF4-90AA-42C5339192FF}"/>
              </a:ext>
            </a:extLst>
          </p:cNvPr>
          <p:cNvSpPr/>
          <p:nvPr userDrawn="1"/>
        </p:nvSpPr>
        <p:spPr>
          <a:xfrm>
            <a:off x="6096000" y="0"/>
            <a:ext cx="6096000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4B05328-4C73-4612-91CD-A22F38763523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2169DEE3-E2FD-4855-BD05-C8D6484853A6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A7E5E920-B5AB-4B12-AF5C-80C14EE634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429B3EE3-4B57-497A-896A-BFCC92BD4B2C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800F1FB1-0910-45A7-9408-D103B0C960F9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EE9DE2CE-6E15-4E58-9A7F-D042674A206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269E439-2340-40B2-AC2C-7D35393CD6DE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67C49EC7-1C6B-491E-98A2-986D3763F3C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C3147BDB-B712-4418-9343-A94C7D7997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CC5BCC9-35E8-4E4A-BE0B-7F02FA295F37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FB816F23-AF29-41ED-A25C-C8BFB0EF5448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C7D056A6-D82D-46B9-AC65-2B4EC703AD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72667945-5684-44BE-AB10-4811549978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500" y="1333500"/>
            <a:ext cx="4191000" cy="4191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933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C084815-2BBC-4232-AB4D-04CF4933A792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F7B54AAA-7C36-425E-8481-E1CA3E8FFEAA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483877F5-C7CC-4212-AB54-99AE9B5B89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D298202-CE52-48BE-8998-88200E991EA6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9FB96F6B-FD3F-4939-9CA8-850E74EBF7D7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9FEB081C-373C-49BD-AAD7-5BEB020C47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9BE0CFD-6CD9-49EF-B03E-44E3113B2CD9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083E40F-56A1-4612-94C0-7C3D9391100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5DC83141-9F74-4F05-A336-F5FBC85D8A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A326CA8-54BE-4E3A-B5E5-37749011B256}"/>
              </a:ext>
            </a:extLst>
          </p:cNvPr>
          <p:cNvGrpSpPr/>
          <p:nvPr userDrawn="1"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13980A65-AD79-4B48-82D0-3AB012D47109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91F58067-1FB0-4465-B507-C63D1E7F26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843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C8C99777-F25A-4B8F-AFB1-1542ACC1E6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106FFD2-BA21-4006-890F-479752356117}"/>
              </a:ext>
            </a:extLst>
          </p:cNvPr>
          <p:cNvSpPr/>
          <p:nvPr userDrawn="1"/>
        </p:nvSpPr>
        <p:spPr>
          <a:xfrm>
            <a:off x="4064000" y="0"/>
            <a:ext cx="40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9057907-A310-49E0-928B-E8EEF5857730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650FD2B1-EBB5-4B8C-B867-2FADE1BDC8BC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472A70C1-D75A-4BB7-9351-9E76FD03562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69491E4-4A10-4B44-AB28-936A44E4F20C}"/>
              </a:ext>
            </a:extLst>
          </p:cNvPr>
          <p:cNvGrpSpPr/>
          <p:nvPr userDrawn="1"/>
        </p:nvGrpSpPr>
        <p:grpSpPr>
          <a:xfrm flipH="1" flipV="1">
            <a:off x="508000" y="5981707"/>
            <a:ext cx="355593" cy="355593"/>
            <a:chOff x="10553700" y="520699"/>
            <a:chExt cx="1079500" cy="107950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808B5278-0F67-4C44-83B7-3DB6EE0EDD32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9CF37922-8586-4D24-860F-7D25EA4DC7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3688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그림 개체 틀 4">
            <a:extLst>
              <a:ext uri="{FF2B5EF4-FFF2-40B4-BE49-F238E27FC236}">
                <a16:creationId xmlns:a16="http://schemas.microsoft.com/office/drawing/2014/main" id="{A8C62F0C-E03A-4C52-94F8-7EC4670F2F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922491"/>
            <a:ext cx="12192000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BF983CFE-52A2-45EF-A1D3-82A4F328BA38}"/>
              </a:ext>
            </a:extLst>
          </p:cNvPr>
          <p:cNvGrpSpPr/>
          <p:nvPr userDrawn="1"/>
        </p:nvGrpSpPr>
        <p:grpSpPr>
          <a:xfrm>
            <a:off x="11277606" y="520699"/>
            <a:ext cx="355593" cy="355593"/>
            <a:chOff x="10553700" y="520699"/>
            <a:chExt cx="1079500" cy="1079500"/>
          </a:xfrm>
        </p:grpSpPr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4C196DF7-FC2A-4606-83BC-8D585A6290EE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8E441EE-4051-4D1D-B048-AE92B516C7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8A1CC67-4FBA-4373-929E-A38462B710E9}"/>
              </a:ext>
            </a:extLst>
          </p:cNvPr>
          <p:cNvGrpSpPr/>
          <p:nvPr userDrawn="1"/>
        </p:nvGrpSpPr>
        <p:grpSpPr>
          <a:xfrm flipH="1">
            <a:off x="508000" y="520699"/>
            <a:ext cx="355593" cy="355593"/>
            <a:chOff x="10553700" y="520699"/>
            <a:chExt cx="1079500" cy="1079500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E20AFD38-27E2-4784-AD4F-14672F6B8212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D7071113-C83B-455A-80C6-63AC1A9424C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72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5FBF9F-4DA5-D55C-05EC-31ABF643DF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 b="3692"/>
          <a:stretch>
            <a:fillRect/>
          </a:stretch>
        </p:blipFill>
        <p:spPr>
          <a:xfrm>
            <a:off x="6536554" y="1129314"/>
            <a:ext cx="4191000" cy="4191000"/>
          </a:xfrm>
        </p:spPr>
      </p:pic>
      <p:sp>
        <p:nvSpPr>
          <p:cNvPr id="9" name="타원 14">
            <a:extLst>
              <a:ext uri="{FF2B5EF4-FFF2-40B4-BE49-F238E27FC236}">
                <a16:creationId xmlns:a16="http://schemas.microsoft.com/office/drawing/2014/main" id="{214557E4-0CE6-45B4-D9C8-A33DD1D2C0F5}"/>
              </a:ext>
            </a:extLst>
          </p:cNvPr>
          <p:cNvSpPr/>
          <p:nvPr/>
        </p:nvSpPr>
        <p:spPr>
          <a:xfrm>
            <a:off x="9904643" y="4891596"/>
            <a:ext cx="1094790" cy="1086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25</a:t>
            </a:r>
            <a:r>
              <a:rPr lang="en-US" altLang="ko-KR" sz="2000" dirty="0">
                <a:solidFill>
                  <a:schemeClr val="tx1"/>
                </a:solidFill>
                <a:latin typeface="+mj-lt"/>
              </a:rPr>
              <a:t>.0</a:t>
            </a:r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9</a:t>
            </a:r>
            <a:r>
              <a:rPr lang="en-US" altLang="ko-KR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ctr"/>
            <a:r>
              <a:rPr lang="en-US" altLang="ko-KR" sz="2000" dirty="0">
                <a:solidFill>
                  <a:schemeClr val="tx1"/>
                </a:solidFill>
                <a:latin typeface="+mj-lt"/>
              </a:rPr>
              <a:t>20</a:t>
            </a:r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23</a:t>
            </a:r>
            <a:r>
              <a:rPr lang="en-US" altLang="ko-KR" sz="2000" dirty="0">
                <a:solidFill>
                  <a:schemeClr val="tx1"/>
                </a:solidFill>
                <a:latin typeface="+mj-lt"/>
              </a:rPr>
              <a:t>.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E288B-D760-49C5-A149-D98724F9F721}"/>
              </a:ext>
            </a:extLst>
          </p:cNvPr>
          <p:cNvSpPr txBox="1"/>
          <p:nvPr/>
        </p:nvSpPr>
        <p:spPr>
          <a:xfrm>
            <a:off x="629906" y="713816"/>
            <a:ext cx="6070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Стандарты устойчивого развития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их применение в контексте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внешнеэкономической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 компаний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Красноярского края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8E670-0276-673A-8C65-4A2E3668091F}"/>
              </a:ext>
            </a:extLst>
          </p:cNvPr>
          <p:cNvSpPr txBox="1"/>
          <p:nvPr/>
        </p:nvSpPr>
        <p:spPr>
          <a:xfrm>
            <a:off x="688851" y="5313187"/>
            <a:ext cx="6011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Есякова Ольга Александровна,</a:t>
            </a: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к.б.н., доцент, заведующий кафедрой промышленной экологии </a:t>
            </a: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СибГУ им. М.Ф. Решетнева</a:t>
            </a:r>
          </a:p>
        </p:txBody>
      </p:sp>
    </p:spTree>
    <p:extLst>
      <p:ext uri="{BB962C8B-B14F-4D97-AF65-F5344CB8AC3E}">
        <p14:creationId xmlns:p14="http://schemas.microsoft.com/office/powerpoint/2010/main" val="70297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Финансовые организации и торговые площадки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9" y="852942"/>
            <a:ext cx="4356093" cy="450554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9" y="1332706"/>
            <a:ext cx="4331870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Оценить возможность финансирования проектов за счет привлечения финансовых инстру-ментов устойчивого развития («зеленых» об- лигаций и кредитов) и осуществить подготов-ку  выпуска выбранных инструментов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Провести инвентаризацию источников выбросов      парниковых газов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42BCC0-1CE4-BAF0-3689-F89FDBD66998}"/>
              </a:ext>
            </a:extLst>
          </p:cNvPr>
          <p:cNvSpPr txBox="1"/>
          <p:nvPr/>
        </p:nvSpPr>
        <p:spPr>
          <a:xfrm>
            <a:off x="819778" y="6008878"/>
            <a:ext cx="5523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Постановление Правительства № 1587 от 21.09.2021 г</a:t>
            </a:r>
          </a:p>
        </p:txBody>
      </p:sp>
    </p:spTree>
    <p:extLst>
      <p:ext uri="{BB962C8B-B14F-4D97-AF65-F5344CB8AC3E}">
        <p14:creationId xmlns:p14="http://schemas.microsoft.com/office/powerpoint/2010/main" val="92283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Рассчитать текущий углеродный след компа-   нии, включая прямые выбросы (Scope 1), энергетические косвенные выбросы (Scope 2) и     основные прочие косвенные выбросы                (Scope 3)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Рассчитать текущий углеродный след на единицу      продукции (услуг)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80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7" y="3689350"/>
            <a:ext cx="1980019" cy="1955798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Независимая аккредитованная организация (верифика-тор)</a:t>
            </a:r>
            <a:r>
              <a:rPr lang="ru-RU" dirty="0"/>
              <a:t>)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Выбрать верификатора и осуществить верификацию углеродного следа компании и продукции (услуг)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Внутренние и внешние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Оценить возможности снижения углеродного следа, разработать и внедрить план действий по снижению углеродного следа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EB4EEE-924F-FD42-6576-37D3198C8406}"/>
              </a:ext>
            </a:extLst>
          </p:cNvPr>
          <p:cNvSpPr txBox="1"/>
          <p:nvPr/>
        </p:nvSpPr>
        <p:spPr>
          <a:xfrm>
            <a:off x="634988" y="57171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https://вэб.рф/ustojchivoe-razvitie/zeljonoe-finansirovanie/perechen-verifikatorov/?ysclid=lmtaiytmi480120878</a:t>
            </a:r>
          </a:p>
        </p:txBody>
      </p:sp>
    </p:spTree>
    <p:extLst>
      <p:ext uri="{BB962C8B-B14F-4D97-AF65-F5344CB8AC3E}">
        <p14:creationId xmlns:p14="http://schemas.microsoft.com/office/powerpoint/2010/main" val="158681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7" y="3689350"/>
            <a:ext cx="1980019" cy="1955798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Внутренние и внешние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Оценить возможность генерации углеродных единиц в рамках реализуемых и планируемых к реализации проектов, а также к их монетизации)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Внутренние и внешние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Сформировать позицию компании по аспектам опе- раций с углеродными единицами: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- юридическим</a:t>
            </a:r>
          </a:p>
          <a:p>
            <a:r>
              <a:rPr lang="ru-RU" altLang="ko-KR" sz="1400" dirty="0">
                <a:solidFill>
                  <a:schemeClr val="tx1"/>
                </a:solidFill>
              </a:rPr>
              <a:t>    - финансовым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2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7" y="3689350"/>
            <a:ext cx="1980019" cy="1955798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Внутренние и внешние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Начать подготовку нефинансовой ESG-отчет-  ности, отражающей реализацию компанией   ESG-стратегии 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Внутренние и внешние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Обсудить с органами власти субъекта Федерации      возможность участия в эксперименте по квотирова- нию выбросов парниковых газов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14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Проанализировать возможность регистрации производственных мощностей в  ЕС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Обсудить с контрагентом возможность учета плате- жей за выбросы парниковых газов, фактически упла-чиваемых компанией в России, для целей выполне- ния финансовых обязательств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9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CD9D9E-E2F5-43D8-B054-7ACFC095C736}"/>
              </a:ext>
            </a:extLst>
          </p:cNvPr>
          <p:cNvSpPr txBox="1"/>
          <p:nvPr/>
        </p:nvSpPr>
        <p:spPr>
          <a:xfrm>
            <a:off x="3022600" y="513630"/>
            <a:ext cx="61468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altLang="ko-KR" sz="3600" dirty="0">
                <a:latin typeface="+mj-lt"/>
              </a:rPr>
              <a:t>ТРЕБУЕМЫЕ РЕШЕНИЯ НА УРОВНЕ </a:t>
            </a:r>
          </a:p>
          <a:p>
            <a:pPr algn="ctr"/>
            <a:r>
              <a:rPr lang="ru-RU" altLang="ko-KR" sz="3600" dirty="0">
                <a:latin typeface="+mj-lt"/>
              </a:rPr>
              <a:t>КРАСНОЯРСКОГО КРАЯ</a:t>
            </a:r>
            <a:endParaRPr lang="ko-KR" altLang="en-US" sz="3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ko-KR" altLang="en-US" sz="3600" dirty="0">
              <a:latin typeface="+mj-lt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F306F5F5-6BE2-4B7B-9676-AE318860D632}"/>
              </a:ext>
            </a:extLst>
          </p:cNvPr>
          <p:cNvSpPr/>
          <p:nvPr/>
        </p:nvSpPr>
        <p:spPr>
          <a:xfrm>
            <a:off x="3128484" y="2935822"/>
            <a:ext cx="1655051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3200" dirty="0">
                <a:solidFill>
                  <a:schemeClr val="bg1"/>
                </a:solidFill>
                <a:latin typeface="+mj-lt"/>
              </a:rPr>
              <a:t>ОЦ</a:t>
            </a:r>
            <a:endParaRPr lang="ko-KR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725E3-08AC-4ACE-8D7B-A176A45755A1}"/>
              </a:ext>
            </a:extLst>
          </p:cNvPr>
          <p:cNvSpPr txBox="1"/>
          <p:nvPr/>
        </p:nvSpPr>
        <p:spPr>
          <a:xfrm>
            <a:off x="2657041" y="4901846"/>
            <a:ext cx="2461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/>
              <a:t>Создание </a:t>
            </a:r>
          </a:p>
          <a:p>
            <a:pPr algn="ctr">
              <a:lnSpc>
                <a:spcPct val="100000"/>
              </a:lnSpc>
            </a:pPr>
            <a:r>
              <a:rPr lang="ru-RU" sz="2000" dirty="0"/>
              <a:t>образовательного </a:t>
            </a:r>
          </a:p>
          <a:p>
            <a:pPr algn="ctr">
              <a:lnSpc>
                <a:spcPct val="100000"/>
              </a:lnSpc>
            </a:pPr>
            <a:r>
              <a:rPr lang="ru-RU" sz="2000" dirty="0"/>
              <a:t>центра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C6124B-4726-4260-BD70-A4D3C703A221}"/>
              </a:ext>
            </a:extLst>
          </p:cNvPr>
          <p:cNvSpPr txBox="1"/>
          <p:nvPr/>
        </p:nvSpPr>
        <p:spPr>
          <a:xfrm>
            <a:off x="9067479" y="4827366"/>
            <a:ext cx="206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600" dirty="0"/>
              <a:t>Подготовка кадров    для успешного </a:t>
            </a:r>
          </a:p>
          <a:p>
            <a:pPr algn="ctr">
              <a:lnSpc>
                <a:spcPct val="100000"/>
              </a:lnSpc>
            </a:pPr>
            <a:r>
              <a:rPr lang="ru-RU" sz="1600" dirty="0"/>
              <a:t>внедрения и оценки соответствия </a:t>
            </a:r>
          </a:p>
          <a:p>
            <a:pPr algn="ctr">
              <a:lnSpc>
                <a:spcPct val="100000"/>
              </a:lnSpc>
            </a:pPr>
            <a:r>
              <a:rPr lang="ru-RU" sz="1600" dirty="0"/>
              <a:t>стандартам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6A66647-8264-4690-A38A-5460A028EF84}"/>
              </a:ext>
            </a:extLst>
          </p:cNvPr>
          <p:cNvGrpSpPr/>
          <p:nvPr/>
        </p:nvGrpSpPr>
        <p:grpSpPr>
          <a:xfrm>
            <a:off x="9248601" y="3387021"/>
            <a:ext cx="419840" cy="402418"/>
            <a:chOff x="6793030" y="2235612"/>
            <a:chExt cx="390240" cy="374047"/>
          </a:xfrm>
          <a:solidFill>
            <a:schemeClr val="bg1"/>
          </a:solidFill>
        </p:grpSpPr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B9823856-4C30-4CD2-BD74-D325A1ADB157}"/>
                </a:ext>
              </a:extLst>
            </p:cNvPr>
            <p:cNvSpPr/>
            <p:nvPr/>
          </p:nvSpPr>
          <p:spPr>
            <a:xfrm>
              <a:off x="6897520" y="2314384"/>
              <a:ext cx="285750" cy="295275"/>
            </a:xfrm>
            <a:custGeom>
              <a:avLst/>
              <a:gdLst>
                <a:gd name="connsiteX0" fmla="*/ 266033 w 285750"/>
                <a:gd name="connsiteY0" fmla="*/ 7144 h 295275"/>
                <a:gd name="connsiteX1" fmla="*/ 215455 w 285750"/>
                <a:gd name="connsiteY1" fmla="*/ 7144 h 295275"/>
                <a:gd name="connsiteX2" fmla="*/ 215455 w 285750"/>
                <a:gd name="connsiteY2" fmla="*/ 24194 h 295275"/>
                <a:gd name="connsiteX3" fmla="*/ 215455 w 285750"/>
                <a:gd name="connsiteY3" fmla="*/ 40958 h 295275"/>
                <a:gd name="connsiteX4" fmla="*/ 215455 w 285750"/>
                <a:gd name="connsiteY4" fmla="*/ 142589 h 295275"/>
                <a:gd name="connsiteX5" fmla="*/ 165068 w 285750"/>
                <a:gd name="connsiteY5" fmla="*/ 192977 h 295275"/>
                <a:gd name="connsiteX6" fmla="*/ 61436 w 285750"/>
                <a:gd name="connsiteY6" fmla="*/ 192977 h 295275"/>
                <a:gd name="connsiteX7" fmla="*/ 45529 w 285750"/>
                <a:gd name="connsiteY7" fmla="*/ 204121 h 295275"/>
                <a:gd name="connsiteX8" fmla="*/ 21621 w 285750"/>
                <a:gd name="connsiteY8" fmla="*/ 220885 h 295275"/>
                <a:gd name="connsiteX9" fmla="*/ 7144 w 285750"/>
                <a:gd name="connsiteY9" fmla="*/ 231077 h 295275"/>
                <a:gd name="connsiteX10" fmla="*/ 20383 w 285750"/>
                <a:gd name="connsiteY10" fmla="*/ 237649 h 295275"/>
                <a:gd name="connsiteX11" fmla="*/ 134683 w 285750"/>
                <a:gd name="connsiteY11" fmla="*/ 237649 h 295275"/>
                <a:gd name="connsiteX12" fmla="*/ 215836 w 285750"/>
                <a:gd name="connsiteY12" fmla="*/ 294418 h 295275"/>
                <a:gd name="connsiteX13" fmla="*/ 225457 w 285750"/>
                <a:gd name="connsiteY13" fmla="*/ 297466 h 295275"/>
                <a:gd name="connsiteX14" fmla="*/ 236696 w 285750"/>
                <a:gd name="connsiteY14" fmla="*/ 293084 h 295275"/>
                <a:gd name="connsiteX15" fmla="*/ 242125 w 285750"/>
                <a:gd name="connsiteY15" fmla="*/ 280416 h 295275"/>
                <a:gd name="connsiteX16" fmla="*/ 242125 w 285750"/>
                <a:gd name="connsiteY16" fmla="*/ 238411 h 295275"/>
                <a:gd name="connsiteX17" fmla="*/ 266223 w 285750"/>
                <a:gd name="connsiteY17" fmla="*/ 238411 h 295275"/>
                <a:gd name="connsiteX18" fmla="*/ 282987 w 285750"/>
                <a:gd name="connsiteY18" fmla="*/ 221647 h 295275"/>
                <a:gd name="connsiteX19" fmla="*/ 282987 w 285750"/>
                <a:gd name="connsiteY19" fmla="*/ 24003 h 295275"/>
                <a:gd name="connsiteX20" fmla="*/ 266033 w 285750"/>
                <a:gd name="connsiteY2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B77920D-98FA-4A94-80EC-2632F702CDA7}"/>
                </a:ext>
              </a:extLst>
            </p:cNvPr>
            <p:cNvSpPr/>
            <p:nvPr/>
          </p:nvSpPr>
          <p:spPr>
            <a:xfrm>
              <a:off x="6793030" y="2235612"/>
              <a:ext cx="285750" cy="304800"/>
            </a:xfrm>
            <a:custGeom>
              <a:avLst/>
              <a:gdLst>
                <a:gd name="connsiteX0" fmla="*/ 269748 w 285750"/>
                <a:gd name="connsiteY0" fmla="*/ 7144 h 304800"/>
                <a:gd name="connsiteX1" fmla="*/ 23908 w 285750"/>
                <a:gd name="connsiteY1" fmla="*/ 7144 h 304800"/>
                <a:gd name="connsiteX2" fmla="*/ 7144 w 285750"/>
                <a:gd name="connsiteY2" fmla="*/ 23908 h 304800"/>
                <a:gd name="connsiteX3" fmla="*/ 7144 w 285750"/>
                <a:gd name="connsiteY3" fmla="*/ 221361 h 304800"/>
                <a:gd name="connsiteX4" fmla="*/ 23908 w 285750"/>
                <a:gd name="connsiteY4" fmla="*/ 238125 h 304800"/>
                <a:gd name="connsiteX5" fmla="*/ 47244 w 285750"/>
                <a:gd name="connsiteY5" fmla="*/ 238125 h 304800"/>
                <a:gd name="connsiteX6" fmla="*/ 47244 w 285750"/>
                <a:gd name="connsiteY6" fmla="*/ 281178 h 304800"/>
                <a:gd name="connsiteX7" fmla="*/ 52007 w 285750"/>
                <a:gd name="connsiteY7" fmla="*/ 293180 h 304800"/>
                <a:gd name="connsiteX8" fmla="*/ 64008 w 285750"/>
                <a:gd name="connsiteY8" fmla="*/ 298228 h 304800"/>
                <a:gd name="connsiteX9" fmla="*/ 73628 w 285750"/>
                <a:gd name="connsiteY9" fmla="*/ 295180 h 304800"/>
                <a:gd name="connsiteX10" fmla="*/ 107632 w 285750"/>
                <a:gd name="connsiteY10" fmla="*/ 271367 h 304800"/>
                <a:gd name="connsiteX11" fmla="*/ 124396 w 285750"/>
                <a:gd name="connsiteY11" fmla="*/ 259651 h 304800"/>
                <a:gd name="connsiteX12" fmla="*/ 141161 w 285750"/>
                <a:gd name="connsiteY12" fmla="*/ 247936 h 304800"/>
                <a:gd name="connsiteX13" fmla="*/ 154972 w 285750"/>
                <a:gd name="connsiteY13" fmla="*/ 238220 h 304800"/>
                <a:gd name="connsiteX14" fmla="*/ 269653 w 285750"/>
                <a:gd name="connsiteY14" fmla="*/ 238220 h 304800"/>
                <a:gd name="connsiteX15" fmla="*/ 286417 w 285750"/>
                <a:gd name="connsiteY15" fmla="*/ 221456 h 304800"/>
                <a:gd name="connsiteX16" fmla="*/ 286417 w 285750"/>
                <a:gd name="connsiteY16" fmla="*/ 119158 h 304800"/>
                <a:gd name="connsiteX17" fmla="*/ 286417 w 285750"/>
                <a:gd name="connsiteY17" fmla="*/ 102394 h 304800"/>
                <a:gd name="connsiteX18" fmla="*/ 286417 w 285750"/>
                <a:gd name="connsiteY18" fmla="*/ 85630 h 304800"/>
                <a:gd name="connsiteX19" fmla="*/ 286417 w 285750"/>
                <a:gd name="connsiteY19" fmla="*/ 24003 h 304800"/>
                <a:gd name="connsiteX20" fmla="*/ 269748 w 285750"/>
                <a:gd name="connsiteY20" fmla="*/ 7144 h 304800"/>
                <a:gd name="connsiteX21" fmla="*/ 219170 w 285750"/>
                <a:gd name="connsiteY21" fmla="*/ 160877 h 304800"/>
                <a:gd name="connsiteX22" fmla="*/ 202216 w 285750"/>
                <a:gd name="connsiteY22" fmla="*/ 175165 h 304800"/>
                <a:gd name="connsiteX23" fmla="*/ 192405 w 285750"/>
                <a:gd name="connsiteY23" fmla="*/ 175165 h 304800"/>
                <a:gd name="connsiteX24" fmla="*/ 91630 w 285750"/>
                <a:gd name="connsiteY24" fmla="*/ 175165 h 304800"/>
                <a:gd name="connsiteX25" fmla="*/ 74486 w 285750"/>
                <a:gd name="connsiteY25" fmla="*/ 158972 h 304800"/>
                <a:gd name="connsiteX26" fmla="*/ 91154 w 285750"/>
                <a:gd name="connsiteY26" fmla="*/ 141732 h 304800"/>
                <a:gd name="connsiteX27" fmla="*/ 202597 w 285750"/>
                <a:gd name="connsiteY27" fmla="*/ 141732 h 304800"/>
                <a:gd name="connsiteX28" fmla="*/ 217741 w 285750"/>
                <a:gd name="connsiteY28" fmla="*/ 151352 h 304800"/>
                <a:gd name="connsiteX29" fmla="*/ 219170 w 285750"/>
                <a:gd name="connsiteY29" fmla="*/ 160877 h 304800"/>
                <a:gd name="connsiteX30" fmla="*/ 202597 w 285750"/>
                <a:gd name="connsiteY30" fmla="*/ 108204 h 304800"/>
                <a:gd name="connsiteX31" fmla="*/ 91630 w 285750"/>
                <a:gd name="connsiteY31" fmla="*/ 108204 h 304800"/>
                <a:gd name="connsiteX32" fmla="*/ 74486 w 285750"/>
                <a:gd name="connsiteY32" fmla="*/ 92107 h 304800"/>
                <a:gd name="connsiteX33" fmla="*/ 91154 w 285750"/>
                <a:gd name="connsiteY33" fmla="*/ 74771 h 304800"/>
                <a:gd name="connsiteX34" fmla="*/ 202597 w 285750"/>
                <a:gd name="connsiteY34" fmla="*/ 74771 h 304800"/>
                <a:gd name="connsiteX35" fmla="*/ 219361 w 285750"/>
                <a:gd name="connsiteY35" fmla="*/ 91535 h 304800"/>
                <a:gd name="connsiteX36" fmla="*/ 202597 w 285750"/>
                <a:gd name="connsiteY36" fmla="*/ 10820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6" name="타원 25">
            <a:extLst>
              <a:ext uri="{FF2B5EF4-FFF2-40B4-BE49-F238E27FC236}">
                <a16:creationId xmlns:a16="http://schemas.microsoft.com/office/drawing/2014/main" id="{FA2DA5C5-D56B-4E8F-B598-D15BEE8234BE}"/>
              </a:ext>
            </a:extLst>
          </p:cNvPr>
          <p:cNvSpPr/>
          <p:nvPr/>
        </p:nvSpPr>
        <p:spPr>
          <a:xfrm>
            <a:off x="666557" y="2904232"/>
            <a:ext cx="1655050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4000" dirty="0">
                <a:solidFill>
                  <a:schemeClr val="bg1"/>
                </a:solidFill>
                <a:latin typeface="+mj-lt"/>
              </a:rPr>
              <a:t>кц</a:t>
            </a:r>
            <a:endParaRPr lang="ko-KR" alt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7C8583-4B94-4236-A852-56BBDBC25E78}"/>
              </a:ext>
            </a:extLst>
          </p:cNvPr>
          <p:cNvSpPr txBox="1"/>
          <p:nvPr/>
        </p:nvSpPr>
        <p:spPr>
          <a:xfrm>
            <a:off x="372862" y="4901846"/>
            <a:ext cx="2284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ko-KR" sz="2000" dirty="0">
                <a:solidFill>
                  <a:schemeClr val="tx1"/>
                </a:solidFill>
              </a:rPr>
              <a:t>Создание координационного центра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67E4C6-40AD-4448-A53E-EC878C4F9F17}"/>
              </a:ext>
            </a:extLst>
          </p:cNvPr>
          <p:cNvSpPr txBox="1"/>
          <p:nvPr/>
        </p:nvSpPr>
        <p:spPr>
          <a:xfrm>
            <a:off x="6010967" y="4912096"/>
            <a:ext cx="2113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600" dirty="0"/>
              <a:t>Консультационные </a:t>
            </a:r>
          </a:p>
          <a:p>
            <a:pPr algn="ctr">
              <a:lnSpc>
                <a:spcPct val="100000"/>
              </a:lnSpc>
            </a:pPr>
            <a:r>
              <a:rPr lang="ru-RU" sz="1600" dirty="0"/>
              <a:t>услуги и </a:t>
            </a:r>
          </a:p>
          <a:p>
            <a:pPr algn="ctr">
              <a:lnSpc>
                <a:spcPct val="100000"/>
              </a:lnSpc>
            </a:pPr>
            <a:r>
              <a:rPr lang="ru-RU" sz="1600" dirty="0"/>
              <a:t>сопровождение </a:t>
            </a:r>
          </a:p>
          <a:p>
            <a:pPr algn="ctr">
              <a:lnSpc>
                <a:spcPct val="100000"/>
              </a:lnSpc>
            </a:pPr>
            <a:r>
              <a:rPr lang="en-US" sz="1600" dirty="0"/>
              <a:t>ESG</a:t>
            </a:r>
            <a:r>
              <a:rPr lang="ru-RU" sz="1600" dirty="0"/>
              <a:t>-мероприятий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483753D-7177-4C5C-9CA2-6ADD0B19DE24}"/>
              </a:ext>
            </a:extLst>
          </p:cNvPr>
          <p:cNvGrpSpPr/>
          <p:nvPr/>
        </p:nvGrpSpPr>
        <p:grpSpPr>
          <a:xfrm>
            <a:off x="6997931" y="3378158"/>
            <a:ext cx="420148" cy="42014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502F4280-FBD4-410E-8964-798C02E71C07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CBAE3F83-7127-417C-B2BD-F910FA86578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E61007AB-CFDB-4F3B-83C0-D0E40BCC3D46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6EC8A868-D867-4BF2-88B3-8DB2C3301A4B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97FF0949-98CC-48D3-8018-6D73A26D2B73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타원 9">
            <a:extLst>
              <a:ext uri="{FF2B5EF4-FFF2-40B4-BE49-F238E27FC236}">
                <a16:creationId xmlns:a16="http://schemas.microsoft.com/office/drawing/2014/main" id="{7B275016-B738-92B4-79FD-F517272241EA}"/>
              </a:ext>
            </a:extLst>
          </p:cNvPr>
          <p:cNvSpPr/>
          <p:nvPr/>
        </p:nvSpPr>
        <p:spPr>
          <a:xfrm>
            <a:off x="5919388" y="2935822"/>
            <a:ext cx="2063356" cy="1483300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1600" dirty="0">
                <a:solidFill>
                  <a:schemeClr val="bg1"/>
                </a:solidFill>
                <a:latin typeface="+mj-lt"/>
              </a:rPr>
              <a:t>Кураторы и координаторы</a:t>
            </a:r>
            <a:endParaRPr lang="ko-KR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타원 9">
            <a:extLst>
              <a:ext uri="{FF2B5EF4-FFF2-40B4-BE49-F238E27FC236}">
                <a16:creationId xmlns:a16="http://schemas.microsoft.com/office/drawing/2014/main" id="{5D37676D-5C0A-ABBD-950B-50B32578C9CA}"/>
              </a:ext>
            </a:extLst>
          </p:cNvPr>
          <p:cNvSpPr/>
          <p:nvPr/>
        </p:nvSpPr>
        <p:spPr>
          <a:xfrm>
            <a:off x="9169400" y="2935822"/>
            <a:ext cx="1655051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Эксперты и аудиторы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그룹 12">
            <a:extLst>
              <a:ext uri="{FF2B5EF4-FFF2-40B4-BE49-F238E27FC236}">
                <a16:creationId xmlns:a16="http://schemas.microsoft.com/office/drawing/2014/main" id="{DCCD1C5C-8549-46D7-2469-7A177C61B0C8}"/>
              </a:ext>
            </a:extLst>
          </p:cNvPr>
          <p:cNvGrpSpPr/>
          <p:nvPr/>
        </p:nvGrpSpPr>
        <p:grpSpPr>
          <a:xfrm>
            <a:off x="2596101" y="3540303"/>
            <a:ext cx="203200" cy="203200"/>
            <a:chOff x="11277607" y="520699"/>
            <a:chExt cx="355593" cy="355593"/>
          </a:xfrm>
        </p:grpSpPr>
        <p:cxnSp>
          <p:nvCxnSpPr>
            <p:cNvPr id="8" name="직선 연결선 10">
              <a:extLst>
                <a:ext uri="{FF2B5EF4-FFF2-40B4-BE49-F238E27FC236}">
                  <a16:creationId xmlns:a16="http://schemas.microsoft.com/office/drawing/2014/main" id="{E9E1F4C6-7F2B-0DAB-6820-33E6FA5A416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11">
              <a:extLst>
                <a:ext uri="{FF2B5EF4-FFF2-40B4-BE49-F238E27FC236}">
                  <a16:creationId xmlns:a16="http://schemas.microsoft.com/office/drawing/2014/main" id="{3F094795-8BD1-797A-E681-66ED40B86EE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직선 연결선 10">
            <a:extLst>
              <a:ext uri="{FF2B5EF4-FFF2-40B4-BE49-F238E27FC236}">
                <a16:creationId xmlns:a16="http://schemas.microsoft.com/office/drawing/2014/main" id="{DBC20726-8683-E03E-5093-B01AE3266B4E}"/>
              </a:ext>
            </a:extLst>
          </p:cNvPr>
          <p:cNvCxnSpPr/>
          <p:nvPr/>
        </p:nvCxnSpPr>
        <p:spPr>
          <a:xfrm>
            <a:off x="5037736" y="3588230"/>
            <a:ext cx="20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0">
            <a:extLst>
              <a:ext uri="{FF2B5EF4-FFF2-40B4-BE49-F238E27FC236}">
                <a16:creationId xmlns:a16="http://schemas.microsoft.com/office/drawing/2014/main" id="{F5AEFD74-F44C-D7C4-97F8-4A1532B8375E}"/>
              </a:ext>
            </a:extLst>
          </p:cNvPr>
          <p:cNvCxnSpPr/>
          <p:nvPr/>
        </p:nvCxnSpPr>
        <p:spPr>
          <a:xfrm>
            <a:off x="5037208" y="3726949"/>
            <a:ext cx="20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2">
            <a:extLst>
              <a:ext uri="{FF2B5EF4-FFF2-40B4-BE49-F238E27FC236}">
                <a16:creationId xmlns:a16="http://schemas.microsoft.com/office/drawing/2014/main" id="{939E0EB2-530D-23CB-17EE-A2E0985174DC}"/>
              </a:ext>
            </a:extLst>
          </p:cNvPr>
          <p:cNvGrpSpPr/>
          <p:nvPr/>
        </p:nvGrpSpPr>
        <p:grpSpPr>
          <a:xfrm>
            <a:off x="8474472" y="3486630"/>
            <a:ext cx="203200" cy="203200"/>
            <a:chOff x="11277607" y="520699"/>
            <a:chExt cx="355593" cy="355593"/>
          </a:xfrm>
        </p:grpSpPr>
        <p:cxnSp>
          <p:nvCxnSpPr>
            <p:cNvPr id="18" name="직선 연결선 10">
              <a:extLst>
                <a:ext uri="{FF2B5EF4-FFF2-40B4-BE49-F238E27FC236}">
                  <a16:creationId xmlns:a16="http://schemas.microsoft.com/office/drawing/2014/main" id="{B78D3769-139F-6489-EDA5-FF41B6DB8151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1">
              <a:extLst>
                <a:ext uri="{FF2B5EF4-FFF2-40B4-BE49-F238E27FC236}">
                  <a16:creationId xmlns:a16="http://schemas.microsoft.com/office/drawing/2014/main" id="{1F3B02D4-8412-5EC1-231A-67224D6E8F0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621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CD9D9E-E2F5-43D8-B054-7ACFC095C736}"/>
              </a:ext>
            </a:extLst>
          </p:cNvPr>
          <p:cNvSpPr txBox="1"/>
          <p:nvPr/>
        </p:nvSpPr>
        <p:spPr>
          <a:xfrm>
            <a:off x="3022600" y="824698"/>
            <a:ext cx="61468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3600" dirty="0">
                <a:solidFill>
                  <a:schemeClr val="tx1"/>
                </a:solidFill>
                <a:latin typeface="+mj-lt"/>
              </a:rPr>
              <a:t>E</a:t>
            </a:r>
            <a:r>
              <a:rPr lang="ru-RU" altLang="ko-KR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3600" dirty="0">
                <a:solidFill>
                  <a:schemeClr val="tx1"/>
                </a:solidFill>
                <a:latin typeface="+mj-lt"/>
              </a:rPr>
              <a:t>S</a:t>
            </a:r>
            <a:r>
              <a:rPr lang="ru-RU" altLang="ko-KR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3600" dirty="0">
                <a:solidFill>
                  <a:schemeClr val="tx1"/>
                </a:solidFill>
                <a:latin typeface="+mj-lt"/>
              </a:rPr>
              <a:t>G</a:t>
            </a:r>
            <a:r>
              <a:rPr lang="ru-RU" altLang="ko-KR" sz="3600" dirty="0">
                <a:solidFill>
                  <a:schemeClr val="tx1"/>
                </a:solidFill>
                <a:latin typeface="+mj-lt"/>
              </a:rPr>
              <a:t> - стандарты</a:t>
            </a:r>
            <a:endParaRPr lang="ko-KR" altLang="en-US" sz="3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ko-KR" altLang="en-US" sz="3600" dirty="0">
              <a:latin typeface="+mj-lt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F306F5F5-6BE2-4B7B-9676-AE318860D632}"/>
              </a:ext>
            </a:extLst>
          </p:cNvPr>
          <p:cNvSpPr/>
          <p:nvPr/>
        </p:nvSpPr>
        <p:spPr>
          <a:xfrm>
            <a:off x="3128484" y="2935822"/>
            <a:ext cx="1655051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+mj-lt"/>
              </a:rPr>
              <a:t>IIRC</a:t>
            </a:r>
            <a:endParaRPr lang="ko-KR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725E3-08AC-4ACE-8D7B-A176A45755A1}"/>
              </a:ext>
            </a:extLst>
          </p:cNvPr>
          <p:cNvSpPr txBox="1"/>
          <p:nvPr/>
        </p:nvSpPr>
        <p:spPr>
          <a:xfrm>
            <a:off x="2657041" y="4901846"/>
            <a:ext cx="2461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/>
              <a:t>Международный</a:t>
            </a:r>
          </a:p>
          <a:p>
            <a:pPr algn="ctr">
              <a:lnSpc>
                <a:spcPct val="100000"/>
              </a:lnSpc>
            </a:pPr>
            <a:r>
              <a:rPr lang="ru-RU" sz="2000" dirty="0"/>
              <a:t>совет по интегриро- ванной отчетности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C6124B-4726-4260-BD70-A4D3C703A221}"/>
              </a:ext>
            </a:extLst>
          </p:cNvPr>
          <p:cNvSpPr txBox="1"/>
          <p:nvPr/>
        </p:nvSpPr>
        <p:spPr>
          <a:xfrm>
            <a:off x="7416232" y="4901847"/>
            <a:ext cx="206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600" dirty="0"/>
              <a:t>Целевая группа по 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ru-RU" sz="1600" dirty="0"/>
              <a:t>опросам раскрытия </a:t>
            </a:r>
          </a:p>
          <a:p>
            <a:pPr algn="ctr">
              <a:lnSpc>
                <a:spcPct val="100000"/>
              </a:lnSpc>
            </a:pPr>
            <a:r>
              <a:rPr lang="ru-RU" sz="1600" dirty="0"/>
              <a:t>финансовой информации, связанной с </a:t>
            </a:r>
          </a:p>
          <a:p>
            <a:pPr algn="ctr">
              <a:lnSpc>
                <a:spcPct val="100000"/>
              </a:lnSpc>
            </a:pPr>
            <a:r>
              <a:rPr lang="ru-RU" sz="1600" dirty="0"/>
              <a:t>климатом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6A66647-8264-4690-A38A-5460A028EF84}"/>
              </a:ext>
            </a:extLst>
          </p:cNvPr>
          <p:cNvGrpSpPr/>
          <p:nvPr/>
        </p:nvGrpSpPr>
        <p:grpSpPr>
          <a:xfrm>
            <a:off x="9248601" y="3387021"/>
            <a:ext cx="419840" cy="402418"/>
            <a:chOff x="6793030" y="2235612"/>
            <a:chExt cx="390240" cy="374047"/>
          </a:xfrm>
          <a:solidFill>
            <a:schemeClr val="bg1"/>
          </a:solidFill>
        </p:grpSpPr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B9823856-4C30-4CD2-BD74-D325A1ADB157}"/>
                </a:ext>
              </a:extLst>
            </p:cNvPr>
            <p:cNvSpPr/>
            <p:nvPr/>
          </p:nvSpPr>
          <p:spPr>
            <a:xfrm>
              <a:off x="6897520" y="2314384"/>
              <a:ext cx="285750" cy="295275"/>
            </a:xfrm>
            <a:custGeom>
              <a:avLst/>
              <a:gdLst>
                <a:gd name="connsiteX0" fmla="*/ 266033 w 285750"/>
                <a:gd name="connsiteY0" fmla="*/ 7144 h 295275"/>
                <a:gd name="connsiteX1" fmla="*/ 215455 w 285750"/>
                <a:gd name="connsiteY1" fmla="*/ 7144 h 295275"/>
                <a:gd name="connsiteX2" fmla="*/ 215455 w 285750"/>
                <a:gd name="connsiteY2" fmla="*/ 24194 h 295275"/>
                <a:gd name="connsiteX3" fmla="*/ 215455 w 285750"/>
                <a:gd name="connsiteY3" fmla="*/ 40958 h 295275"/>
                <a:gd name="connsiteX4" fmla="*/ 215455 w 285750"/>
                <a:gd name="connsiteY4" fmla="*/ 142589 h 295275"/>
                <a:gd name="connsiteX5" fmla="*/ 165068 w 285750"/>
                <a:gd name="connsiteY5" fmla="*/ 192977 h 295275"/>
                <a:gd name="connsiteX6" fmla="*/ 61436 w 285750"/>
                <a:gd name="connsiteY6" fmla="*/ 192977 h 295275"/>
                <a:gd name="connsiteX7" fmla="*/ 45529 w 285750"/>
                <a:gd name="connsiteY7" fmla="*/ 204121 h 295275"/>
                <a:gd name="connsiteX8" fmla="*/ 21621 w 285750"/>
                <a:gd name="connsiteY8" fmla="*/ 220885 h 295275"/>
                <a:gd name="connsiteX9" fmla="*/ 7144 w 285750"/>
                <a:gd name="connsiteY9" fmla="*/ 231077 h 295275"/>
                <a:gd name="connsiteX10" fmla="*/ 20383 w 285750"/>
                <a:gd name="connsiteY10" fmla="*/ 237649 h 295275"/>
                <a:gd name="connsiteX11" fmla="*/ 134683 w 285750"/>
                <a:gd name="connsiteY11" fmla="*/ 237649 h 295275"/>
                <a:gd name="connsiteX12" fmla="*/ 215836 w 285750"/>
                <a:gd name="connsiteY12" fmla="*/ 294418 h 295275"/>
                <a:gd name="connsiteX13" fmla="*/ 225457 w 285750"/>
                <a:gd name="connsiteY13" fmla="*/ 297466 h 295275"/>
                <a:gd name="connsiteX14" fmla="*/ 236696 w 285750"/>
                <a:gd name="connsiteY14" fmla="*/ 293084 h 295275"/>
                <a:gd name="connsiteX15" fmla="*/ 242125 w 285750"/>
                <a:gd name="connsiteY15" fmla="*/ 280416 h 295275"/>
                <a:gd name="connsiteX16" fmla="*/ 242125 w 285750"/>
                <a:gd name="connsiteY16" fmla="*/ 238411 h 295275"/>
                <a:gd name="connsiteX17" fmla="*/ 266223 w 285750"/>
                <a:gd name="connsiteY17" fmla="*/ 238411 h 295275"/>
                <a:gd name="connsiteX18" fmla="*/ 282987 w 285750"/>
                <a:gd name="connsiteY18" fmla="*/ 221647 h 295275"/>
                <a:gd name="connsiteX19" fmla="*/ 282987 w 285750"/>
                <a:gd name="connsiteY19" fmla="*/ 24003 h 295275"/>
                <a:gd name="connsiteX20" fmla="*/ 266033 w 285750"/>
                <a:gd name="connsiteY20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B77920D-98FA-4A94-80EC-2632F702CDA7}"/>
                </a:ext>
              </a:extLst>
            </p:cNvPr>
            <p:cNvSpPr/>
            <p:nvPr/>
          </p:nvSpPr>
          <p:spPr>
            <a:xfrm>
              <a:off x="6793030" y="2235612"/>
              <a:ext cx="285750" cy="304800"/>
            </a:xfrm>
            <a:custGeom>
              <a:avLst/>
              <a:gdLst>
                <a:gd name="connsiteX0" fmla="*/ 269748 w 285750"/>
                <a:gd name="connsiteY0" fmla="*/ 7144 h 304800"/>
                <a:gd name="connsiteX1" fmla="*/ 23908 w 285750"/>
                <a:gd name="connsiteY1" fmla="*/ 7144 h 304800"/>
                <a:gd name="connsiteX2" fmla="*/ 7144 w 285750"/>
                <a:gd name="connsiteY2" fmla="*/ 23908 h 304800"/>
                <a:gd name="connsiteX3" fmla="*/ 7144 w 285750"/>
                <a:gd name="connsiteY3" fmla="*/ 221361 h 304800"/>
                <a:gd name="connsiteX4" fmla="*/ 23908 w 285750"/>
                <a:gd name="connsiteY4" fmla="*/ 238125 h 304800"/>
                <a:gd name="connsiteX5" fmla="*/ 47244 w 285750"/>
                <a:gd name="connsiteY5" fmla="*/ 238125 h 304800"/>
                <a:gd name="connsiteX6" fmla="*/ 47244 w 285750"/>
                <a:gd name="connsiteY6" fmla="*/ 281178 h 304800"/>
                <a:gd name="connsiteX7" fmla="*/ 52007 w 285750"/>
                <a:gd name="connsiteY7" fmla="*/ 293180 h 304800"/>
                <a:gd name="connsiteX8" fmla="*/ 64008 w 285750"/>
                <a:gd name="connsiteY8" fmla="*/ 298228 h 304800"/>
                <a:gd name="connsiteX9" fmla="*/ 73628 w 285750"/>
                <a:gd name="connsiteY9" fmla="*/ 295180 h 304800"/>
                <a:gd name="connsiteX10" fmla="*/ 107632 w 285750"/>
                <a:gd name="connsiteY10" fmla="*/ 271367 h 304800"/>
                <a:gd name="connsiteX11" fmla="*/ 124396 w 285750"/>
                <a:gd name="connsiteY11" fmla="*/ 259651 h 304800"/>
                <a:gd name="connsiteX12" fmla="*/ 141161 w 285750"/>
                <a:gd name="connsiteY12" fmla="*/ 247936 h 304800"/>
                <a:gd name="connsiteX13" fmla="*/ 154972 w 285750"/>
                <a:gd name="connsiteY13" fmla="*/ 238220 h 304800"/>
                <a:gd name="connsiteX14" fmla="*/ 269653 w 285750"/>
                <a:gd name="connsiteY14" fmla="*/ 238220 h 304800"/>
                <a:gd name="connsiteX15" fmla="*/ 286417 w 285750"/>
                <a:gd name="connsiteY15" fmla="*/ 221456 h 304800"/>
                <a:gd name="connsiteX16" fmla="*/ 286417 w 285750"/>
                <a:gd name="connsiteY16" fmla="*/ 119158 h 304800"/>
                <a:gd name="connsiteX17" fmla="*/ 286417 w 285750"/>
                <a:gd name="connsiteY17" fmla="*/ 102394 h 304800"/>
                <a:gd name="connsiteX18" fmla="*/ 286417 w 285750"/>
                <a:gd name="connsiteY18" fmla="*/ 85630 h 304800"/>
                <a:gd name="connsiteX19" fmla="*/ 286417 w 285750"/>
                <a:gd name="connsiteY19" fmla="*/ 24003 h 304800"/>
                <a:gd name="connsiteX20" fmla="*/ 269748 w 285750"/>
                <a:gd name="connsiteY20" fmla="*/ 7144 h 304800"/>
                <a:gd name="connsiteX21" fmla="*/ 219170 w 285750"/>
                <a:gd name="connsiteY21" fmla="*/ 160877 h 304800"/>
                <a:gd name="connsiteX22" fmla="*/ 202216 w 285750"/>
                <a:gd name="connsiteY22" fmla="*/ 175165 h 304800"/>
                <a:gd name="connsiteX23" fmla="*/ 192405 w 285750"/>
                <a:gd name="connsiteY23" fmla="*/ 175165 h 304800"/>
                <a:gd name="connsiteX24" fmla="*/ 91630 w 285750"/>
                <a:gd name="connsiteY24" fmla="*/ 175165 h 304800"/>
                <a:gd name="connsiteX25" fmla="*/ 74486 w 285750"/>
                <a:gd name="connsiteY25" fmla="*/ 158972 h 304800"/>
                <a:gd name="connsiteX26" fmla="*/ 91154 w 285750"/>
                <a:gd name="connsiteY26" fmla="*/ 141732 h 304800"/>
                <a:gd name="connsiteX27" fmla="*/ 202597 w 285750"/>
                <a:gd name="connsiteY27" fmla="*/ 141732 h 304800"/>
                <a:gd name="connsiteX28" fmla="*/ 217741 w 285750"/>
                <a:gd name="connsiteY28" fmla="*/ 151352 h 304800"/>
                <a:gd name="connsiteX29" fmla="*/ 219170 w 285750"/>
                <a:gd name="connsiteY29" fmla="*/ 160877 h 304800"/>
                <a:gd name="connsiteX30" fmla="*/ 202597 w 285750"/>
                <a:gd name="connsiteY30" fmla="*/ 108204 h 304800"/>
                <a:gd name="connsiteX31" fmla="*/ 91630 w 285750"/>
                <a:gd name="connsiteY31" fmla="*/ 108204 h 304800"/>
                <a:gd name="connsiteX32" fmla="*/ 74486 w 285750"/>
                <a:gd name="connsiteY32" fmla="*/ 92107 h 304800"/>
                <a:gd name="connsiteX33" fmla="*/ 91154 w 285750"/>
                <a:gd name="connsiteY33" fmla="*/ 74771 h 304800"/>
                <a:gd name="connsiteX34" fmla="*/ 202597 w 285750"/>
                <a:gd name="connsiteY34" fmla="*/ 74771 h 304800"/>
                <a:gd name="connsiteX35" fmla="*/ 219361 w 285750"/>
                <a:gd name="connsiteY35" fmla="*/ 91535 h 304800"/>
                <a:gd name="connsiteX36" fmla="*/ 202597 w 285750"/>
                <a:gd name="connsiteY36" fmla="*/ 108204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6" name="타원 25">
            <a:extLst>
              <a:ext uri="{FF2B5EF4-FFF2-40B4-BE49-F238E27FC236}">
                <a16:creationId xmlns:a16="http://schemas.microsoft.com/office/drawing/2014/main" id="{FA2DA5C5-D56B-4E8F-B598-D15BEE8234BE}"/>
              </a:ext>
            </a:extLst>
          </p:cNvPr>
          <p:cNvSpPr/>
          <p:nvPr/>
        </p:nvSpPr>
        <p:spPr>
          <a:xfrm>
            <a:off x="740803" y="2904232"/>
            <a:ext cx="1655050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solidFill>
                  <a:schemeClr val="bg1"/>
                </a:solidFill>
                <a:latin typeface="+mj-lt"/>
              </a:rPr>
              <a:t>GRI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7C8583-4B94-4236-A852-56BBDBC25E78}"/>
              </a:ext>
            </a:extLst>
          </p:cNvPr>
          <p:cNvSpPr txBox="1"/>
          <p:nvPr/>
        </p:nvSpPr>
        <p:spPr>
          <a:xfrm>
            <a:off x="593685" y="4901846"/>
            <a:ext cx="2063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/>
              <a:t>Глобальная </a:t>
            </a:r>
          </a:p>
          <a:p>
            <a:pPr algn="ctr">
              <a:lnSpc>
                <a:spcPct val="100000"/>
              </a:lnSpc>
            </a:pPr>
            <a:r>
              <a:rPr lang="ru-RU" sz="2000" dirty="0"/>
              <a:t>инициатива</a:t>
            </a:r>
          </a:p>
          <a:p>
            <a:pPr algn="ctr">
              <a:lnSpc>
                <a:spcPct val="100000"/>
              </a:lnSpc>
            </a:pPr>
            <a:r>
              <a:rPr lang="ru-RU" sz="2000" dirty="0"/>
              <a:t>по отчетности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67E4C6-40AD-4448-A53E-EC878C4F9F17}"/>
              </a:ext>
            </a:extLst>
          </p:cNvPr>
          <p:cNvSpPr txBox="1"/>
          <p:nvPr/>
        </p:nvSpPr>
        <p:spPr>
          <a:xfrm>
            <a:off x="5155919" y="4901847"/>
            <a:ext cx="2113162" cy="107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600" dirty="0"/>
              <a:t>Совет по стандартам бухгалтерского учета в области устойчивого развития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483753D-7177-4C5C-9CA2-6ADD0B19DE24}"/>
              </a:ext>
            </a:extLst>
          </p:cNvPr>
          <p:cNvGrpSpPr/>
          <p:nvPr/>
        </p:nvGrpSpPr>
        <p:grpSpPr>
          <a:xfrm>
            <a:off x="6997931" y="3378158"/>
            <a:ext cx="420148" cy="420144"/>
            <a:chOff x="752656" y="1562597"/>
            <a:chExt cx="390525" cy="390525"/>
          </a:xfrm>
          <a:solidFill>
            <a:schemeClr val="bg1"/>
          </a:solidFill>
        </p:grpSpPr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502F4280-FBD4-410E-8964-798C02E71C07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CBAE3F83-7127-417C-B2BD-F910FA86578C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E61007AB-CFDB-4F3B-83C0-D0E40BCC3D46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6EC8A868-D867-4BF2-88B3-8DB2C3301A4B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97FF0949-98CC-48D3-8018-6D73A26D2B73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타원 9">
            <a:extLst>
              <a:ext uri="{FF2B5EF4-FFF2-40B4-BE49-F238E27FC236}">
                <a16:creationId xmlns:a16="http://schemas.microsoft.com/office/drawing/2014/main" id="{7B275016-B738-92B4-79FD-F517272241EA}"/>
              </a:ext>
            </a:extLst>
          </p:cNvPr>
          <p:cNvSpPr/>
          <p:nvPr/>
        </p:nvSpPr>
        <p:spPr>
          <a:xfrm>
            <a:off x="5507223" y="2935822"/>
            <a:ext cx="1655051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+mj-lt"/>
              </a:rPr>
              <a:t>SASB</a:t>
            </a:r>
            <a:endParaRPr lang="ko-KR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타원 9">
            <a:extLst>
              <a:ext uri="{FF2B5EF4-FFF2-40B4-BE49-F238E27FC236}">
                <a16:creationId xmlns:a16="http://schemas.microsoft.com/office/drawing/2014/main" id="{5D37676D-5C0A-ABBD-950B-50B32578C9CA}"/>
              </a:ext>
            </a:extLst>
          </p:cNvPr>
          <p:cNvSpPr/>
          <p:nvPr/>
        </p:nvSpPr>
        <p:spPr>
          <a:xfrm>
            <a:off x="7747262" y="2935822"/>
            <a:ext cx="1655051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+mj-lt"/>
              </a:rPr>
              <a:t>tcfd</a:t>
            </a:r>
            <a:endParaRPr lang="ko-KR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타원 9">
            <a:extLst>
              <a:ext uri="{FF2B5EF4-FFF2-40B4-BE49-F238E27FC236}">
                <a16:creationId xmlns:a16="http://schemas.microsoft.com/office/drawing/2014/main" id="{3381463F-87C1-38F2-7E7D-F5AA475502CA}"/>
              </a:ext>
            </a:extLst>
          </p:cNvPr>
          <p:cNvSpPr/>
          <p:nvPr/>
        </p:nvSpPr>
        <p:spPr>
          <a:xfrm>
            <a:off x="9895767" y="2935822"/>
            <a:ext cx="1655051" cy="1452742"/>
          </a:xfrm>
          <a:prstGeom prst="ellipse">
            <a:avLst/>
          </a:prstGeom>
          <a:solidFill>
            <a:schemeClr val="tx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latin typeface="+mj-lt"/>
              </a:rPr>
              <a:t>cdp</a:t>
            </a:r>
            <a:endParaRPr lang="ko-KR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CF24D-4F22-8CEB-0644-18101AF3F864}"/>
              </a:ext>
            </a:extLst>
          </p:cNvPr>
          <p:cNvSpPr txBox="1"/>
          <p:nvPr/>
        </p:nvSpPr>
        <p:spPr>
          <a:xfrm>
            <a:off x="9556025" y="4901846"/>
            <a:ext cx="2063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altLang="ko-KR" sz="1600" dirty="0">
                <a:solidFill>
                  <a:schemeClr val="tx1"/>
                </a:solidFill>
              </a:rPr>
              <a:t>Система раскрытия информации о воздействии на окружающую среду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9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BF4767-5D88-4262-AA47-139E0FE6122D}"/>
              </a:ext>
            </a:extLst>
          </p:cNvPr>
          <p:cNvSpPr txBox="1"/>
          <p:nvPr/>
        </p:nvSpPr>
        <p:spPr>
          <a:xfrm>
            <a:off x="289560" y="1310640"/>
            <a:ext cx="364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600" b="1" dirty="0">
                <a:latin typeface="+mj-lt"/>
                <a:cs typeface="Arial" panose="020B0604020202020204" pitchFamily="34" charset="0"/>
              </a:rPr>
              <a:t>Отраслевая принадлежность</a:t>
            </a:r>
            <a:endParaRPr lang="ko-KR" altLang="en-US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F6C26-E552-4E47-9721-DEDA85AC235C}"/>
              </a:ext>
            </a:extLst>
          </p:cNvPr>
          <p:cNvSpPr txBox="1"/>
          <p:nvPr/>
        </p:nvSpPr>
        <p:spPr>
          <a:xfrm>
            <a:off x="5165438" y="1621233"/>
            <a:ext cx="2315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400" dirty="0">
                <a:solidFill>
                  <a:schemeClr val="tx1"/>
                </a:solidFill>
              </a:rPr>
              <a:t>Производство электроэнергии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0CD570A-31CB-431D-84AC-318EBA26D779}"/>
              </a:ext>
            </a:extLst>
          </p:cNvPr>
          <p:cNvSpPr/>
          <p:nvPr/>
        </p:nvSpPr>
        <p:spPr>
          <a:xfrm>
            <a:off x="5428493" y="989170"/>
            <a:ext cx="207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+mj-lt"/>
              </a:rPr>
              <a:t>01.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2AB5F8A-039E-4527-BBC3-12348B36AF78}"/>
              </a:ext>
            </a:extLst>
          </p:cNvPr>
          <p:cNvSpPr/>
          <p:nvPr/>
        </p:nvSpPr>
        <p:spPr>
          <a:xfrm>
            <a:off x="8714921" y="989170"/>
            <a:ext cx="207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+mj-lt"/>
              </a:rPr>
              <a:t>02.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71B9006-B0FF-4ACF-97E2-5F9A386645EB}"/>
              </a:ext>
            </a:extLst>
          </p:cNvPr>
          <p:cNvSpPr/>
          <p:nvPr/>
        </p:nvSpPr>
        <p:spPr>
          <a:xfrm>
            <a:off x="5425952" y="3021917"/>
            <a:ext cx="207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+mj-lt"/>
              </a:rPr>
              <a:t>03.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55E9D36-BC26-468E-97E7-CE77A4EF813E}"/>
              </a:ext>
            </a:extLst>
          </p:cNvPr>
          <p:cNvSpPr/>
          <p:nvPr/>
        </p:nvSpPr>
        <p:spPr>
          <a:xfrm>
            <a:off x="8714921" y="3021917"/>
            <a:ext cx="207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+mj-lt"/>
              </a:rPr>
              <a:t>04.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F30D-6A68-3804-36EA-27B1ABB6C222}"/>
              </a:ext>
            </a:extLst>
          </p:cNvPr>
          <p:cNvSpPr txBox="1"/>
          <p:nvPr/>
        </p:nvSpPr>
        <p:spPr>
          <a:xfrm>
            <a:off x="8077965" y="1621233"/>
            <a:ext cx="256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400" dirty="0">
                <a:solidFill>
                  <a:schemeClr val="tx1"/>
                </a:solidFill>
              </a:rPr>
              <a:t>Добывающая промышленность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7B2154-D566-8373-56AA-F55E770E912C}"/>
              </a:ext>
            </a:extLst>
          </p:cNvPr>
          <p:cNvSpPr txBox="1"/>
          <p:nvPr/>
        </p:nvSpPr>
        <p:spPr>
          <a:xfrm>
            <a:off x="5228597" y="3746216"/>
            <a:ext cx="2849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400" dirty="0">
                <a:solidFill>
                  <a:schemeClr val="tx1"/>
                </a:solidFill>
              </a:rPr>
              <a:t>Перерабатывающая промышленность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7C162B-54FB-EA2F-BCFE-AB745FE2F469}"/>
              </a:ext>
            </a:extLst>
          </p:cNvPr>
          <p:cNvSpPr txBox="1"/>
          <p:nvPr/>
        </p:nvSpPr>
        <p:spPr>
          <a:xfrm>
            <a:off x="8331672" y="3746216"/>
            <a:ext cx="231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400" dirty="0">
                <a:solidFill>
                  <a:schemeClr val="tx1"/>
                </a:solidFill>
              </a:rPr>
              <a:t> Логистика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직사각형 10">
            <a:extLst>
              <a:ext uri="{FF2B5EF4-FFF2-40B4-BE49-F238E27FC236}">
                <a16:creationId xmlns:a16="http://schemas.microsoft.com/office/drawing/2014/main" id="{423306E4-95BE-C4B5-A1C5-29626AEA1C8F}"/>
              </a:ext>
            </a:extLst>
          </p:cNvPr>
          <p:cNvSpPr/>
          <p:nvPr/>
        </p:nvSpPr>
        <p:spPr>
          <a:xfrm>
            <a:off x="5287212" y="5139370"/>
            <a:ext cx="207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+mj-lt"/>
              </a:rPr>
              <a:t>0</a:t>
            </a:r>
            <a:r>
              <a:rPr lang="ru-RU" altLang="ko-KR" sz="2800" dirty="0">
                <a:latin typeface="+mj-lt"/>
              </a:rPr>
              <a:t>5</a:t>
            </a:r>
            <a:r>
              <a:rPr lang="en-US" altLang="ko-KR" sz="2800" dirty="0">
                <a:latin typeface="+mj-lt"/>
              </a:rPr>
              <a:t>.</a:t>
            </a:r>
          </a:p>
        </p:txBody>
      </p:sp>
      <p:sp>
        <p:nvSpPr>
          <p:cNvPr id="19" name="직사각형 10">
            <a:extLst>
              <a:ext uri="{FF2B5EF4-FFF2-40B4-BE49-F238E27FC236}">
                <a16:creationId xmlns:a16="http://schemas.microsoft.com/office/drawing/2014/main" id="{2D4D1E9E-E266-484E-71BD-87C7C14CC322}"/>
              </a:ext>
            </a:extLst>
          </p:cNvPr>
          <p:cNvSpPr/>
          <p:nvPr/>
        </p:nvSpPr>
        <p:spPr>
          <a:xfrm>
            <a:off x="8714921" y="5139370"/>
            <a:ext cx="207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+mj-lt"/>
              </a:rPr>
              <a:t>0</a:t>
            </a:r>
            <a:r>
              <a:rPr lang="ru-RU" altLang="ko-KR" sz="2800" dirty="0">
                <a:latin typeface="+mj-lt"/>
              </a:rPr>
              <a:t>6</a:t>
            </a:r>
            <a:r>
              <a:rPr lang="en-US" altLang="ko-KR" sz="2800" dirty="0"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F45E68-D0A1-AC58-C0E4-7E8262BD9376}"/>
              </a:ext>
            </a:extLst>
          </p:cNvPr>
          <p:cNvSpPr txBox="1"/>
          <p:nvPr/>
        </p:nvSpPr>
        <p:spPr>
          <a:xfrm>
            <a:off x="5228597" y="5813375"/>
            <a:ext cx="284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400" dirty="0">
                <a:solidFill>
                  <a:schemeClr val="tx1"/>
                </a:solidFill>
              </a:rPr>
              <a:t>Сельское хозяйство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F675CA-EE97-2E2B-944C-3754A9DD1D0E}"/>
              </a:ext>
            </a:extLst>
          </p:cNvPr>
          <p:cNvSpPr txBox="1"/>
          <p:nvPr/>
        </p:nvSpPr>
        <p:spPr>
          <a:xfrm>
            <a:off x="8331672" y="5813374"/>
            <a:ext cx="284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just">
              <a:lnSpc>
                <a:spcPct val="15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altLang="ko-KR" sz="2400" dirty="0">
                <a:solidFill>
                  <a:schemeClr val="tx1"/>
                </a:solidFill>
              </a:rPr>
              <a:t>Финансовый сектор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4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A9993C8D-5BDA-4D93-A40D-690EA358AF6B}"/>
              </a:ext>
            </a:extLst>
          </p:cNvPr>
          <p:cNvGrpSpPr/>
          <p:nvPr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7187F0FC-78FD-452C-9229-1E665B4FF2F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78745D43-FF60-4933-8FFD-0A4DB30A92E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25ED79-74AE-4D99-A3D6-9295B36C9D27}"/>
              </a:ext>
            </a:extLst>
          </p:cNvPr>
          <p:cNvSpPr txBox="1"/>
          <p:nvPr/>
        </p:nvSpPr>
        <p:spPr>
          <a:xfrm>
            <a:off x="903492" y="772023"/>
            <a:ext cx="3268676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ko-KR" sz="3600" dirty="0">
                <a:latin typeface="+mj-lt"/>
              </a:rPr>
              <a:t>Ключевые показатели устойчивого развития</a:t>
            </a:r>
            <a:endParaRPr lang="ko-KR" altLang="en-US" sz="3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CE2972-E1D6-4E81-989F-AC74107EA344}"/>
              </a:ext>
            </a:extLst>
          </p:cNvPr>
          <p:cNvSpPr txBox="1"/>
          <p:nvPr/>
        </p:nvSpPr>
        <p:spPr>
          <a:xfrm>
            <a:off x="5087382" y="2443604"/>
            <a:ext cx="20690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Объем выбросов</a:t>
            </a:r>
            <a:endParaRPr lang="en-US" altLang="ko-K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Описание стратегии  управления выбросами и их сокращения</a:t>
            </a:r>
            <a:endParaRPr lang="ko-KR" altLang="en-US" sz="14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DE201D04-033E-476E-9A9E-43A169850468}"/>
              </a:ext>
            </a:extLst>
          </p:cNvPr>
          <p:cNvSpPr/>
          <p:nvPr/>
        </p:nvSpPr>
        <p:spPr>
          <a:xfrm>
            <a:off x="5087382" y="1649186"/>
            <a:ext cx="2069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latin typeface="+mj-lt"/>
              </a:rPr>
              <a:t>Выбросы парниковых газов</a:t>
            </a:r>
            <a:endParaRPr lang="ko-KR" altLang="en-US" dirty="0">
              <a:latin typeface="+mj-lt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99DF61D-3332-4301-92B5-8053422DCBC9}"/>
              </a:ext>
            </a:extLst>
          </p:cNvPr>
          <p:cNvSpPr/>
          <p:nvPr/>
        </p:nvSpPr>
        <p:spPr>
          <a:xfrm>
            <a:off x="5035603" y="1064411"/>
            <a:ext cx="177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+mj-lt"/>
              </a:rPr>
              <a:t>01</a:t>
            </a:r>
            <a:endParaRPr lang="ko-KR" altLang="en-US" sz="32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223089-28EA-48A9-AE30-796651818AED}"/>
              </a:ext>
            </a:extLst>
          </p:cNvPr>
          <p:cNvSpPr txBox="1"/>
          <p:nvPr/>
        </p:nvSpPr>
        <p:spPr>
          <a:xfrm>
            <a:off x="7315743" y="2302204"/>
            <a:ext cx="2069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Выбросы твердых и летучих органических загрязнений</a:t>
            </a:r>
            <a:endParaRPr lang="en-US" altLang="ko-K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Процент выбросов каждого вида загрязнений</a:t>
            </a:r>
            <a:endParaRPr lang="ko-KR" altLang="en-US" sz="1400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F0B75E2-6BFC-4BC2-AE2A-7CC670A77CC1}"/>
              </a:ext>
            </a:extLst>
          </p:cNvPr>
          <p:cNvSpPr/>
          <p:nvPr/>
        </p:nvSpPr>
        <p:spPr>
          <a:xfrm>
            <a:off x="7325783" y="1702855"/>
            <a:ext cx="2069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latin typeface="+mj-lt"/>
              </a:rPr>
              <a:t>Качество воздуха</a:t>
            </a:r>
            <a:endParaRPr lang="ko-KR" altLang="en-US" dirty="0"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6AA71DA-9E04-4010-BAFD-3BC70F199ED4}"/>
              </a:ext>
            </a:extLst>
          </p:cNvPr>
          <p:cNvSpPr/>
          <p:nvPr/>
        </p:nvSpPr>
        <p:spPr>
          <a:xfrm>
            <a:off x="7274004" y="1064411"/>
            <a:ext cx="177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+mj-lt"/>
              </a:rPr>
              <a:t>02</a:t>
            </a:r>
            <a:endParaRPr lang="ko-KR" altLang="en-US" sz="32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189D70-B730-4228-9F30-CA933BF78F2B}"/>
              </a:ext>
            </a:extLst>
          </p:cNvPr>
          <p:cNvSpPr txBox="1"/>
          <p:nvPr/>
        </p:nvSpPr>
        <p:spPr>
          <a:xfrm>
            <a:off x="9544104" y="2443604"/>
            <a:ext cx="2069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Общий забор пресной воды</a:t>
            </a:r>
            <a:endParaRPr lang="en-US" altLang="ko-K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Объем потребляемой воды</a:t>
            </a:r>
            <a:endParaRPr lang="ko-KR" altLang="en-US" sz="1400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8689565F-B4AC-47C8-A48D-BE9C1DF9CA50}"/>
              </a:ext>
            </a:extLst>
          </p:cNvPr>
          <p:cNvSpPr/>
          <p:nvPr/>
        </p:nvSpPr>
        <p:spPr>
          <a:xfrm>
            <a:off x="9564184" y="1649186"/>
            <a:ext cx="2228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latin typeface="+mj-lt"/>
              </a:rPr>
              <a:t>Управление водными ресурсами</a:t>
            </a:r>
            <a:endParaRPr lang="ko-KR" altLang="en-US" dirty="0">
              <a:latin typeface="+mj-lt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471F476-FF43-4248-828F-FEBCD5EEB246}"/>
              </a:ext>
            </a:extLst>
          </p:cNvPr>
          <p:cNvSpPr/>
          <p:nvPr/>
        </p:nvSpPr>
        <p:spPr>
          <a:xfrm>
            <a:off x="9512405" y="1064411"/>
            <a:ext cx="177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+mj-lt"/>
              </a:rPr>
              <a:t>03</a:t>
            </a:r>
            <a:endParaRPr lang="ko-KR" altLang="en-US" sz="32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A1EC7A-59FE-CFAC-8CF8-21DFFA1BCB5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A9993C8D-5BDA-4D93-A40D-690EA358AF6B}"/>
              </a:ext>
            </a:extLst>
          </p:cNvPr>
          <p:cNvGrpSpPr/>
          <p:nvPr/>
        </p:nvGrpSpPr>
        <p:grpSpPr>
          <a:xfrm flipV="1">
            <a:off x="11277606" y="5981707"/>
            <a:ext cx="355593" cy="355593"/>
            <a:chOff x="10553700" y="520699"/>
            <a:chExt cx="1079500" cy="107950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7187F0FC-78FD-452C-9229-1E665B4FF2F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78745D43-FF60-4933-8FFD-0A4DB30A92E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25ED79-74AE-4D99-A3D6-9295B36C9D27}"/>
              </a:ext>
            </a:extLst>
          </p:cNvPr>
          <p:cNvSpPr txBox="1"/>
          <p:nvPr/>
        </p:nvSpPr>
        <p:spPr>
          <a:xfrm>
            <a:off x="903492" y="772023"/>
            <a:ext cx="3268676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altLang="ko-KR" sz="3600" dirty="0">
                <a:latin typeface="+mj-lt"/>
              </a:rPr>
              <a:t>Ключевые показатели устойчивого развития</a:t>
            </a:r>
            <a:endParaRPr lang="ko-KR" altLang="en-US" sz="3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CE2972-E1D6-4E81-989F-AC74107EA344}"/>
              </a:ext>
            </a:extLst>
          </p:cNvPr>
          <p:cNvSpPr txBox="1"/>
          <p:nvPr/>
        </p:nvSpPr>
        <p:spPr>
          <a:xfrm>
            <a:off x="5087382" y="2443604"/>
            <a:ext cx="2069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Общая масса и процент перерабатываемых</a:t>
            </a:r>
            <a:endParaRPr lang="en-US" altLang="ko-K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Мероприятия по сокращению образования отходов</a:t>
            </a:r>
            <a:endParaRPr lang="ko-KR" altLang="en-US" sz="14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DE201D04-033E-476E-9A9E-43A169850468}"/>
              </a:ext>
            </a:extLst>
          </p:cNvPr>
          <p:cNvSpPr/>
          <p:nvPr/>
        </p:nvSpPr>
        <p:spPr>
          <a:xfrm>
            <a:off x="5087382" y="1649186"/>
            <a:ext cx="2069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latin typeface="+mj-lt"/>
              </a:rPr>
              <a:t>Производственные отходы</a:t>
            </a:r>
            <a:endParaRPr lang="ko-KR" altLang="en-US" dirty="0">
              <a:latin typeface="+mj-lt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99DF61D-3332-4301-92B5-8053422DCBC9}"/>
              </a:ext>
            </a:extLst>
          </p:cNvPr>
          <p:cNvSpPr/>
          <p:nvPr/>
        </p:nvSpPr>
        <p:spPr>
          <a:xfrm>
            <a:off x="5035603" y="1064411"/>
            <a:ext cx="177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+mj-lt"/>
              </a:rPr>
              <a:t>0</a:t>
            </a:r>
            <a:r>
              <a:rPr lang="ru-RU" altLang="ko-KR" sz="3200" dirty="0">
                <a:latin typeface="+mj-lt"/>
              </a:rPr>
              <a:t>4</a:t>
            </a:r>
            <a:endParaRPr lang="ko-KR" altLang="en-US" sz="32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223089-28EA-48A9-AE30-796651818AED}"/>
              </a:ext>
            </a:extLst>
          </p:cNvPr>
          <p:cNvSpPr txBox="1"/>
          <p:nvPr/>
        </p:nvSpPr>
        <p:spPr>
          <a:xfrm>
            <a:off x="7315742" y="2443604"/>
            <a:ext cx="2248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Определение поставщиков</a:t>
            </a:r>
            <a:endParaRPr lang="en-US" altLang="ko-K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Корректирующие меры для минимизации воздействий в цепочке поставок</a:t>
            </a:r>
            <a:endParaRPr lang="ko-KR" altLang="en-US" sz="1400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F0B75E2-6BFC-4BC2-AE2A-7CC670A77CC1}"/>
              </a:ext>
            </a:extLst>
          </p:cNvPr>
          <p:cNvSpPr/>
          <p:nvPr/>
        </p:nvSpPr>
        <p:spPr>
          <a:xfrm>
            <a:off x="7325783" y="1649186"/>
            <a:ext cx="2069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latin typeface="+mj-lt"/>
              </a:rPr>
              <a:t>Цепочка поставок</a:t>
            </a:r>
            <a:endParaRPr lang="ko-KR" altLang="en-US" dirty="0"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6AA71DA-9E04-4010-BAFD-3BC70F199ED4}"/>
              </a:ext>
            </a:extLst>
          </p:cNvPr>
          <p:cNvSpPr/>
          <p:nvPr/>
        </p:nvSpPr>
        <p:spPr>
          <a:xfrm>
            <a:off x="7274004" y="1064411"/>
            <a:ext cx="177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+mj-lt"/>
              </a:rPr>
              <a:t>0</a:t>
            </a:r>
            <a:r>
              <a:rPr lang="ru-RU" altLang="ko-KR" sz="3200" dirty="0">
                <a:latin typeface="+mj-lt"/>
              </a:rPr>
              <a:t>5</a:t>
            </a:r>
            <a:endParaRPr lang="ko-KR" altLang="en-US" sz="32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189D70-B730-4228-9F30-CA933BF78F2B}"/>
              </a:ext>
            </a:extLst>
          </p:cNvPr>
          <p:cNvSpPr txBox="1"/>
          <p:nvPr/>
        </p:nvSpPr>
        <p:spPr>
          <a:xfrm>
            <a:off x="9564183" y="2443604"/>
            <a:ext cx="2228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Количество утечек данных</a:t>
            </a:r>
            <a:endParaRPr lang="en-US" altLang="ko-KR" sz="14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/>
              <a:t>Описание подхода к устранению рисков, возникших в результате утечки данных</a:t>
            </a:r>
            <a:endParaRPr lang="ko-KR" altLang="en-US" sz="1400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8689565F-B4AC-47C8-A48D-BE9C1DF9CA50}"/>
              </a:ext>
            </a:extLst>
          </p:cNvPr>
          <p:cNvSpPr/>
          <p:nvPr/>
        </p:nvSpPr>
        <p:spPr>
          <a:xfrm>
            <a:off x="9564184" y="1649186"/>
            <a:ext cx="2228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dirty="0">
                <a:latin typeface="+mj-lt"/>
              </a:rPr>
              <a:t>Защита данных</a:t>
            </a:r>
            <a:endParaRPr lang="ko-KR" altLang="en-US" dirty="0">
              <a:latin typeface="+mj-lt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471F476-FF43-4248-828F-FEBCD5EEB246}"/>
              </a:ext>
            </a:extLst>
          </p:cNvPr>
          <p:cNvSpPr/>
          <p:nvPr/>
        </p:nvSpPr>
        <p:spPr>
          <a:xfrm>
            <a:off x="9512405" y="1064411"/>
            <a:ext cx="1776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+mj-lt"/>
              </a:rPr>
              <a:t>0</a:t>
            </a:r>
            <a:r>
              <a:rPr lang="ru-RU" altLang="ko-KR" sz="3200" dirty="0">
                <a:latin typeface="+mj-lt"/>
              </a:rPr>
              <a:t>6</a:t>
            </a:r>
            <a:endParaRPr lang="ko-KR" altLang="en-US" sz="3200" dirty="0">
              <a:latin typeface="+mj-lt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F1172C55-6DC6-1F43-8765-BA036F8F490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2" b="1386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8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Исполнительный орган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(ИО)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Совет директоров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(СД)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600" dirty="0">
                <a:solidFill>
                  <a:schemeClr val="bg1"/>
                </a:solidFill>
              </a:rPr>
              <a:t>Определить должностное лицо, отвечающее за реализацию </a:t>
            </a:r>
            <a:r>
              <a:rPr lang="en-US" altLang="ko-KR" sz="1600" dirty="0">
                <a:solidFill>
                  <a:schemeClr val="bg1"/>
                </a:solidFill>
              </a:rPr>
              <a:t>ESG-</a:t>
            </a:r>
            <a:r>
              <a:rPr lang="ru-RU" altLang="ko-KR" sz="1600" dirty="0">
                <a:solidFill>
                  <a:schemeClr val="bg1"/>
                </a:solidFill>
              </a:rPr>
              <a:t>трансформации – руководителя </a:t>
            </a:r>
            <a:r>
              <a:rPr lang="en-US" altLang="ko-KR" sz="1600" dirty="0">
                <a:solidFill>
                  <a:schemeClr val="bg1"/>
                </a:solidFill>
              </a:rPr>
              <a:t>ESG-</a:t>
            </a:r>
            <a:r>
              <a:rPr lang="ru-RU" altLang="ko-KR" sz="1600" dirty="0">
                <a:solidFill>
                  <a:schemeClr val="bg1"/>
                </a:solidFill>
              </a:rPr>
              <a:t>направления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Внутренние и внешние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ko-KR" sz="1400" dirty="0">
                <a:solidFill>
                  <a:schemeClr val="tx1"/>
                </a:solidFill>
              </a:rPr>
              <a:t>Оценить текущее положение дел в компании по всем трем </a:t>
            </a:r>
            <a:r>
              <a:rPr lang="en-US" altLang="ko-KR" sz="1400" dirty="0">
                <a:solidFill>
                  <a:schemeClr val="tx1"/>
                </a:solidFill>
              </a:rPr>
              <a:t>ESG</a:t>
            </a:r>
            <a:r>
              <a:rPr lang="ru-RU" altLang="ko-KR" sz="1400" dirty="0">
                <a:solidFill>
                  <a:schemeClr val="tx1"/>
                </a:solidFill>
              </a:rPr>
              <a:t>-направлениям: экология, социальное благополучие, корпоративное управление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ИО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/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СД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/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Общее собрание 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Выбрать наиболее актуальные для компании цели в области устойчивого развития, в сочетании со спецификой деятельности компании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ИО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/</a:t>
            </a:r>
          </a:p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СД</a:t>
            </a:r>
          </a:p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/</a:t>
            </a:r>
          </a:p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Общее собрание 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Разработать и утвердить ESG-стратегию компании с фокусом на достижение выбранных целей устойчивого развития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10" name="직사각형 13">
            <a:extLst>
              <a:ext uri="{FF2B5EF4-FFF2-40B4-BE49-F238E27FC236}">
                <a16:creationId xmlns:a16="http://schemas.microsoft.com/office/drawing/2014/main" id="{2D7752BB-CA34-3433-2BA6-3FB3D88F2D5F}"/>
              </a:ext>
            </a:extLst>
          </p:cNvPr>
          <p:cNvSpPr/>
          <p:nvPr/>
        </p:nvSpPr>
        <p:spPr>
          <a:xfrm>
            <a:off x="1080630" y="5791947"/>
            <a:ext cx="2417989" cy="426222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подготовка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직사각형 13">
            <a:extLst>
              <a:ext uri="{FF2B5EF4-FFF2-40B4-BE49-F238E27FC236}">
                <a16:creationId xmlns:a16="http://schemas.microsoft.com/office/drawing/2014/main" id="{86A16677-90ED-2DDC-8BEB-91AD9AC6D922}"/>
              </a:ext>
            </a:extLst>
          </p:cNvPr>
          <p:cNvSpPr/>
          <p:nvPr/>
        </p:nvSpPr>
        <p:spPr>
          <a:xfrm>
            <a:off x="3581388" y="5791947"/>
            <a:ext cx="2417989" cy="426222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утверждение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42BCC0-1CE4-BAF0-3689-F89FDBD66998}"/>
              </a:ext>
            </a:extLst>
          </p:cNvPr>
          <p:cNvSpPr txBox="1"/>
          <p:nvPr/>
        </p:nvSpPr>
        <p:spPr>
          <a:xfrm>
            <a:off x="944880" y="62181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https://www.un.org/sustainabledevelopment/ru/news/communications-material/</a:t>
            </a:r>
          </a:p>
        </p:txBody>
      </p:sp>
      <p:sp>
        <p:nvSpPr>
          <p:cNvPr id="32" name="직사각형 13">
            <a:extLst>
              <a:ext uri="{FF2B5EF4-FFF2-40B4-BE49-F238E27FC236}">
                <a16:creationId xmlns:a16="http://schemas.microsoft.com/office/drawing/2014/main" id="{B8815C1D-8343-A7B2-E8EB-8E09556A0637}"/>
              </a:ext>
            </a:extLst>
          </p:cNvPr>
          <p:cNvSpPr/>
          <p:nvPr/>
        </p:nvSpPr>
        <p:spPr>
          <a:xfrm>
            <a:off x="6296794" y="5798593"/>
            <a:ext cx="2417989" cy="426222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подготовка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직사각형 13">
            <a:extLst>
              <a:ext uri="{FF2B5EF4-FFF2-40B4-BE49-F238E27FC236}">
                <a16:creationId xmlns:a16="http://schemas.microsoft.com/office/drawing/2014/main" id="{859C0CA0-F35E-0527-983B-5050B0E72120}"/>
              </a:ext>
            </a:extLst>
          </p:cNvPr>
          <p:cNvSpPr/>
          <p:nvPr/>
        </p:nvSpPr>
        <p:spPr>
          <a:xfrm>
            <a:off x="8943477" y="5791947"/>
            <a:ext cx="2417989" cy="426222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утверждение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399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ИО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/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СД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/</a:t>
            </a:r>
          </a:p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Общее собрание 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356093" cy="4572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356093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Разработать и внедрить недостающие (или </a:t>
            </a:r>
          </a:p>
          <a:p>
            <a:r>
              <a:rPr lang="ru-RU" sz="1600" dirty="0"/>
              <a:t>адаптировать существующие) корпоративные    политики и процедуры, регулирующие вопросы в рамках трех ESG-направлений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Провести подготовительную работу с  контрагентами (покупателями, поставщиками и пр.) для последую-</a:t>
            </a:r>
            <a:r>
              <a:rPr lang="ru-RU" sz="1400" dirty="0" err="1">
                <a:solidFill>
                  <a:schemeClr val="tx1"/>
                </a:solidFill>
              </a:rPr>
              <a:t>щего</a:t>
            </a:r>
            <a:r>
              <a:rPr lang="ru-RU" sz="1400" dirty="0">
                <a:solidFill>
                  <a:schemeClr val="tx1"/>
                </a:solidFill>
              </a:rPr>
              <a:t> внедрения правил взаимодействия, отражаю-  щих принципы утвержденной ESG-политики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10" name="직사각형 13">
            <a:extLst>
              <a:ext uri="{FF2B5EF4-FFF2-40B4-BE49-F238E27FC236}">
                <a16:creationId xmlns:a16="http://schemas.microsoft.com/office/drawing/2014/main" id="{2D7752BB-CA34-3433-2BA6-3FB3D88F2D5F}"/>
              </a:ext>
            </a:extLst>
          </p:cNvPr>
          <p:cNvSpPr/>
          <p:nvPr/>
        </p:nvSpPr>
        <p:spPr>
          <a:xfrm>
            <a:off x="1080630" y="5791947"/>
            <a:ext cx="2417989" cy="426222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подготовка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직사각형 13">
            <a:extLst>
              <a:ext uri="{FF2B5EF4-FFF2-40B4-BE49-F238E27FC236}">
                <a16:creationId xmlns:a16="http://schemas.microsoft.com/office/drawing/2014/main" id="{86A16677-90ED-2DDC-8BEB-91AD9AC6D922}"/>
              </a:ext>
            </a:extLst>
          </p:cNvPr>
          <p:cNvSpPr/>
          <p:nvPr/>
        </p:nvSpPr>
        <p:spPr>
          <a:xfrm>
            <a:off x="3581388" y="5791947"/>
            <a:ext cx="2417989" cy="426222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утверждение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80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1B90E8B7-8793-47F4-A2AA-55A63D4FC063}"/>
              </a:ext>
            </a:extLst>
          </p:cNvPr>
          <p:cNvGrpSpPr/>
          <p:nvPr/>
        </p:nvGrpSpPr>
        <p:grpSpPr>
          <a:xfrm rot="2700000" flipV="1">
            <a:off x="2331340" y="3240753"/>
            <a:ext cx="201416" cy="201416"/>
            <a:chOff x="10553700" y="520699"/>
            <a:chExt cx="1079500" cy="1079500"/>
          </a:xfrm>
        </p:grpSpPr>
        <p:cxnSp>
          <p:nvCxnSpPr>
            <p:cNvPr id="3" name="직선 연결선 2">
              <a:extLst>
                <a:ext uri="{FF2B5EF4-FFF2-40B4-BE49-F238E27FC236}">
                  <a16:creationId xmlns:a16="http://schemas.microsoft.com/office/drawing/2014/main" id="{743B5C74-1E30-43B3-B188-02701DBFBFDF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0B1467B3-52BC-496E-986A-6905FFE2B1C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타원 4">
            <a:extLst>
              <a:ext uri="{FF2B5EF4-FFF2-40B4-BE49-F238E27FC236}">
                <a16:creationId xmlns:a16="http://schemas.microsoft.com/office/drawing/2014/main" id="{D6058714-6110-4CB6-A902-95AC650E0AA2}"/>
              </a:ext>
            </a:extLst>
          </p:cNvPr>
          <p:cNvSpPr/>
          <p:nvPr/>
        </p:nvSpPr>
        <p:spPr>
          <a:xfrm>
            <a:off x="1382937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tx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tx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076BCB6-ED7D-456F-A1BB-682A02D9082B}"/>
              </a:ext>
            </a:extLst>
          </p:cNvPr>
          <p:cNvGrpSpPr/>
          <p:nvPr/>
        </p:nvGrpSpPr>
        <p:grpSpPr>
          <a:xfrm rot="2700000" flipV="1">
            <a:off x="4731640" y="3240753"/>
            <a:ext cx="201416" cy="201416"/>
            <a:chOff x="10553700" y="520699"/>
            <a:chExt cx="1079500" cy="1079500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83ED4CF4-4DFB-471D-92D4-D33D87E9B75D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6565E0D9-6C4D-414A-96A9-62474725BA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타원 8">
            <a:extLst>
              <a:ext uri="{FF2B5EF4-FFF2-40B4-BE49-F238E27FC236}">
                <a16:creationId xmlns:a16="http://schemas.microsoft.com/office/drawing/2014/main" id="{AC83ABB4-35F3-43AA-8C6E-3963DD8280C1}"/>
              </a:ext>
            </a:extLst>
          </p:cNvPr>
          <p:cNvSpPr/>
          <p:nvPr/>
        </p:nvSpPr>
        <p:spPr>
          <a:xfrm>
            <a:off x="3830218" y="3689350"/>
            <a:ext cx="1955800" cy="195580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tx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D1AE88D-4B67-4FC0-A48F-DECAB23FAE5A}"/>
              </a:ext>
            </a:extLst>
          </p:cNvPr>
          <p:cNvGrpSpPr/>
          <p:nvPr/>
        </p:nvGrpSpPr>
        <p:grpSpPr>
          <a:xfrm>
            <a:off x="3479788" y="4565650"/>
            <a:ext cx="203200" cy="203200"/>
            <a:chOff x="11277607" y="520699"/>
            <a:chExt cx="355593" cy="355593"/>
          </a:xfrm>
        </p:grpSpPr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338D322-79B7-4298-B44D-DBEB3DF55735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94F4B5EA-A13F-4BA1-BC6A-34100FA1902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CCEBC7B-BA59-4C64-862D-6217A69D1465}"/>
              </a:ext>
            </a:extLst>
          </p:cNvPr>
          <p:cNvSpPr/>
          <p:nvPr/>
        </p:nvSpPr>
        <p:spPr>
          <a:xfrm>
            <a:off x="1454148" y="852942"/>
            <a:ext cx="4545229" cy="450554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bg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F091E6D-F925-45CF-B3B7-A9AE51C8C4E6}"/>
              </a:ext>
            </a:extLst>
          </p:cNvPr>
          <p:cNvSpPr/>
          <p:nvPr/>
        </p:nvSpPr>
        <p:spPr>
          <a:xfrm>
            <a:off x="1454148" y="1332706"/>
            <a:ext cx="4545229" cy="1638300"/>
          </a:xfrm>
          <a:prstGeom prst="rect">
            <a:avLst/>
          </a:prstGeom>
          <a:solidFill>
            <a:schemeClr val="tx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/>
              <a:t>Проанализировать портфель текущих и  запланированных проектов на предмет возможности их классификации в качестве «климатических про- ектов»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8EA3F56-B5B6-495E-8C8D-5CF1A61FADB0}"/>
              </a:ext>
            </a:extLst>
          </p:cNvPr>
          <p:cNvGrpSpPr/>
          <p:nvPr/>
        </p:nvGrpSpPr>
        <p:grpSpPr>
          <a:xfrm rot="2700000" flipV="1">
            <a:off x="7258940" y="3240753"/>
            <a:ext cx="201416" cy="201416"/>
            <a:chOff x="10553700" y="520699"/>
            <a:chExt cx="1079500" cy="10795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06DDB0E-C2BC-4241-BD91-ABF79F440120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975DABE-FB25-4924-A62A-C81CF1906E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BE2BEAB-4B1D-4A89-B1E9-0007D84D0DA8}"/>
              </a:ext>
            </a:extLst>
          </p:cNvPr>
          <p:cNvSpPr/>
          <p:nvPr/>
        </p:nvSpPr>
        <p:spPr>
          <a:xfrm>
            <a:off x="6502395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Руководитель </a:t>
            </a:r>
            <a:r>
              <a:rPr lang="en-US" altLang="ko-KR" dirty="0">
                <a:solidFill>
                  <a:schemeClr val="bg1"/>
                </a:solidFill>
                <a:latin typeface="+mj-lt"/>
              </a:rPr>
              <a:t>ESG-</a:t>
            </a:r>
            <a:r>
              <a:rPr lang="ru-RU" altLang="ko-KR" dirty="0">
                <a:solidFill>
                  <a:schemeClr val="bg1"/>
                </a:solidFill>
                <a:latin typeface="+mj-lt"/>
              </a:rPr>
              <a:t>направления и эксперты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94D4689-35AA-4CD8-BB7E-A21B9FB2CC19}"/>
              </a:ext>
            </a:extLst>
          </p:cNvPr>
          <p:cNvGrpSpPr/>
          <p:nvPr/>
        </p:nvGrpSpPr>
        <p:grpSpPr>
          <a:xfrm rot="2700000" flipV="1">
            <a:off x="9659240" y="3240753"/>
            <a:ext cx="201416" cy="201416"/>
            <a:chOff x="10553700" y="520699"/>
            <a:chExt cx="1079500" cy="1079500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C3DF52A-DC87-4E4E-A2A6-BE8A832736F5}"/>
                </a:ext>
              </a:extLst>
            </p:cNvPr>
            <p:cNvCxnSpPr/>
            <p:nvPr/>
          </p:nvCxnSpPr>
          <p:spPr>
            <a:xfrm>
              <a:off x="10553700" y="52069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4FBDBDE-A3A4-44A6-93F8-B7A1D8FFC2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93450" y="1060449"/>
              <a:ext cx="1079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731FB8A5-F55D-4EC3-8150-2E37EAFD4505}"/>
              </a:ext>
            </a:extLst>
          </p:cNvPr>
          <p:cNvSpPr/>
          <p:nvPr/>
        </p:nvSpPr>
        <p:spPr>
          <a:xfrm>
            <a:off x="9174572" y="3689350"/>
            <a:ext cx="1955800" cy="1955800"/>
          </a:xfrm>
          <a:prstGeom prst="ellipse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altLang="ko-KR" dirty="0">
                <a:solidFill>
                  <a:schemeClr val="bg1"/>
                </a:solidFill>
                <a:latin typeface="+mj-lt"/>
              </a:rPr>
              <a:t>Руководители бизнес-направлений компании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E9F498-04C6-41DB-B5F5-B8F27EB1F105}"/>
              </a:ext>
            </a:extLst>
          </p:cNvPr>
          <p:cNvGrpSpPr/>
          <p:nvPr/>
        </p:nvGrpSpPr>
        <p:grpSpPr>
          <a:xfrm>
            <a:off x="8714783" y="4564380"/>
            <a:ext cx="203200" cy="203200"/>
            <a:chOff x="11277607" y="520699"/>
            <a:chExt cx="355593" cy="355593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98A5E526-4728-4980-804E-16D6FD913472}"/>
                </a:ext>
              </a:extLst>
            </p:cNvPr>
            <p:cNvCxnSpPr/>
            <p:nvPr/>
          </p:nvCxnSpPr>
          <p:spPr>
            <a:xfrm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E337F70-45B4-4278-B035-AEAA7D2809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77607" y="698496"/>
              <a:ext cx="3555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4C89962-77A2-42FB-ABFF-0B3C86E772FE}"/>
              </a:ext>
            </a:extLst>
          </p:cNvPr>
          <p:cNvSpPr/>
          <p:nvPr/>
        </p:nvSpPr>
        <p:spPr>
          <a:xfrm>
            <a:off x="6483344" y="846296"/>
            <a:ext cx="4356093" cy="4572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ko-KR" sz="2000" dirty="0">
                <a:solidFill>
                  <a:schemeClr val="tx1"/>
                </a:solidFill>
                <a:latin typeface="+mj-lt"/>
              </a:rPr>
              <a:t>Мероприятие</a:t>
            </a:r>
            <a:endParaRPr lang="ko-KR" alt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CCCDF32-033F-4EAD-BE36-028192B0D08F}"/>
              </a:ext>
            </a:extLst>
          </p:cNvPr>
          <p:cNvSpPr/>
          <p:nvPr/>
        </p:nvSpPr>
        <p:spPr>
          <a:xfrm>
            <a:off x="6468099" y="1332706"/>
            <a:ext cx="4356093" cy="1638300"/>
          </a:xfrm>
          <a:prstGeom prst="rect">
            <a:avLst/>
          </a:prstGeom>
          <a:solidFill>
            <a:schemeClr val="bg1"/>
          </a:solidFill>
          <a:ln w="12838" cap="flat">
            <a:solidFill>
              <a:schemeClr val="tx1"/>
            </a:solidFill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</a:rPr>
              <a:t>Подготовить проекты к прохождению верификации в качестве «климатических проектов», привлечь неза-висимые аккредитованные организации (верифика-  торов) к верификации проектов</a:t>
            </a: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42BCC0-1CE4-BAF0-3689-F89FDBD66998}"/>
              </a:ext>
            </a:extLst>
          </p:cNvPr>
          <p:cNvSpPr txBox="1"/>
          <p:nvPr/>
        </p:nvSpPr>
        <p:spPr>
          <a:xfrm>
            <a:off x="904228" y="5818763"/>
            <a:ext cx="5151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ФЗ «Об ограничении выбросов парниковых газов» № 296-ФЗ от 02.07.2021 г</a:t>
            </a:r>
          </a:p>
        </p:txBody>
      </p:sp>
    </p:spTree>
    <p:extLst>
      <p:ext uri="{BB962C8B-B14F-4D97-AF65-F5344CB8AC3E}">
        <p14:creationId xmlns:p14="http://schemas.microsoft.com/office/powerpoint/2010/main" val="886784504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bas Neue-Calibri Light">
      <a:majorFont>
        <a:latin typeface="Bebas Neue"/>
        <a:ea typeface="Arial Unicode MS"/>
        <a:cs typeface=""/>
      </a:majorFont>
      <a:minorFont>
        <a:latin typeface="Calibri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400" b="1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830</Words>
  <Application>Microsoft Office PowerPoint</Application>
  <PresentationFormat>Широкоэкранный</PresentationFormat>
  <Paragraphs>189</Paragraphs>
  <Slides>16</Slides>
  <Notes>0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맑은 고딕</vt:lpstr>
      <vt:lpstr>Wingdings</vt:lpstr>
      <vt:lpstr>Bebas Neue</vt:lpstr>
      <vt:lpstr>Calibri Light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Ольга Есякова</cp:lastModifiedBy>
  <cp:revision>251</cp:revision>
  <dcterms:created xsi:type="dcterms:W3CDTF">2019-04-06T05:20:47Z</dcterms:created>
  <dcterms:modified xsi:type="dcterms:W3CDTF">2023-09-22T01:36:55Z</dcterms:modified>
</cp:coreProperties>
</file>