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  <p:sldMasterId id="2147483678" r:id="rId5"/>
  </p:sldMasterIdLst>
  <p:notesMasterIdLst>
    <p:notesMasterId r:id="rId17"/>
  </p:notesMasterIdLst>
  <p:handoutMasterIdLst>
    <p:handoutMasterId r:id="rId18"/>
  </p:handoutMasterIdLst>
  <p:sldIdLst>
    <p:sldId id="379" r:id="rId6"/>
    <p:sldId id="365" r:id="rId7"/>
    <p:sldId id="374" r:id="rId8"/>
    <p:sldId id="306" r:id="rId9"/>
    <p:sldId id="366" r:id="rId10"/>
    <p:sldId id="372" r:id="rId11"/>
    <p:sldId id="373" r:id="rId12"/>
    <p:sldId id="371" r:id="rId13"/>
    <p:sldId id="376" r:id="rId14"/>
    <p:sldId id="377" r:id="rId15"/>
    <p:sldId id="378" r:id="rId16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lumbCondensed" panose="02000306000000000000" pitchFamily="2" charset="-52"/>
      <p:regular r:id="rId23"/>
    </p:embeddedFont>
    <p:embeddedFont>
      <p:font typeface="PT Sans" panose="02000000000000000000" pitchFamily="2" charset="0"/>
      <p:regular r:id="rId24"/>
      <p:bold r:id="rId25"/>
      <p:italic r:id="rId26"/>
      <p:boldItalic r:id="rId27"/>
    </p:embeddedFont>
    <p:embeddedFont>
      <p:font typeface="RoadRadio" pitchFamily="2" charset="0"/>
      <p:regular r:id="rId28"/>
      <p:bold r:id="rId29"/>
    </p:embeddedFont>
  </p:embeddedFontLst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845" userDrawn="1">
          <p15:clr>
            <a:srgbClr val="A4A3A4"/>
          </p15:clr>
        </p15:guide>
        <p15:guide id="7" orient="horz" pos="5360" userDrawn="1">
          <p15:clr>
            <a:srgbClr val="A4A3A4"/>
          </p15:clr>
        </p15:guide>
        <p15:guide id="8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ADADA"/>
    <a:srgbClr val="77C5D5"/>
    <a:srgbClr val="E6B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76155" autoAdjust="0"/>
  </p:normalViewPr>
  <p:slideViewPr>
    <p:cSldViewPr snapToGrid="0">
      <p:cViewPr varScale="1">
        <p:scale>
          <a:sx n="66" d="100"/>
          <a:sy n="66" d="100"/>
        </p:scale>
        <p:origin x="1445" y="43"/>
      </p:cViewPr>
      <p:guideLst>
        <p:guide orient="horz" pos="4845"/>
        <p:guide orient="horz" pos="53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>
        <p:guide orient="horz" pos="3127"/>
        <p:guide pos="2141"/>
      </p:guideLst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handoutMaster" Target="handoutMasters/handoutMaster1.xml" /><Relationship Id="rId26" Type="http://schemas.openxmlformats.org/officeDocument/2006/relationships/font" Target="fonts/font8.fntdata" /><Relationship Id="rId3" Type="http://schemas.openxmlformats.org/officeDocument/2006/relationships/customXml" Target="../customXml/item3.xml" /><Relationship Id="rId21" Type="http://schemas.openxmlformats.org/officeDocument/2006/relationships/font" Target="fonts/font3.fntdata" /><Relationship Id="rId34" Type="http://schemas.openxmlformats.org/officeDocument/2006/relationships/tableStyles" Target="tableStyle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notesMaster" Target="notesMasters/notesMaster1.xml" /><Relationship Id="rId25" Type="http://schemas.openxmlformats.org/officeDocument/2006/relationships/font" Target="fonts/font7.fntdata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font" Target="fonts/font2.fntdata" /><Relationship Id="rId29" Type="http://schemas.openxmlformats.org/officeDocument/2006/relationships/font" Target="fonts/font11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font" Target="fonts/font6.fntdata" /><Relationship Id="rId32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font" Target="fonts/font5.fntdata" /><Relationship Id="rId28" Type="http://schemas.openxmlformats.org/officeDocument/2006/relationships/font" Target="fonts/font10.fntdata" /><Relationship Id="rId10" Type="http://schemas.openxmlformats.org/officeDocument/2006/relationships/slide" Target="slides/slide5.xml" /><Relationship Id="rId19" Type="http://schemas.openxmlformats.org/officeDocument/2006/relationships/font" Target="fonts/font1.fntdata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font" Target="fonts/font4.fntdata" /><Relationship Id="rId27" Type="http://schemas.openxmlformats.org/officeDocument/2006/relationships/font" Target="fonts/font9.fntdata" /><Relationship Id="rId30" Type="http://schemas.openxmlformats.org/officeDocument/2006/relationships/tags" Target="tags/tag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9036630680537"/>
          <c:y val="3.4356968837246017E-2"/>
          <c:w val="0.6414883373057149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2AD64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3-427B-B65E-A2B567141CD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3-427B-B65E-A2B567141CD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3-427B-B65E-A2B567141CD8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59</c:v>
                </c:pt>
                <c:pt idx="1">
                  <c:v>30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C3-427B-B65E-A2B567141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2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5-4944-9639-33321407E3B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AC5-4944-9639-33321407E3B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5-4944-9639-33321407E3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C5-4944-9639-33321407E3BD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AC5-4944-9639-33321407E3B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C5-4944-9639-33321407E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24671961940183"/>
          <c:y val="3.2053824464748006E-2"/>
          <c:w val="0.59950656076119635"/>
          <c:h val="0.899259408825077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57-4DD1-995E-6D291C46F4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4DD1-995E-6D291C46F4C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7-4DD1-995E-6D291C46F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57-4DD1-995E-6D291C46F4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4DD1-995E-6D291C46F4C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7-4DD1-995E-6D291C46F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57-4DD1-995E-6D291C46F4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4DD1-995E-6D291C46F4C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7-4DD1-995E-6D291C46F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63F0-9C7F-47A4-AC50-26DA2B37EE3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E2FC-D1F7-4A90-94D5-968FDF246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6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F1DCE-9A4F-4525-9B1A-689745C727B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5740-188F-4C56-81CF-7B2E5DFB2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ss.ru/obschestvo/14395765?utm_source=yxnews&amp;utm_medium=desktop" TargetMode="External" /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Приведу пример практического действия </a:t>
            </a:r>
            <a:r>
              <a:rPr lang="en-US" dirty="0"/>
              <a:t>ESG</a:t>
            </a:r>
            <a:r>
              <a:rPr lang="ru-RU" dirty="0"/>
              <a:t> концепции в семье, где примерами </a:t>
            </a:r>
            <a:endParaRPr lang="en-US" dirty="0"/>
          </a:p>
          <a:p>
            <a:r>
              <a:rPr lang="en-US" dirty="0"/>
              <a:t>E </a:t>
            </a:r>
            <a:r>
              <a:rPr lang="ru-RU" dirty="0"/>
              <a:t>может быть осознанное потребление и приобретение продуктов питания, 25 % людей в России работают на ведро, покупают в прок продукты, о которым забывают или выходит срок их годности</a:t>
            </a:r>
          </a:p>
          <a:p>
            <a:r>
              <a:rPr lang="ru-RU" dirty="0"/>
              <a:t>У скольких из нас висят вещи в шкафу с этикетками, купленными на распродажах, потому что мы похудеем, потому что нет такого цвета или именно такой модели, без чего в принципе можно было бы и обойтись. </a:t>
            </a:r>
          </a:p>
          <a:p>
            <a:r>
              <a:rPr lang="ru-RU" dirty="0"/>
              <a:t>Сколькие из нас сегодня вынесли чистые помытые пластиковые бутылки и выбросили их в контейнер для пластиковой упаковки или сдали батарейки и использованную бумагу</a:t>
            </a:r>
            <a:r>
              <a:rPr lang="en-US" dirty="0"/>
              <a:t>?</a:t>
            </a:r>
            <a:r>
              <a:rPr lang="ru-RU" dirty="0"/>
              <a:t> </a:t>
            </a:r>
          </a:p>
          <a:p>
            <a:r>
              <a:rPr lang="ru-RU" dirty="0"/>
              <a:t>Сколькие из нас выключили воду, в момент двухминутной чистки зубов и сократили время нахождения в душе с 10 минут до 3. Да, у нас богатые природные ресурсы, но, что мы оставим для будущих поколений и как мы их воспитаем в стратегии </a:t>
            </a:r>
            <a:r>
              <a:rPr lang="en-US" dirty="0"/>
              <a:t>environment friendly</a:t>
            </a:r>
            <a:endParaRPr lang="ru-RU" dirty="0"/>
          </a:p>
          <a:p>
            <a:endParaRPr lang="ru-RU" dirty="0"/>
          </a:p>
          <a:p>
            <a:r>
              <a:rPr lang="en-US" dirty="0"/>
              <a:t>S</a:t>
            </a:r>
            <a:r>
              <a:rPr lang="ru-RU" dirty="0"/>
              <a:t> – социальный аспект определяет успешность человека в социуме – это его социальный и эмоциональный интеллект, умение строить коммуникации и отношения, зарабатывать деньги и делиться ими с родными и близкими, проявлять заботу, эмпатию, заботиться о старшем поколении, помогать в выборе профессии  своим детям</a:t>
            </a:r>
          </a:p>
          <a:p>
            <a:endParaRPr lang="ru-RU" dirty="0"/>
          </a:p>
          <a:p>
            <a:r>
              <a:rPr lang="en-US" dirty="0"/>
              <a:t>G</a:t>
            </a:r>
            <a:r>
              <a:rPr lang="ru-RU" dirty="0"/>
              <a:t> – управление домохозяйством, бюджетом, подрядчиками, когда они у нас делают ремонт, умный дом, основанный на принципах цифровизации и АСУТП, и, конечно, наша охрана труда и бытовая безопасность – безопасное вождение автомобиля, соблюдение техники безопасности и умение пользоваться электроприборами, </a:t>
            </a:r>
            <a:r>
              <a:rPr lang="ru-RU" dirty="0" err="1"/>
              <a:t>огнетушитилем</a:t>
            </a:r>
            <a:r>
              <a:rPr lang="ru-RU" dirty="0"/>
              <a:t> и иметь план </a:t>
            </a:r>
            <a:r>
              <a:rPr lang="ru-RU" dirty="0" err="1"/>
              <a:t>эвакуауции</a:t>
            </a:r>
            <a:r>
              <a:rPr lang="ru-RU" dirty="0"/>
              <a:t> из горящего помещения. </a:t>
            </a:r>
          </a:p>
          <a:p>
            <a:endParaRPr lang="ru-RU" dirty="0"/>
          </a:p>
          <a:p>
            <a:r>
              <a:rPr lang="ru-RU" dirty="0"/>
              <a:t>Вы же понимаете, зачем это нужно вашей семье. Если вы владеете вышеперечисленным, вам будет понятно и легко придерживаться принципов </a:t>
            </a:r>
            <a:r>
              <a:rPr lang="en-US" dirty="0"/>
              <a:t>ESG </a:t>
            </a:r>
            <a:r>
              <a:rPr lang="ru-RU" dirty="0"/>
              <a:t>в компании. </a:t>
            </a:r>
          </a:p>
          <a:p>
            <a:endParaRPr lang="ru-RU" dirty="0"/>
          </a:p>
          <a:p>
            <a:r>
              <a:rPr lang="ru-RU" dirty="0"/>
              <a:t>  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1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Повестка в Красцветмете существовала всегда. Это и забота о сотрудниках, которые всегда позитивно отзывались о компании, это и меры по снижению выбросов, это и развитие науки.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C</a:t>
            </a:r>
            <a:r>
              <a:rPr lang="ru-RU" sz="1800" spc="-25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ущественным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в 2021 году явилось внедрение методологии </a:t>
            </a:r>
            <a:r>
              <a:rPr lang="en-US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ESG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, подготовка Отчета об устойчивом развитии, измерение нашего уровня зрелости. </a:t>
            </a:r>
            <a:r>
              <a:rPr lang="ru-RU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2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 словам опрошенных РБК </a:t>
            </a:r>
            <a:r>
              <a:rPr lang="en-US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ESG 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экспертов, 2021 год можно было по праву назвать годом расцвета ESG в России.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Так, по результатам 202</a:t>
            </a:r>
            <a:r>
              <a:rPr lang="en-US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года Красцветмет анонсировал результаты наиболее успешных практик в области экологии и социальной ответственности. 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i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снижение выбросов загрязняющих веществ в атмосферный воздух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i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27% снижение объема образования отходов производства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i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41% уменьшение массы выбросов загрязняющих веществ в сточные воды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i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0,1 % доля Красцветмета в общее количество выбросов в атмосферный воздух Красноярска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i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Инвестиции в благотворительность составили 387 млн рублей, в охрану труда и промышленную безопасность 181 млн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руб</a:t>
            </a:r>
            <a:r>
              <a:rPr lang="ru-RU" sz="1800" i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, налоговые отчисления в краевой бюджет 3,8 млрд руб.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i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Концепция городского и индустриального благоустройства “Город без окраин, мышление без границ”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7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Февраль 2022 года и последующие месяцы эксперты по устойчивому развитию называют проверкой на прочность, которая показала серьезность намерений компаний по внедрению ESG-практик. </a:t>
            </a:r>
            <a:r>
              <a:rPr lang="ru-RU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Мы осознаем, что периоды сильной турбулентности на рынках могут потребовать пересмотра ESG-стратегии. </a:t>
            </a:r>
            <a:r>
              <a:rPr lang="ru-RU" sz="12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Сейчас, в условиях кризиса, метрики показывают, что актуальность политики несколько ослабла «в моменте». Наши консультанты </a:t>
            </a:r>
            <a:r>
              <a:rPr lang="ru-RU" sz="1200" spc="-30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Нексия</a:t>
            </a:r>
            <a:r>
              <a:rPr lang="ru-RU" sz="12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</a:t>
            </a:r>
            <a:r>
              <a:rPr lang="ru-RU" sz="1200" spc="-30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Пачоли</a:t>
            </a:r>
            <a:r>
              <a:rPr lang="ru-RU" sz="12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говорят о том, что мода в России постепенно сходит на нет. </a:t>
            </a:r>
          </a:p>
          <a:p>
            <a:r>
              <a:rPr lang="ru-RU" sz="12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Обозначенные тенденции являются следствием </a:t>
            </a:r>
          </a:p>
          <a:p>
            <a:endParaRPr lang="ru-RU" dirty="0"/>
          </a:p>
          <a:p>
            <a:r>
              <a:rPr lang="ru-RU" dirty="0"/>
              <a:t>Угрозы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Кардинальное изменение цепочек поставок для производителей РФ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Отключение России от международных рейтингов и стандартов отчетности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Отпала необходимость </a:t>
            </a:r>
            <a:r>
              <a:rPr lang="en-US" dirty="0"/>
              <a:t>ESG</a:t>
            </a:r>
            <a:r>
              <a:rPr lang="ru-RU" dirty="0"/>
              <a:t> отчетности на экспорт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РФ приостановила реализацию национальных проектов до 2024-2026</a:t>
            </a:r>
          </a:p>
          <a:p>
            <a:endParaRPr lang="ru-RU" dirty="0"/>
          </a:p>
          <a:p>
            <a:r>
              <a:rPr lang="ru-RU" dirty="0"/>
              <a:t>Сильные стороны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РФ не отменила ни один нормативный акт, принятый в области </a:t>
            </a:r>
            <a:r>
              <a:rPr lang="en-US" dirty="0"/>
              <a:t>ESG </a:t>
            </a:r>
            <a:r>
              <a:rPr lang="ru-RU" dirty="0"/>
              <a:t>до кризиса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Важно отметить, что существует национальная повестка </a:t>
            </a:r>
            <a:r>
              <a:rPr lang="en-US" sz="12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ESG</a:t>
            </a:r>
            <a:r>
              <a:rPr lang="ru-RU" sz="12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, цели и проекты в области экологии и устойчивого развития, которые поддерживаются на уровне Президента и Правительства РФ.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Возможности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импортозамещение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Создавать новые ценности новых реалий, настроений и ожиданий.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сложившейся геополитической ситуации мы оказываемся в ценностном вакууме, когда западные бренды, покидая рынок, уносят с собой ценности и культуру, годами задававшие тон и формировавшие ожидания клиентов. И перед российскими компаниями стоит большой вызов — не адаптировать и </a:t>
            </a:r>
            <a:r>
              <a:rPr lang="ru-RU" sz="1800" spc="-30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локализовывать</a:t>
            </a:r>
            <a:r>
              <a:rPr lang="ru-RU" sz="18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ценности западных брендов, а </a:t>
            </a:r>
            <a:r>
              <a:rPr lang="ru-RU" sz="1800" b="1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создавать</a:t>
            </a:r>
            <a:r>
              <a:rPr lang="ru-RU" sz="18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новые в рамках новой реальности, новых настроений и ожиданий. Формирование новых морально-нравственных ориентиров – задача социального аспекта, который выходит на первый план в текущей ситуации, опережая актуальность экологической повестки.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Фокусировать усилия на рынках Юго-Восточной Азии и Ближнего Востока</a:t>
            </a:r>
          </a:p>
          <a:p>
            <a:b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Важно отметить, что существует национальная повестка </a:t>
            </a:r>
            <a:r>
              <a:rPr lang="en-US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ESG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, цели и проекты в области экологии и устойчивого развития, которые поддерживаются на уровне Президента и Правительства РФ. Однако, н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а федеральном уровне приостанавливаются природоохранные требования к предприятиям. Так, например, до 2026 года частично отложена реализация нацпроекта «Чистый воздух”.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52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ДЛЯ СПРАВКИ (не говорим)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Федеральный проект «Чистый воздух» национального проекта «Экология», направленный на улучшение экологической обстановки и снижение выбросов загрязняющих веществ в атмосферу, реализуют в России на два года позднее запланированного срока — до конца 2026 г. Об этом ТАСС сообщил глава Минприроды России Александр Козлов.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5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Решение об изменении сроков принято в связи с новыми экономическими реалиями, однако оно «ни в коем случае» не останавливает проект, отметили в ведомстве. 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5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«Срок реализации федерального проекта "Чистый воздух" продлен на два года — до 31 декабря 2026 г.», — </a:t>
            </a:r>
            <a:r>
              <a:rPr lang="ru-RU" sz="1800" u="sng" dirty="0">
                <a:solidFill>
                  <a:srgbClr val="4F99AF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hlinkClick r:id="rId3"/>
              </a:rPr>
              <a:t>сказал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Козлов.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5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 его словам, эксперимент по квотированию в новых городах начнется 1 сентября 2023 г., перечень этих населенных пунктов утвердят летом. Ключевым периодом для реализации федерального проекта станут 2023-2024 гг.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5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Участниками проекта «Чистый воздух» являются 12 крупных промышленных центров: Братск, Красноярск, Липецк, Магнитогорск, Медногорск, Нижний Тагил, Новокузнецк, Норильск, Омск, Челябинск, Череповец и Чита. С августа 2021 г. проектом руководит Минприроды России. Планируется, что благодаря проекту объем выбросов сократится не менее чем на 20%, а к 2030 г. — в два раза. Объем внебюджетных инвестиций на реализацию программы составит около 500 млрд руб.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4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В азиатских государствах ESG-повестка основана на все тех же международных стандартах с некоторыми страновыми особенностями.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Open Sans" panose="020B0606030504020204" pitchFamily="34" charset="0"/>
              </a:rPr>
              <a:t>Так компания </a:t>
            </a:r>
            <a:r>
              <a:rPr lang="en-US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Open Sans" panose="020B0606030504020204" pitchFamily="34" charset="0"/>
              </a:rPr>
              <a:t>KPMG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Open Sans" panose="020B0606030504020204" pitchFamily="34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Open Sans" panose="020B0606030504020204" pitchFamily="34" charset="0"/>
              </a:rPr>
              <a:t>kept</a:t>
            </a:r>
            <a:r>
              <a:rPr lang="ru-RU" sz="18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Open Sans" panose="020B0606030504020204" pitchFamily="34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проанализировала ситуацию с ESG-инфраструктурой, требованиями, ландшафтом в Юго-Восточной Азии и на Ближнем Востоке. Исследование коснулось 13 юрисдикций и 19 бирж.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 всех странах есть национальные политики в области устойчивого развития, социальной ответственности и корпоративного управления.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этом 90% бирж рекомендуют компаниям предоставлять нефинансовую ESG-отчетность, а 50% — сделали это обязательным.</a:t>
            </a:r>
            <a:r>
              <a:rPr lang="ru-RU" sz="1800" dirty="0">
                <a:solidFill>
                  <a:srgbClr val="333F48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 В Иране, Казахстане, Узбекистане, Киргизии и Катаре предоставление ESG-отчетности пока не обязательно.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F48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В Корее, Китае, Турции, ОАЭ, Египте, Индии – обязательное раскрытие </a:t>
            </a:r>
            <a:r>
              <a:rPr lang="en-US" sz="1800" dirty="0">
                <a:solidFill>
                  <a:srgbClr val="333F48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ESG</a:t>
            </a:r>
            <a:r>
              <a:rPr lang="ru-RU" sz="1800" dirty="0">
                <a:solidFill>
                  <a:srgbClr val="333F48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 отчетности для листинговых компаний и самых крупных по капитализации.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Требования Гонконгской и Шанхайской бирж к нефинансовым отчетностям выглядят строже, чем требования Лондонской биржи.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 что такое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ESG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для Китая – двойной углеродный след – пик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эмисси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 2030 году, достижение углеродной нейтральности к 2060 году.  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6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Публикуя отчеты об устойчивом развитии, мы считаем, что практика устойчивого развития — это не модный тренд, а часть стратегического видения будущего, которое предусматривает последовательную интеграцию ESG во все бизнес-процессы. Для нашей компании предоставление нефинансовой отчетности является правилом хорошего тона, гигиеной и репутационной составляющей.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В этом году свои заявки на получение данных нефинансовой отчетности просили предоставить компании </a:t>
            </a:r>
            <a:r>
              <a:rPr lang="en-US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BASF</a:t>
            </a:r>
            <a:r>
              <a:rPr lang="ru-RU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, </a:t>
            </a:r>
            <a:r>
              <a:rPr lang="en-US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Bosch </a:t>
            </a:r>
            <a:r>
              <a:rPr lang="ru-RU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и </a:t>
            </a:r>
            <a:r>
              <a:rPr lang="ru-RU" sz="1200" spc="-25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Уралхим</a:t>
            </a:r>
            <a:r>
              <a:rPr lang="ru-RU" sz="12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.  </a:t>
            </a:r>
            <a:r>
              <a:rPr lang="ru-RU" sz="1200" spc="-30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 оценке нашего консультационного партнера “</a:t>
            </a:r>
            <a:r>
              <a:rPr lang="ru-RU" sz="1800" spc="-25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Нексия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Пачоли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” уровень развития практик устойчивого развития в Красцветмете в среднем порядка 50%. в 2021 году (Экология 52%, Социальный аспект 52%, Корпоративное управление 46%) И это только начало.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/>
              <a:t>Обшественное</a:t>
            </a:r>
            <a:r>
              <a:rPr lang="ru-RU" dirty="0"/>
              <a:t> заверение – инструмент независимого подтверждения раскрываемых компаниями сведений о реализации принципов, способствует повышению общественного повышения доверия.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8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Подготовка Отчета за 2022 год, в которой фокус будет на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Ключевыми фокусами в рамках </a:t>
            </a:r>
            <a:r>
              <a:rPr lang="en-US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ESG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повестки в Красцветмете на  2023 года 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Проведение Опроса по определению существенности раскрываемых тем для Красцветмета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Реализация проектов по взаимодействию с местным сообществом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Подготовка 9 политик и процедур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Подготовка Отчета об устойчивом развитии за 2022 год. Приоритетные темы</a:t>
            </a:r>
            <a:r>
              <a:rPr lang="en-US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r>
              <a:rPr lang="ru-RU" sz="1800" spc="-25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ггггш.дэ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Охрана труда и промышленная безопасность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Ответственная цепочка поставок – поставки сырья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Климатическая повестка, сокращение углеродного следа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Соблюдение прав человека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Соблюдение антикоррупционного законодательства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Актуальным для нас в течение следующего периода остается получение </a:t>
            </a:r>
            <a:r>
              <a:rPr lang="en-US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ESG 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рейтинга, проведение общественных слушаний и обсуждений Отчета об устойчивом развитии с заинтересованными сторонами. Следующий период потребует от каждого из нас усилий - больше вовлекать внешних партнеров, клиентов, поставщиков, быть с ними в одном понимании такой ответственности. Например, в области соблюдения правил ОТ и ПБ и использования </a:t>
            </a:r>
            <a:r>
              <a:rPr lang="ru-RU" sz="1800" spc="-25" dirty="0" err="1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СИЗов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на производстве. Политика по работе с поставщиками должна все расставить на свои места.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1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ESG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– это для всех и каждого, для меня и для Красцветмета. </a:t>
            </a:r>
            <a:r>
              <a:rPr lang="en-US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ESG </a:t>
            </a:r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не на экспорт. Присоединяйтесь!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5" dirty="0">
                <a:solidFill>
                  <a:srgbClr val="1A1A1A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C5740-188F-4C56-81CF-7B2E5DFB29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3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3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2.png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2.bin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6.xml" /><Relationship Id="rId1" Type="http://schemas.openxmlformats.org/officeDocument/2006/relationships/vmlDrawing" Target="../drawings/vmlDrawing5.vml" /><Relationship Id="rId5" Type="http://schemas.openxmlformats.org/officeDocument/2006/relationships/image" Target="../media/image3.emf" /><Relationship Id="rId4" Type="http://schemas.openxmlformats.org/officeDocument/2006/relationships/oleObject" Target="../embeddings/oleObject4.bin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7.xml" /><Relationship Id="rId1" Type="http://schemas.openxmlformats.org/officeDocument/2006/relationships/vmlDrawing" Target="../drawings/vmlDrawing6.vml" /><Relationship Id="rId5" Type="http://schemas.openxmlformats.org/officeDocument/2006/relationships/image" Target="../media/image3.emf" /><Relationship Id="rId4" Type="http://schemas.openxmlformats.org/officeDocument/2006/relationships/oleObject" Target="../embeddings/oleObject3.bin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8.xml" /><Relationship Id="rId1" Type="http://schemas.openxmlformats.org/officeDocument/2006/relationships/vmlDrawing" Target="../drawings/vmlDrawing7.vml" /><Relationship Id="rId6" Type="http://schemas.openxmlformats.org/officeDocument/2006/relationships/image" Target="../media/image2.png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2.bin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9.xml" /><Relationship Id="rId1" Type="http://schemas.openxmlformats.org/officeDocument/2006/relationships/vmlDrawing" Target="../drawings/vmlDrawing8.vml" /><Relationship Id="rId5" Type="http://schemas.openxmlformats.org/officeDocument/2006/relationships/image" Target="../media/image3.emf" /><Relationship Id="rId4" Type="http://schemas.openxmlformats.org/officeDocument/2006/relationships/oleObject" Target="../embeddings/oleObject4.bin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10.xml" /><Relationship Id="rId1" Type="http://schemas.openxmlformats.org/officeDocument/2006/relationships/vmlDrawing" Target="../drawings/vmlDrawing9.vml" /><Relationship Id="rId5" Type="http://schemas.openxmlformats.org/officeDocument/2006/relationships/image" Target="../media/image3.emf" /><Relationship Id="rId4" Type="http://schemas.openxmlformats.org/officeDocument/2006/relationships/oleObject" Target="../embeddings/oleObject3.bin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4.xml" /><Relationship Id="rId1" Type="http://schemas.openxmlformats.org/officeDocument/2006/relationships/vmlDrawing" Target="../drawings/vmlDrawing3.vml" /><Relationship Id="rId5" Type="http://schemas.openxmlformats.org/officeDocument/2006/relationships/image" Target="../media/image3.emf" /><Relationship Id="rId4" Type="http://schemas.openxmlformats.org/officeDocument/2006/relationships/oleObject" Target="../embeddings/oleObject3.bin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5.xml" /><Relationship Id="rId1" Type="http://schemas.openxmlformats.org/officeDocument/2006/relationships/vmlDrawing" Target="../drawings/vmlDrawing4.vml" /><Relationship Id="rId5" Type="http://schemas.openxmlformats.org/officeDocument/2006/relationships/image" Target="../media/image3.emf" /><Relationship Id="rId4" Type="http://schemas.openxmlformats.org/officeDocument/2006/relationships/oleObject" Target="../embeddings/oleObject4.bin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48213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004888" y="1817687"/>
            <a:ext cx="6624635" cy="1943101"/>
          </a:xfrm>
          <a:prstGeom prst="rect">
            <a:avLst/>
          </a:prstGeom>
        </p:spPr>
        <p:txBody>
          <a:bodyPr lIns="0" tIns="0"/>
          <a:lstStyle>
            <a:lvl1pPr>
              <a:defRPr sz="4000" b="0" baseline="0"/>
            </a:lvl1pPr>
          </a:lstStyle>
          <a:p>
            <a:pPr lvl="0"/>
            <a:r>
              <a:rPr lang="ru-RU" dirty="0"/>
              <a:t>Титульный слайд</a:t>
            </a:r>
            <a:br>
              <a:rPr lang="ru-RU" dirty="0"/>
            </a:br>
            <a:r>
              <a:rPr lang="ru-RU" dirty="0"/>
              <a:t>для обозначения</a:t>
            </a:r>
            <a:br>
              <a:rPr lang="ru-RU" dirty="0"/>
            </a:br>
            <a:r>
              <a:rPr lang="ru-RU" dirty="0"/>
              <a:t>темы презентации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4888" y="3956052"/>
            <a:ext cx="6624635" cy="538162"/>
          </a:xfrm>
          <a:prstGeom prst="rect">
            <a:avLst/>
          </a:prstGeom>
        </p:spPr>
        <p:txBody>
          <a:bodyPr lIns="0" tIns="0"/>
          <a:lstStyle>
            <a:lvl1pPr>
              <a:defRPr sz="2400" b="0" baseline="0"/>
            </a:lvl1pPr>
          </a:lstStyle>
          <a:p>
            <a:pPr lvl="0"/>
            <a:r>
              <a:rPr lang="ru-RU" dirty="0"/>
              <a:t>Имя и фамилия автора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EA7AC6-0C61-4634-981B-98192537B7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09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67631" cy="2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14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3849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67631" cy="2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3"/>
          </p:nvPr>
        </p:nvSpPr>
        <p:spPr>
          <a:xfrm>
            <a:off x="1011544" y="1323976"/>
            <a:ext cx="10167937" cy="4389437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06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9363" y="1319213"/>
            <a:ext cx="4849811" cy="4394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/>
              <a:t>Тема презентации</a:t>
            </a:r>
            <a:endParaRPr lang="ru-RU" dirty="0"/>
          </a:p>
        </p:txBody>
      </p:sp>
      <p:sp>
        <p:nvSpPr>
          <p:cNvPr id="11" name="Текст 23"/>
          <p:cNvSpPr>
            <a:spLocks noGrp="1"/>
          </p:cNvSpPr>
          <p:nvPr>
            <p:ph type="body" sz="quarter" idx="13"/>
          </p:nvPr>
        </p:nvSpPr>
        <p:spPr>
          <a:xfrm>
            <a:off x="1011545" y="1323976"/>
            <a:ext cx="4844744" cy="4389437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205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291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004888" y="1817687"/>
            <a:ext cx="6624635" cy="1943101"/>
          </a:xfrm>
          <a:prstGeom prst="rect">
            <a:avLst/>
          </a:prstGeom>
        </p:spPr>
        <p:txBody>
          <a:bodyPr lIns="0" tIns="0"/>
          <a:lstStyle>
            <a:lvl1pPr>
              <a:defRPr sz="4000" b="0" baseline="0"/>
            </a:lvl1pPr>
          </a:lstStyle>
          <a:p>
            <a:pPr lvl="0"/>
            <a:r>
              <a:rPr lang="ru-RU" dirty="0"/>
              <a:t>Титульный слайд</a:t>
            </a:r>
            <a:br>
              <a:rPr lang="ru-RU" dirty="0"/>
            </a:br>
            <a:r>
              <a:rPr lang="ru-RU" dirty="0"/>
              <a:t>для обозначения</a:t>
            </a:r>
            <a:br>
              <a:rPr lang="ru-RU" dirty="0"/>
            </a:br>
            <a:r>
              <a:rPr lang="ru-RU" dirty="0"/>
              <a:t>темы презентации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1004888" y="3956052"/>
            <a:ext cx="6624635" cy="538162"/>
          </a:xfrm>
          <a:prstGeom prst="rect">
            <a:avLst/>
          </a:prstGeom>
        </p:spPr>
        <p:txBody>
          <a:bodyPr lIns="0" tIns="0"/>
          <a:lstStyle>
            <a:lvl1pPr>
              <a:defRPr sz="2400" b="0" baseline="0"/>
            </a:lvl1pPr>
          </a:lstStyle>
          <a:p>
            <a:pPr lvl="0"/>
            <a:r>
              <a:rPr lang="ru-RU" dirty="0"/>
              <a:t>Имя и фамилия автора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F8B737-61CD-40CD-9BA7-CCA0B485F7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0685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67631" cy="2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0335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801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67631" cy="2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3"/>
          </p:nvPr>
        </p:nvSpPr>
        <p:spPr>
          <a:xfrm>
            <a:off x="1011544" y="1323976"/>
            <a:ext cx="10167937" cy="4389437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464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9363" y="1319213"/>
            <a:ext cx="4849811" cy="4394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/>
              <a:t>Тема презентации</a:t>
            </a:r>
            <a:endParaRPr lang="ru-RU" dirty="0"/>
          </a:p>
        </p:txBody>
      </p:sp>
      <p:sp>
        <p:nvSpPr>
          <p:cNvPr id="11" name="Текст 23"/>
          <p:cNvSpPr>
            <a:spLocks noGrp="1"/>
          </p:cNvSpPr>
          <p:nvPr>
            <p:ph type="body" sz="quarter" idx="13"/>
          </p:nvPr>
        </p:nvSpPr>
        <p:spPr>
          <a:xfrm>
            <a:off x="1011545" y="1323976"/>
            <a:ext cx="4844744" cy="4389437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8171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32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2958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67631" cy="2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3"/>
          </p:nvPr>
        </p:nvSpPr>
        <p:spPr>
          <a:xfrm>
            <a:off x="1011544" y="1323976"/>
            <a:ext cx="10167937" cy="4389437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003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54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67631" cy="2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8693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9363" y="1319213"/>
            <a:ext cx="4849811" cy="4394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/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/>
              <a:t>Тема презентации</a:t>
            </a:r>
            <a:endParaRPr lang="ru-RU" dirty="0"/>
          </a:p>
        </p:txBody>
      </p:sp>
      <p:sp>
        <p:nvSpPr>
          <p:cNvPr id="11" name="Текст 23"/>
          <p:cNvSpPr>
            <a:spLocks noGrp="1"/>
          </p:cNvSpPr>
          <p:nvPr>
            <p:ph type="body" sz="quarter" idx="13"/>
          </p:nvPr>
        </p:nvSpPr>
        <p:spPr>
          <a:xfrm>
            <a:off x="1011545" y="1323976"/>
            <a:ext cx="4844744" cy="4389437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1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1545" y="1319213"/>
            <a:ext cx="10167630" cy="4394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/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960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граф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1545" y="1319213"/>
            <a:ext cx="3068331" cy="4394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/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561194" y="1319213"/>
            <a:ext cx="3068331" cy="4394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/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110844" y="1319213"/>
            <a:ext cx="3068331" cy="4394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/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0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-три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1545" y="1319213"/>
            <a:ext cx="3068331" cy="195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561194" y="1319213"/>
            <a:ext cx="3068331" cy="195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110844" y="1319213"/>
            <a:ext cx="3068331" cy="195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Текст 23"/>
          <p:cNvSpPr>
            <a:spLocks noGrp="1"/>
          </p:cNvSpPr>
          <p:nvPr>
            <p:ph type="body" sz="quarter" idx="15"/>
          </p:nvPr>
        </p:nvSpPr>
        <p:spPr>
          <a:xfrm>
            <a:off x="1011544" y="3517900"/>
            <a:ext cx="3068332" cy="2195512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23"/>
          <p:cNvSpPr>
            <a:spLocks noGrp="1"/>
          </p:cNvSpPr>
          <p:nvPr>
            <p:ph type="body" sz="quarter" idx="16"/>
          </p:nvPr>
        </p:nvSpPr>
        <p:spPr>
          <a:xfrm>
            <a:off x="4556125" y="3517901"/>
            <a:ext cx="3068332" cy="2195512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23"/>
          <p:cNvSpPr>
            <a:spLocks noGrp="1"/>
          </p:cNvSpPr>
          <p:nvPr>
            <p:ph type="body" sz="quarter" idx="17"/>
          </p:nvPr>
        </p:nvSpPr>
        <p:spPr>
          <a:xfrm>
            <a:off x="8110844" y="3517900"/>
            <a:ext cx="3068332" cy="2195513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4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1545" y="1319213"/>
            <a:ext cx="1768168" cy="195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9" name="Текст 23"/>
          <p:cNvSpPr>
            <a:spLocks noGrp="1"/>
          </p:cNvSpPr>
          <p:nvPr>
            <p:ph type="body" sz="quarter" idx="15"/>
          </p:nvPr>
        </p:nvSpPr>
        <p:spPr>
          <a:xfrm>
            <a:off x="3027027" y="1331263"/>
            <a:ext cx="2829261" cy="1943750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1011545" y="3769663"/>
            <a:ext cx="1768168" cy="19437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Текст 23"/>
          <p:cNvSpPr>
            <a:spLocks noGrp="1"/>
          </p:cNvSpPr>
          <p:nvPr>
            <p:ph type="body" sz="quarter" idx="17"/>
          </p:nvPr>
        </p:nvSpPr>
        <p:spPr>
          <a:xfrm>
            <a:off x="3027027" y="3769663"/>
            <a:ext cx="2829261" cy="1943750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337607" y="1319213"/>
            <a:ext cx="1768168" cy="195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Текст 23"/>
          <p:cNvSpPr>
            <a:spLocks noGrp="1"/>
          </p:cNvSpPr>
          <p:nvPr>
            <p:ph type="body" sz="quarter" idx="19"/>
          </p:nvPr>
        </p:nvSpPr>
        <p:spPr>
          <a:xfrm>
            <a:off x="8353089" y="1331263"/>
            <a:ext cx="2829261" cy="1943750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idx="20"/>
          </p:nvPr>
        </p:nvSpPr>
        <p:spPr>
          <a:xfrm>
            <a:off x="6337607" y="3769663"/>
            <a:ext cx="1768168" cy="19437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21"/>
          </p:nvPr>
        </p:nvSpPr>
        <p:spPr>
          <a:xfrm>
            <a:off x="8353089" y="3769663"/>
            <a:ext cx="2829261" cy="1943750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654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-шесть тезис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48112" y="6248500"/>
            <a:ext cx="531063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1200" b="0"/>
            </a:lvl1pPr>
          </a:lstStyle>
          <a:p>
            <a:fld id="{1F99B8DB-B6E4-49ED-BDBF-60385C9A0E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6" y="6262786"/>
            <a:ext cx="6568236" cy="149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PT Sans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1545" y="1319213"/>
            <a:ext cx="3068330" cy="12223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9" name="Текст 23"/>
          <p:cNvSpPr>
            <a:spLocks noGrp="1"/>
          </p:cNvSpPr>
          <p:nvPr>
            <p:ph type="body" sz="quarter" idx="15"/>
          </p:nvPr>
        </p:nvSpPr>
        <p:spPr>
          <a:xfrm>
            <a:off x="1011544" y="2785738"/>
            <a:ext cx="3068331" cy="489275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6" name="Текст 23"/>
          <p:cNvSpPr>
            <a:spLocks noGrp="1"/>
          </p:cNvSpPr>
          <p:nvPr>
            <p:ph type="body" sz="quarter" idx="23"/>
          </p:nvPr>
        </p:nvSpPr>
        <p:spPr>
          <a:xfrm>
            <a:off x="1011544" y="5230289"/>
            <a:ext cx="3068331" cy="489275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0" name="Текст 23"/>
          <p:cNvSpPr>
            <a:spLocks noGrp="1"/>
          </p:cNvSpPr>
          <p:nvPr>
            <p:ph type="body" sz="quarter" idx="25"/>
          </p:nvPr>
        </p:nvSpPr>
        <p:spPr>
          <a:xfrm>
            <a:off x="4562782" y="2785738"/>
            <a:ext cx="3068331" cy="489275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2" name="Текст 23"/>
          <p:cNvSpPr>
            <a:spLocks noGrp="1"/>
          </p:cNvSpPr>
          <p:nvPr>
            <p:ph type="body" sz="quarter" idx="27"/>
          </p:nvPr>
        </p:nvSpPr>
        <p:spPr>
          <a:xfrm>
            <a:off x="4562782" y="5230289"/>
            <a:ext cx="3068331" cy="489275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4" name="Текст 23"/>
          <p:cNvSpPr>
            <a:spLocks noGrp="1"/>
          </p:cNvSpPr>
          <p:nvPr>
            <p:ph type="body" sz="quarter" idx="29"/>
          </p:nvPr>
        </p:nvSpPr>
        <p:spPr>
          <a:xfrm>
            <a:off x="8114020" y="2785738"/>
            <a:ext cx="3068331" cy="489275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6" name="Текст 23"/>
          <p:cNvSpPr>
            <a:spLocks noGrp="1"/>
          </p:cNvSpPr>
          <p:nvPr>
            <p:ph type="body" sz="quarter" idx="31"/>
          </p:nvPr>
        </p:nvSpPr>
        <p:spPr>
          <a:xfrm>
            <a:off x="8114020" y="5230289"/>
            <a:ext cx="3068331" cy="489275"/>
          </a:xfrm>
          <a:prstGeom prst="rect">
            <a:avLst/>
          </a:prstGeom>
        </p:spPr>
        <p:txBody>
          <a:bodyPr lIns="0" tIns="54000"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2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3pPr>
            <a:lvl4pPr marL="504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4pPr>
            <a:lvl5pPr marL="756000" indent="-252000">
              <a:buFont typeface="PT Sans" panose="020B0503020203020204" pitchFamily="34" charset="-52"/>
              <a:buChar char="—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37"/>
          </p:nvPr>
        </p:nvSpPr>
        <p:spPr>
          <a:xfrm>
            <a:off x="4556125" y="1319213"/>
            <a:ext cx="3068330" cy="12223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idx="38"/>
          </p:nvPr>
        </p:nvSpPr>
        <p:spPr>
          <a:xfrm>
            <a:off x="8100705" y="1319213"/>
            <a:ext cx="3068330" cy="12223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idx="39"/>
          </p:nvPr>
        </p:nvSpPr>
        <p:spPr>
          <a:xfrm>
            <a:off x="1011545" y="3760788"/>
            <a:ext cx="3068330" cy="12223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5" name="Picture Placeholder 2"/>
          <p:cNvSpPr>
            <a:spLocks noGrp="1" noChangeAspect="1"/>
          </p:cNvSpPr>
          <p:nvPr>
            <p:ph type="pic" idx="40"/>
          </p:nvPr>
        </p:nvSpPr>
        <p:spPr>
          <a:xfrm>
            <a:off x="4556125" y="3760788"/>
            <a:ext cx="3068330" cy="12223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idx="41"/>
          </p:nvPr>
        </p:nvSpPr>
        <p:spPr>
          <a:xfrm>
            <a:off x="8100705" y="3760788"/>
            <a:ext cx="3068330" cy="12223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>
                <a:solidFill>
                  <a:schemeClr val="bg2">
                    <a:lumMod val="90000"/>
                  </a:schemeClr>
                </a:solidFill>
                <a:latin typeface="PT Sans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3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vmlDrawing" Target="../drawings/vmlDrawing1.v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emf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oleObject" Target="../embeddings/oleObject1.bin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ags" Target="../tags/tag2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 /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83331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67631" cy="2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80" r:id="rId3"/>
    <p:sldLayoutId id="2147483666" r:id="rId4"/>
    <p:sldLayoutId id="2147483670" r:id="rId5"/>
    <p:sldLayoutId id="2147483674" r:id="rId6"/>
    <p:sldLayoutId id="2147483675" r:id="rId7"/>
    <p:sldLayoutId id="2147483676" r:id="rId8"/>
    <p:sldLayoutId id="2147483677" r:id="rId9"/>
    <p:sldLayoutId id="2147483694" r:id="rId10"/>
    <p:sldLayoutId id="2147483695" r:id="rId11"/>
    <p:sldLayoutId id="2147483696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PT Sans" pitchFamily="34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PT Sans" pitchFamily="34" charset="-52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PT Sans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99" userDrawn="1">
          <p15:clr>
            <a:srgbClr val="F26B43"/>
          </p15:clr>
        </p15:guide>
        <p15:guide id="2" pos="633" userDrawn="1">
          <p15:clr>
            <a:srgbClr val="F26B43"/>
          </p15:clr>
        </p15:guide>
        <p15:guide id="3" pos="7042" userDrawn="1">
          <p15:clr>
            <a:srgbClr val="F26B43"/>
          </p15:clr>
        </p15:guide>
        <p15:guide id="4" orient="horz" pos="527" userDrawn="1">
          <p15:clr>
            <a:srgbClr val="F26B43"/>
          </p15:clr>
        </p15:guide>
        <p15:guide id="5" orient="horz" pos="4845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orient="horz" pos="680" userDrawn="1">
          <p15:clr>
            <a:srgbClr val="F26B43"/>
          </p15:clr>
        </p15:guide>
        <p15:guide id="8" orient="horz" pos="831" userDrawn="1">
          <p15:clr>
            <a:srgbClr val="F26B43"/>
          </p15:clr>
        </p15:guide>
        <p15:guide id="9" orient="horz" pos="987" userDrawn="1">
          <p15:clr>
            <a:srgbClr val="F26B43"/>
          </p15:clr>
        </p15:guide>
        <p15:guide id="10" orient="horz" pos="1140" userDrawn="1">
          <p15:clr>
            <a:srgbClr val="F26B43"/>
          </p15:clr>
        </p15:guide>
        <p15:guide id="11" orient="horz" pos="1295" userDrawn="1">
          <p15:clr>
            <a:srgbClr val="F26B43"/>
          </p15:clr>
        </p15:guide>
        <p15:guide id="12" orient="horz" pos="1448" userDrawn="1">
          <p15:clr>
            <a:srgbClr val="F26B43"/>
          </p15:clr>
        </p15:guide>
        <p15:guide id="13" orient="horz" pos="1601" userDrawn="1">
          <p15:clr>
            <a:srgbClr val="F26B43"/>
          </p15:clr>
        </p15:guide>
        <p15:guide id="14" orient="horz" pos="1755" userDrawn="1">
          <p15:clr>
            <a:srgbClr val="F26B43"/>
          </p15:clr>
        </p15:guide>
        <p15:guide id="15" orient="horz" pos="1908" userDrawn="1">
          <p15:clr>
            <a:srgbClr val="F26B43"/>
          </p15:clr>
        </p15:guide>
        <p15:guide id="16" orient="horz" pos="2063" userDrawn="1">
          <p15:clr>
            <a:srgbClr val="F26B43"/>
          </p15:clr>
        </p15:guide>
        <p15:guide id="17" orient="horz" pos="2216" userDrawn="1">
          <p15:clr>
            <a:srgbClr val="F26B43"/>
          </p15:clr>
        </p15:guide>
        <p15:guide id="18" orient="horz" pos="2369" userDrawn="1">
          <p15:clr>
            <a:srgbClr val="F26B43"/>
          </p15:clr>
        </p15:guide>
        <p15:guide id="19" orient="horz" pos="2523" userDrawn="1">
          <p15:clr>
            <a:srgbClr val="F26B43"/>
          </p15:clr>
        </p15:guide>
        <p15:guide id="20" orient="horz" pos="2675" userDrawn="1">
          <p15:clr>
            <a:srgbClr val="F26B43"/>
          </p15:clr>
        </p15:guide>
        <p15:guide id="21" orient="horz" pos="2831" userDrawn="1">
          <p15:clr>
            <a:srgbClr val="F26B43"/>
          </p15:clr>
        </p15:guide>
        <p15:guide id="22" orient="horz" pos="2982" userDrawn="1">
          <p15:clr>
            <a:srgbClr val="F26B43"/>
          </p15:clr>
        </p15:guide>
        <p15:guide id="23" orient="horz" pos="3137" userDrawn="1">
          <p15:clr>
            <a:srgbClr val="F26B43"/>
          </p15:clr>
        </p15:guide>
        <p15:guide id="24" orient="horz" pos="3291" userDrawn="1">
          <p15:clr>
            <a:srgbClr val="F26B43"/>
          </p15:clr>
        </p15:guide>
        <p15:guide id="25" orient="horz" pos="3444" userDrawn="1">
          <p15:clr>
            <a:srgbClr val="F26B43"/>
          </p15:clr>
        </p15:guide>
        <p15:guide id="26" pos="1452" userDrawn="1">
          <p15:clr>
            <a:srgbClr val="F26B43"/>
          </p15:clr>
        </p15:guide>
        <p15:guide id="27" pos="1751" userDrawn="1">
          <p15:clr>
            <a:srgbClr val="F26B43"/>
          </p15:clr>
        </p15:guide>
        <p15:guide id="28" pos="2570" userDrawn="1">
          <p15:clr>
            <a:srgbClr val="F26B43"/>
          </p15:clr>
        </p15:guide>
        <p15:guide id="29" pos="2870" userDrawn="1">
          <p15:clr>
            <a:srgbClr val="F26B43"/>
          </p15:clr>
        </p15:guide>
        <p15:guide id="30" pos="3689" userDrawn="1">
          <p15:clr>
            <a:srgbClr val="F26B43"/>
          </p15:clr>
        </p15:guide>
        <p15:guide id="31" pos="3987" userDrawn="1">
          <p15:clr>
            <a:srgbClr val="F26B43"/>
          </p15:clr>
        </p15:guide>
        <p15:guide id="32" pos="4806" userDrawn="1">
          <p15:clr>
            <a:srgbClr val="F26B43"/>
          </p15:clr>
        </p15:guide>
        <p15:guide id="33" pos="5106" userDrawn="1">
          <p15:clr>
            <a:srgbClr val="F26B43"/>
          </p15:clr>
        </p15:guide>
        <p15:guide id="34" pos="5925" userDrawn="1">
          <p15:clr>
            <a:srgbClr val="F26B43"/>
          </p15:clr>
        </p15:guide>
        <p15:guide id="35" pos="6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5" y="2821945"/>
            <a:ext cx="3785308" cy="9061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21DBE-7286-4E53-B879-4F85DAA606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PT Sans" pitchFamily="34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PT Sans" pitchFamily="34" charset="-52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PT Sans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99">
          <p15:clr>
            <a:srgbClr val="F26B43"/>
          </p15:clr>
        </p15:guide>
        <p15:guide id="2" pos="633">
          <p15:clr>
            <a:srgbClr val="F26B43"/>
          </p15:clr>
        </p15:guide>
        <p15:guide id="3" pos="7042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4845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orient="horz" pos="680">
          <p15:clr>
            <a:srgbClr val="F26B43"/>
          </p15:clr>
        </p15:guide>
        <p15:guide id="8" orient="horz" pos="831">
          <p15:clr>
            <a:srgbClr val="F26B43"/>
          </p15:clr>
        </p15:guide>
        <p15:guide id="9" orient="horz" pos="987">
          <p15:clr>
            <a:srgbClr val="F26B43"/>
          </p15:clr>
        </p15:guide>
        <p15:guide id="10" orient="horz" pos="1140">
          <p15:clr>
            <a:srgbClr val="F26B43"/>
          </p15:clr>
        </p15:guide>
        <p15:guide id="11" orient="horz" pos="1295">
          <p15:clr>
            <a:srgbClr val="F26B43"/>
          </p15:clr>
        </p15:guide>
        <p15:guide id="12" orient="horz" pos="1448">
          <p15:clr>
            <a:srgbClr val="F26B43"/>
          </p15:clr>
        </p15:guide>
        <p15:guide id="13" orient="horz" pos="1601">
          <p15:clr>
            <a:srgbClr val="F26B43"/>
          </p15:clr>
        </p15:guide>
        <p15:guide id="14" orient="horz" pos="1755">
          <p15:clr>
            <a:srgbClr val="F26B43"/>
          </p15:clr>
        </p15:guide>
        <p15:guide id="15" orient="horz" pos="1933" userDrawn="1">
          <p15:clr>
            <a:srgbClr val="F26B43"/>
          </p15:clr>
        </p15:guide>
        <p15:guide id="16" orient="horz" pos="2063">
          <p15:clr>
            <a:srgbClr val="F26B43"/>
          </p15:clr>
        </p15:guide>
        <p15:guide id="17" orient="horz" pos="2216">
          <p15:clr>
            <a:srgbClr val="F26B43"/>
          </p15:clr>
        </p15:guide>
        <p15:guide id="18" orient="horz" pos="2369">
          <p15:clr>
            <a:srgbClr val="F26B43"/>
          </p15:clr>
        </p15:guide>
        <p15:guide id="19" orient="horz" pos="2523">
          <p15:clr>
            <a:srgbClr val="F26B43"/>
          </p15:clr>
        </p15:guide>
        <p15:guide id="20" orient="horz" pos="2675">
          <p15:clr>
            <a:srgbClr val="F26B43"/>
          </p15:clr>
        </p15:guide>
        <p15:guide id="21" orient="horz" pos="2831">
          <p15:clr>
            <a:srgbClr val="F26B43"/>
          </p15:clr>
        </p15:guide>
        <p15:guide id="22" orient="horz" pos="2982">
          <p15:clr>
            <a:srgbClr val="F26B43"/>
          </p15:clr>
        </p15:guide>
        <p15:guide id="23" orient="horz" pos="3137">
          <p15:clr>
            <a:srgbClr val="F26B43"/>
          </p15:clr>
        </p15:guide>
        <p15:guide id="24" orient="horz" pos="3291">
          <p15:clr>
            <a:srgbClr val="F26B43"/>
          </p15:clr>
        </p15:guide>
        <p15:guide id="25" orient="horz" pos="3444">
          <p15:clr>
            <a:srgbClr val="F26B43"/>
          </p15:clr>
        </p15:guide>
        <p15:guide id="26" pos="1452">
          <p15:clr>
            <a:srgbClr val="F26B43"/>
          </p15:clr>
        </p15:guide>
        <p15:guide id="27" pos="1751">
          <p15:clr>
            <a:srgbClr val="F26B43"/>
          </p15:clr>
        </p15:guide>
        <p15:guide id="28" pos="2570">
          <p15:clr>
            <a:srgbClr val="F26B43"/>
          </p15:clr>
        </p15:guide>
        <p15:guide id="29" pos="2870">
          <p15:clr>
            <a:srgbClr val="F26B43"/>
          </p15:clr>
        </p15:guide>
        <p15:guide id="30" pos="3689">
          <p15:clr>
            <a:srgbClr val="F26B43"/>
          </p15:clr>
        </p15:guide>
        <p15:guide id="31" pos="3987">
          <p15:clr>
            <a:srgbClr val="F26B43"/>
          </p15:clr>
        </p15:guide>
        <p15:guide id="32" pos="4806">
          <p15:clr>
            <a:srgbClr val="F26B43"/>
          </p15:clr>
        </p15:guide>
        <p15:guide id="33" pos="5106">
          <p15:clr>
            <a:srgbClr val="F26B43"/>
          </p15:clr>
        </p15:guide>
        <p15:guide id="34" pos="5925">
          <p15:clr>
            <a:srgbClr val="F26B43"/>
          </p15:clr>
        </p15:guide>
        <p15:guide id="35" pos="6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 /><Relationship Id="rId3" Type="http://schemas.openxmlformats.org/officeDocument/2006/relationships/image" Target="../media/image33.png" /><Relationship Id="rId7" Type="http://schemas.openxmlformats.org/officeDocument/2006/relationships/image" Target="../media/image3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6.svg" /><Relationship Id="rId5" Type="http://schemas.openxmlformats.org/officeDocument/2006/relationships/image" Target="../media/image35.png" /><Relationship Id="rId4" Type="http://schemas.openxmlformats.org/officeDocument/2006/relationships/image" Target="../media/image34.sv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g" /><Relationship Id="rId4" Type="http://schemas.openxmlformats.org/officeDocument/2006/relationships/image" Target="../media/image6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g" /><Relationship Id="rId4" Type="http://schemas.openxmlformats.org/officeDocument/2006/relationships/image" Target="../media/image6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4" Type="http://schemas.openxmlformats.org/officeDocument/2006/relationships/image" Target="../media/image10.sv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13" Type="http://schemas.openxmlformats.org/officeDocument/2006/relationships/image" Target="../media/image25.png" /><Relationship Id="rId18" Type="http://schemas.openxmlformats.org/officeDocument/2006/relationships/image" Target="../media/image30.sv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12" Type="http://schemas.openxmlformats.org/officeDocument/2006/relationships/image" Target="../media/image24.svg" /><Relationship Id="rId17" Type="http://schemas.openxmlformats.org/officeDocument/2006/relationships/image" Target="../media/image29.pn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28.sv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svg" /><Relationship Id="rId11" Type="http://schemas.openxmlformats.org/officeDocument/2006/relationships/image" Target="../media/image23.png" /><Relationship Id="rId5" Type="http://schemas.openxmlformats.org/officeDocument/2006/relationships/image" Target="../media/image17.png" /><Relationship Id="rId15" Type="http://schemas.openxmlformats.org/officeDocument/2006/relationships/image" Target="../media/image27.png" /><Relationship Id="rId10" Type="http://schemas.openxmlformats.org/officeDocument/2006/relationships/image" Target="../media/image22.svg" /><Relationship Id="rId4" Type="http://schemas.openxmlformats.org/officeDocument/2006/relationships/image" Target="../media/image16.svg" /><Relationship Id="rId9" Type="http://schemas.openxmlformats.org/officeDocument/2006/relationships/image" Target="../media/image21.png" /><Relationship Id="rId14" Type="http://schemas.openxmlformats.org/officeDocument/2006/relationships/image" Target="../media/image26.sv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5.xml" /><Relationship Id="rId4" Type="http://schemas.openxmlformats.org/officeDocument/2006/relationships/chart" Target="../charts/char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740EB1-5678-3B90-77E1-EA53180B6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 практике внедрения </a:t>
            </a:r>
          </a:p>
          <a:p>
            <a:r>
              <a:rPr lang="en-US" dirty="0"/>
              <a:t>ESG</a:t>
            </a:r>
            <a:r>
              <a:rPr lang="ru-RU" dirty="0"/>
              <a:t> стандартов в Красцветмете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77416-6646-A712-6572-EA562331A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Ольга Суроткина  </a:t>
            </a:r>
          </a:p>
          <a:p>
            <a:r>
              <a:rPr lang="ru-RU" dirty="0"/>
              <a:t>Менеджер по устойчивому развитию  </a:t>
            </a:r>
          </a:p>
          <a:p>
            <a:r>
              <a:rPr lang="ru-RU" dirty="0"/>
              <a:t>25.09.2023 </a:t>
            </a:r>
          </a:p>
        </p:txBody>
      </p:sp>
    </p:spTree>
    <p:extLst>
      <p:ext uri="{BB962C8B-B14F-4D97-AF65-F5344CB8AC3E}">
        <p14:creationId xmlns:p14="http://schemas.microsoft.com/office/powerpoint/2010/main" val="102232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C35CC-E66A-434D-86C3-2640241B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</a:t>
            </a:r>
            <a:r>
              <a:rPr lang="ru-RU" dirty="0"/>
              <a:t>-планы на 2023 год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E4EEC7-27B8-4913-9882-A46384A81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544" y="3201304"/>
            <a:ext cx="3068331" cy="974724"/>
          </a:xfrm>
        </p:spPr>
        <p:txBody>
          <a:bodyPr/>
          <a:lstStyle/>
          <a:p>
            <a:r>
              <a:rPr lang="ru-RU" dirty="0"/>
              <a:t>Совместные проекты </a:t>
            </a:r>
            <a:endParaRPr lang="en-US" dirty="0"/>
          </a:p>
          <a:p>
            <a:r>
              <a:rPr lang="ru-RU" dirty="0"/>
              <a:t>с благотворительными организациями и фондами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4C23276E-3F3E-46CB-925C-AF0E5160A9B2}"/>
              </a:ext>
            </a:extLst>
          </p:cNvPr>
          <p:cNvSpPr txBox="1">
            <a:spLocks/>
          </p:cNvSpPr>
          <p:nvPr/>
        </p:nvSpPr>
        <p:spPr>
          <a:xfrm>
            <a:off x="1004888" y="4662596"/>
            <a:ext cx="10167631" cy="1462087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solidFill>
                  <a:schemeClr val="bg2"/>
                </a:solidFill>
              </a:rPr>
              <a:t>Вовлечение партнеров, клиентов, поставщиков в повестку </a:t>
            </a:r>
            <a:r>
              <a:rPr lang="en-US" sz="4000" dirty="0">
                <a:solidFill>
                  <a:schemeClr val="bg2"/>
                </a:solidFill>
              </a:rPr>
              <a:t>ESG </a:t>
            </a:r>
            <a:endParaRPr lang="ru-RU" sz="4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4260527-E351-44A9-AA92-F08E54103F01}"/>
              </a:ext>
            </a:extLst>
          </p:cNvPr>
          <p:cNvSpPr txBox="1">
            <a:spLocks/>
          </p:cNvSpPr>
          <p:nvPr/>
        </p:nvSpPr>
        <p:spPr>
          <a:xfrm>
            <a:off x="4079875" y="3201304"/>
            <a:ext cx="1576646" cy="974724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Работа комитетов </a:t>
            </a:r>
            <a:r>
              <a:rPr lang="en-US" dirty="0"/>
              <a:t>ESG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D8550D6F-1F63-407E-B529-01ED5A9078C3}"/>
              </a:ext>
            </a:extLst>
          </p:cNvPr>
          <p:cNvSpPr txBox="1">
            <a:spLocks/>
          </p:cNvSpPr>
          <p:nvPr/>
        </p:nvSpPr>
        <p:spPr>
          <a:xfrm>
            <a:off x="6329362" y="3201304"/>
            <a:ext cx="3293103" cy="1110880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Подготовка Отчета об устойчивом развитии за 202</a:t>
            </a:r>
            <a:r>
              <a:rPr lang="en-US" dirty="0"/>
              <a:t>3</a:t>
            </a:r>
            <a:r>
              <a:rPr lang="ru-RU" dirty="0"/>
              <a:t> год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95B7B8B-FA07-40ED-8B2A-A5BA65A7D6F1}"/>
              </a:ext>
            </a:extLst>
          </p:cNvPr>
          <p:cNvSpPr txBox="1">
            <a:spLocks/>
          </p:cNvSpPr>
          <p:nvPr/>
        </p:nvSpPr>
        <p:spPr>
          <a:xfrm>
            <a:off x="9880599" y="3201304"/>
            <a:ext cx="1874060" cy="974724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Внедрение политик и процедур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E5972E-9133-4671-8A8B-6A5A8F393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544" y="1810083"/>
            <a:ext cx="1465842" cy="12935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C26B0E-03A8-43DC-9DE0-E1520DD92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2847" y="1854797"/>
            <a:ext cx="1412623" cy="12976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621D39-A984-4C1E-A6AD-F3F897D2C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9363" y="1854797"/>
            <a:ext cx="1658585" cy="1303174"/>
          </a:xfrm>
          <a:prstGeom prst="rect">
            <a:avLst/>
          </a:prstGeom>
        </p:spPr>
      </p:pic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8660779C-5920-4B50-8A31-029269FA5A58}"/>
              </a:ext>
            </a:extLst>
          </p:cNvPr>
          <p:cNvSpPr/>
          <p:nvPr/>
        </p:nvSpPr>
        <p:spPr>
          <a:xfrm>
            <a:off x="9739423" y="1809750"/>
            <a:ext cx="712382" cy="1219200"/>
          </a:xfrm>
          <a:prstGeom prst="chevron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9FD68292-3DE2-4793-869A-7D9171FC7742}"/>
              </a:ext>
            </a:extLst>
          </p:cNvPr>
          <p:cNvSpPr/>
          <p:nvPr/>
        </p:nvSpPr>
        <p:spPr>
          <a:xfrm>
            <a:off x="10217888" y="1809750"/>
            <a:ext cx="712382" cy="1219200"/>
          </a:xfrm>
          <a:prstGeom prst="chevron">
            <a:avLst/>
          </a:prstGeom>
          <a:solidFill>
            <a:srgbClr val="E6B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1BFB8132-CA5F-40B5-9088-04FC6A0A78D8}"/>
              </a:ext>
            </a:extLst>
          </p:cNvPr>
          <p:cNvSpPr/>
          <p:nvPr/>
        </p:nvSpPr>
        <p:spPr>
          <a:xfrm>
            <a:off x="10696353" y="1809750"/>
            <a:ext cx="712382" cy="1219200"/>
          </a:xfrm>
          <a:prstGeom prst="chevron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/>
      <p:bldP spid="11" grpId="0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439E45-1F44-4556-BBEF-4F84D7607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919" y="739582"/>
            <a:ext cx="3894038" cy="3997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232409-8E88-43CF-9A4F-B9FF29294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51" y="673112"/>
            <a:ext cx="3631398" cy="45513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D81695-BD67-419D-B662-E4EAFFA79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875" y="644293"/>
            <a:ext cx="3475620" cy="4270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2F979F-4C9F-4FC0-AD5F-555FA1C581BE}"/>
              </a:ext>
            </a:extLst>
          </p:cNvPr>
          <p:cNvSpPr txBox="1"/>
          <p:nvPr/>
        </p:nvSpPr>
        <p:spPr>
          <a:xfrm>
            <a:off x="3553028" y="5014711"/>
            <a:ext cx="5085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solidFill>
                  <a:schemeClr val="bg2"/>
                </a:solidFill>
              </a:rPr>
              <a:t>Присоединяйся!</a:t>
            </a:r>
          </a:p>
        </p:txBody>
      </p:sp>
    </p:spTree>
    <p:extLst>
      <p:ext uri="{BB962C8B-B14F-4D97-AF65-F5344CB8AC3E}">
        <p14:creationId xmlns:p14="http://schemas.microsoft.com/office/powerpoint/2010/main" val="66423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276B28-BA79-4D9A-ADEA-5F0E67A1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355" y="1222214"/>
            <a:ext cx="3548545" cy="3642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111CE4-B45C-4005-A3C9-2EE59EA13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51" y="1170280"/>
            <a:ext cx="3309207" cy="41475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FC307B-5CF3-4BFA-96F8-70C88392E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930" y="1147763"/>
            <a:ext cx="3167251" cy="38914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550B3-7BB0-468E-AC3F-74A07BF1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 </a:t>
            </a:r>
            <a:r>
              <a:rPr lang="ru-RU" dirty="0"/>
              <a:t>для меня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1C8CC4-8E41-416A-B012-54855A0FB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545" y="4899601"/>
            <a:ext cx="3068330" cy="974724"/>
          </a:xfrm>
        </p:spPr>
        <p:txBody>
          <a:bodyPr/>
          <a:lstStyle/>
          <a:p>
            <a:r>
              <a:rPr lang="ru-RU" dirty="0"/>
              <a:t>осознанное потребление, раздельный сбор отходов, экономия воды и света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B03A1AD-8DC9-4861-AF38-0E0CB2F16798}"/>
              </a:ext>
            </a:extLst>
          </p:cNvPr>
          <p:cNvSpPr txBox="1">
            <a:spLocks/>
          </p:cNvSpPr>
          <p:nvPr/>
        </p:nvSpPr>
        <p:spPr>
          <a:xfrm>
            <a:off x="4556125" y="4899601"/>
            <a:ext cx="3068330" cy="974724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саморазвитие, </a:t>
            </a:r>
          </a:p>
          <a:p>
            <a:r>
              <a:rPr lang="ru-RU" dirty="0"/>
              <a:t>забота о родителях, близких, волонтерство, донорство, помощь бедным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04059A9E-A1E1-4964-A794-4B535A16C1B3}"/>
              </a:ext>
            </a:extLst>
          </p:cNvPr>
          <p:cNvSpPr txBox="1">
            <a:spLocks/>
          </p:cNvSpPr>
          <p:nvPr/>
        </p:nvSpPr>
        <p:spPr>
          <a:xfrm>
            <a:off x="8110845" y="4899601"/>
            <a:ext cx="3068330" cy="2105024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управление своим бюджетом, создание семейных или личных принципов и традиций, честность, безопасность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6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9FEE6-03D8-4051-A0CA-89581F6C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372" y="2429416"/>
            <a:ext cx="7926831" cy="487362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8000" dirty="0">
                <a:solidFill>
                  <a:schemeClr val="bg2"/>
                </a:solidFill>
              </a:rPr>
              <a:t>ESG </a:t>
            </a:r>
            <a:br>
              <a:rPr lang="ru-RU" sz="8000" dirty="0">
                <a:solidFill>
                  <a:schemeClr val="bg2"/>
                </a:solidFill>
              </a:rPr>
            </a:br>
            <a:r>
              <a:rPr lang="ru-RU" sz="8000" dirty="0">
                <a:solidFill>
                  <a:schemeClr val="bg2"/>
                </a:solidFill>
              </a:rPr>
              <a:t>в Красцветмете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FA6D2CE0-2FC6-4D76-84C8-A22BEF433383}"/>
              </a:ext>
            </a:extLst>
          </p:cNvPr>
          <p:cNvSpPr txBox="1">
            <a:spLocks/>
          </p:cNvSpPr>
          <p:nvPr/>
        </p:nvSpPr>
        <p:spPr>
          <a:xfrm>
            <a:off x="8592913" y="2495924"/>
            <a:ext cx="2575374" cy="287597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Существовала всегда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7ACD2D89-3E0F-4DD9-B31E-56C01992B2E6}"/>
              </a:ext>
            </a:extLst>
          </p:cNvPr>
          <p:cNvSpPr txBox="1">
            <a:spLocks/>
          </p:cNvSpPr>
          <p:nvPr/>
        </p:nvSpPr>
        <p:spPr>
          <a:xfrm>
            <a:off x="1194634" y="2343406"/>
            <a:ext cx="2146325" cy="243681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Методология 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D3A58D3-8631-48D3-B8CE-005D39E4E5FF}"/>
              </a:ext>
            </a:extLst>
          </p:cNvPr>
          <p:cNvSpPr txBox="1">
            <a:spLocks/>
          </p:cNvSpPr>
          <p:nvPr/>
        </p:nvSpPr>
        <p:spPr>
          <a:xfrm>
            <a:off x="2779713" y="1350565"/>
            <a:ext cx="2146325" cy="243681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bg1">
                    <a:lumMod val="50000"/>
                  </a:schemeClr>
                </a:solidFill>
              </a:rPr>
              <a:t>Гигиена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0076057B-9429-49AB-A525-C857CEEF2669}"/>
              </a:ext>
            </a:extLst>
          </p:cNvPr>
          <p:cNvSpPr txBox="1">
            <a:spLocks/>
          </p:cNvSpPr>
          <p:nvPr/>
        </p:nvSpPr>
        <p:spPr>
          <a:xfrm>
            <a:off x="7275619" y="4452154"/>
            <a:ext cx="4916381" cy="362652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Часть стратегического видения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DA9E60C-D081-4D14-8987-1FBA5CA97E4D}"/>
              </a:ext>
            </a:extLst>
          </p:cNvPr>
          <p:cNvSpPr txBox="1">
            <a:spLocks/>
          </p:cNvSpPr>
          <p:nvPr/>
        </p:nvSpPr>
        <p:spPr>
          <a:xfrm>
            <a:off x="5342005" y="5469732"/>
            <a:ext cx="4063933" cy="243681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Постоянные улучшения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5AEF79E-D7D3-44EE-B46D-C91A0D4EE56B}"/>
              </a:ext>
            </a:extLst>
          </p:cNvPr>
          <p:cNvSpPr txBox="1">
            <a:spLocks/>
          </p:cNvSpPr>
          <p:nvPr/>
        </p:nvSpPr>
        <p:spPr>
          <a:xfrm>
            <a:off x="6889668" y="1455354"/>
            <a:ext cx="3511770" cy="413410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Правила хорошего тона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E107CE3C-44A2-4974-BCD0-9B1AB1C9A0B8}"/>
              </a:ext>
            </a:extLst>
          </p:cNvPr>
          <p:cNvSpPr txBox="1">
            <a:spLocks/>
          </p:cNvSpPr>
          <p:nvPr/>
        </p:nvSpPr>
        <p:spPr>
          <a:xfrm>
            <a:off x="2305050" y="4875865"/>
            <a:ext cx="3748418" cy="487362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Дисциплина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9210C717-A301-430A-AD90-0ECE49F2504A}"/>
              </a:ext>
            </a:extLst>
          </p:cNvPr>
          <p:cNvSpPr txBox="1">
            <a:spLocks/>
          </p:cNvSpPr>
          <p:nvPr/>
        </p:nvSpPr>
        <p:spPr>
          <a:xfrm>
            <a:off x="1004888" y="4018162"/>
            <a:ext cx="2146325" cy="243681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Репутация 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982B174B-F955-4849-8523-600FC96B072C}"/>
              </a:ext>
            </a:extLst>
          </p:cNvPr>
          <p:cNvSpPr txBox="1">
            <a:spLocks/>
          </p:cNvSpPr>
          <p:nvPr/>
        </p:nvSpPr>
        <p:spPr>
          <a:xfrm>
            <a:off x="4779850" y="668908"/>
            <a:ext cx="4720855" cy="238136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Все на одной волне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ESG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5273C-F5C3-47BC-AFDF-1112A5BB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44" y="566640"/>
            <a:ext cx="10129207" cy="547304"/>
          </a:xfrm>
        </p:spPr>
        <p:txBody>
          <a:bodyPr/>
          <a:lstStyle/>
          <a:p>
            <a:r>
              <a:rPr lang="ru-RU" dirty="0"/>
              <a:t>Компания вносит вклад в устойчивое развитие бизнеса и общества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0CFB71-D74F-44D5-BC91-8673AEC2C33A}"/>
              </a:ext>
            </a:extLst>
          </p:cNvPr>
          <p:cNvSpPr/>
          <p:nvPr/>
        </p:nvSpPr>
        <p:spPr>
          <a:xfrm>
            <a:off x="3342242" y="4934858"/>
            <a:ext cx="2655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+mj-lt"/>
              </a:rPr>
              <a:t>млн ₽ инвестиции </a:t>
            </a:r>
          </a:p>
          <a:p>
            <a:r>
              <a:rPr lang="ru-RU" sz="1100" dirty="0">
                <a:solidFill>
                  <a:srgbClr val="404040"/>
                </a:solidFill>
                <a:latin typeface="+mj-lt"/>
              </a:rPr>
              <a:t>на охрану окружающей среды - очистку стоков </a:t>
            </a:r>
          </a:p>
          <a:p>
            <a:r>
              <a:rPr lang="ru-RU" sz="1100" dirty="0">
                <a:solidFill>
                  <a:srgbClr val="404040"/>
                </a:solidFill>
                <a:latin typeface="+mj-lt"/>
              </a:rPr>
              <a:t>и выбросов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04FE95-40EB-4723-BB66-64AB956D0D6D}"/>
              </a:ext>
            </a:extLst>
          </p:cNvPr>
          <p:cNvSpPr/>
          <p:nvPr/>
        </p:nvSpPr>
        <p:spPr>
          <a:xfrm>
            <a:off x="3424421" y="4386075"/>
            <a:ext cx="1352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AD64"/>
                </a:solidFill>
                <a:latin typeface="RoadRadio" pitchFamily="2" charset="0"/>
              </a:rPr>
              <a:t>399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5D810B-9E98-B10F-2154-09C63A78B301}"/>
              </a:ext>
            </a:extLst>
          </p:cNvPr>
          <p:cNvSpPr/>
          <p:nvPr/>
        </p:nvSpPr>
        <p:spPr>
          <a:xfrm>
            <a:off x="4702939" y="4630847"/>
            <a:ext cx="870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+mj-lt"/>
              </a:rPr>
              <a:t>+3,1 %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1F2461-C341-DB62-62B0-8542B355CCD1}"/>
              </a:ext>
            </a:extLst>
          </p:cNvPr>
          <p:cNvSpPr/>
          <p:nvPr/>
        </p:nvSpPr>
        <p:spPr>
          <a:xfrm>
            <a:off x="1036270" y="2017494"/>
            <a:ext cx="971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AD64"/>
                </a:solidFill>
                <a:latin typeface="RoadRadio" pitchFamily="2" charset="0"/>
              </a:rPr>
              <a:t>135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C3FB67-A328-345B-7FF4-9FEB4B1E1DF1}"/>
              </a:ext>
            </a:extLst>
          </p:cNvPr>
          <p:cNvSpPr/>
          <p:nvPr/>
        </p:nvSpPr>
        <p:spPr>
          <a:xfrm>
            <a:off x="1011544" y="2566396"/>
            <a:ext cx="17215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+mj-lt"/>
              </a:rPr>
              <a:t>млн. руб. – инвестиции в охрану труда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CBEA9F-A92C-BB75-A377-B56B811055AA}"/>
              </a:ext>
            </a:extLst>
          </p:cNvPr>
          <p:cNvSpPr/>
          <p:nvPr/>
        </p:nvSpPr>
        <p:spPr>
          <a:xfrm>
            <a:off x="1843020" y="2156912"/>
            <a:ext cx="870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+mj-lt"/>
              </a:rPr>
              <a:t>+32,3%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8F9714-6199-4FC3-098A-385769547746}"/>
              </a:ext>
            </a:extLst>
          </p:cNvPr>
          <p:cNvSpPr/>
          <p:nvPr/>
        </p:nvSpPr>
        <p:spPr>
          <a:xfrm>
            <a:off x="5630269" y="2028657"/>
            <a:ext cx="112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AD64"/>
                </a:solidFill>
                <a:latin typeface="RoadRadio" pitchFamily="2" charset="0"/>
              </a:rPr>
              <a:t>594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3DCFBB-BC47-0061-785C-F7CB6B4F780F}"/>
              </a:ext>
            </a:extLst>
          </p:cNvPr>
          <p:cNvSpPr/>
          <p:nvPr/>
        </p:nvSpPr>
        <p:spPr>
          <a:xfrm>
            <a:off x="5867748" y="2630147"/>
            <a:ext cx="26550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+mj-lt"/>
              </a:rPr>
              <a:t>млн. руб. – инвестиции в благотворительные проекты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58E445F-862E-30F0-054F-1B3C8D0944D1}"/>
              </a:ext>
            </a:extLst>
          </p:cNvPr>
          <p:cNvGraphicFramePr/>
          <p:nvPr/>
        </p:nvGraphicFramePr>
        <p:xfrm>
          <a:off x="2546849" y="1865650"/>
          <a:ext cx="3788682" cy="260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FBCF65-7248-EBD0-19F8-F47BA01800EE}"/>
              </a:ext>
            </a:extLst>
          </p:cNvPr>
          <p:cNvSpPr/>
          <p:nvPr/>
        </p:nvSpPr>
        <p:spPr>
          <a:xfrm>
            <a:off x="6508201" y="2224604"/>
            <a:ext cx="870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+mj-lt"/>
              </a:rPr>
              <a:t>  +58%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CF023B-1B82-087F-2B05-2EFF8A9BD718}"/>
              </a:ext>
            </a:extLst>
          </p:cNvPr>
          <p:cNvSpPr/>
          <p:nvPr/>
        </p:nvSpPr>
        <p:spPr>
          <a:xfrm>
            <a:off x="3608903" y="2627160"/>
            <a:ext cx="1168372" cy="64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2AD64"/>
                </a:solidFill>
                <a:latin typeface="RoadRadio" pitchFamily="2" charset="0"/>
              </a:rPr>
              <a:t>1 128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B96B81-0B1D-7CB6-08A2-3D4AEC2EC77E}"/>
              </a:ext>
            </a:extLst>
          </p:cNvPr>
          <p:cNvSpPr/>
          <p:nvPr/>
        </p:nvSpPr>
        <p:spPr>
          <a:xfrm>
            <a:off x="3666598" y="3270391"/>
            <a:ext cx="1168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+mj-lt"/>
              </a:rPr>
              <a:t>млн. руб.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2C0AC7-3FB6-338F-01EA-E9190C61E3CC}"/>
              </a:ext>
            </a:extLst>
          </p:cNvPr>
          <p:cNvSpPr/>
          <p:nvPr/>
        </p:nvSpPr>
        <p:spPr>
          <a:xfrm>
            <a:off x="1011544" y="1457404"/>
            <a:ext cx="4583981" cy="3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+mj-lt"/>
              </a:rPr>
              <a:t>Инвестиции в устойчивое развитие в 2022 г.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94DC22-A747-C773-3BF0-9F6850BC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423" y="4590879"/>
            <a:ext cx="16460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4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F2EE7-5877-4658-BB88-C1847810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 </a:t>
            </a:r>
            <a:r>
              <a:rPr lang="ru-RU" dirty="0"/>
              <a:t>для Красцветмета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3D4BF6-9CFE-4254-87FF-FB2FF2F0F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0401" y="1235379"/>
            <a:ext cx="3068332" cy="415232"/>
          </a:xfrm>
        </p:spPr>
        <p:txBody>
          <a:bodyPr/>
          <a:lstStyle/>
          <a:p>
            <a:r>
              <a:rPr lang="ru-RU" sz="6600" b="1" dirty="0">
                <a:solidFill>
                  <a:schemeClr val="bg2"/>
                </a:solidFill>
                <a:latin typeface="RoadRadio" pitchFamily="2" charset="0"/>
              </a:rPr>
              <a:t>399</a:t>
            </a:r>
            <a:r>
              <a:rPr lang="ru-RU" sz="2000" b="1" dirty="0">
                <a:solidFill>
                  <a:schemeClr val="bg2"/>
                </a:solidFill>
                <a:latin typeface="RoadRadio" pitchFamily="2" charset="0"/>
              </a:rPr>
              <a:t>млн </a:t>
            </a:r>
            <a:r>
              <a:rPr lang="ru-RU" sz="2000" b="1" dirty="0" err="1">
                <a:solidFill>
                  <a:schemeClr val="bg2"/>
                </a:solidFill>
                <a:latin typeface="RoadRadio" pitchFamily="2" charset="0"/>
              </a:rPr>
              <a:t>руб</a:t>
            </a:r>
            <a:endParaRPr lang="ru-RU" sz="2000" b="1" dirty="0">
              <a:solidFill>
                <a:schemeClr val="bg2"/>
              </a:solidFill>
              <a:latin typeface="RoadRadio" pitchFamily="2" charset="0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8D47023-FB9C-41DA-BDB7-49A5F7FBC1CA}"/>
              </a:ext>
            </a:extLst>
          </p:cNvPr>
          <p:cNvSpPr txBox="1">
            <a:spLocks/>
          </p:cNvSpPr>
          <p:nvPr/>
        </p:nvSpPr>
        <p:spPr>
          <a:xfrm>
            <a:off x="4556125" y="1235379"/>
            <a:ext cx="3068332" cy="574371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dirty="0">
                <a:solidFill>
                  <a:schemeClr val="bg2"/>
                </a:solidFill>
                <a:latin typeface="RoadRadio" pitchFamily="2" charset="0"/>
              </a:rPr>
              <a:t>0,1%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CF33BE70-D6D6-4C3A-8D08-0543289C99B0}"/>
              </a:ext>
            </a:extLst>
          </p:cNvPr>
          <p:cNvSpPr txBox="1">
            <a:spLocks/>
          </p:cNvSpPr>
          <p:nvPr/>
        </p:nvSpPr>
        <p:spPr>
          <a:xfrm>
            <a:off x="8100705" y="1235379"/>
            <a:ext cx="3068332" cy="808037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2"/>
                </a:solidFill>
                <a:latin typeface="RoadRadio" pitchFamily="2" charset="0"/>
              </a:rPr>
              <a:t>631</a:t>
            </a:r>
            <a:endParaRPr lang="ru-RU" sz="6600" b="1" dirty="0">
              <a:solidFill>
                <a:schemeClr val="bg2"/>
              </a:solidFill>
              <a:latin typeface="RoadRadio" pitchFamily="2" charset="0"/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EA17C511-304E-4E70-88ED-A4875EAA61EE}"/>
              </a:ext>
            </a:extLst>
          </p:cNvPr>
          <p:cNvSpPr txBox="1">
            <a:spLocks/>
          </p:cNvSpPr>
          <p:nvPr/>
        </p:nvSpPr>
        <p:spPr>
          <a:xfrm>
            <a:off x="1160401" y="2147675"/>
            <a:ext cx="3068332" cy="415232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Расходы на охрану окружающей среды  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4704B466-008C-44C0-A88B-1133DAF73204}"/>
              </a:ext>
            </a:extLst>
          </p:cNvPr>
          <p:cNvSpPr txBox="1">
            <a:spLocks/>
          </p:cNvSpPr>
          <p:nvPr/>
        </p:nvSpPr>
        <p:spPr>
          <a:xfrm>
            <a:off x="4556125" y="2147675"/>
            <a:ext cx="3068332" cy="574371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доля в </a:t>
            </a:r>
            <a:r>
              <a:rPr lang="en-US" sz="2000" dirty="0"/>
              <a:t>“</a:t>
            </a:r>
            <a:r>
              <a:rPr lang="ru-RU" sz="2000" dirty="0"/>
              <a:t>черном небе</a:t>
            </a:r>
            <a:r>
              <a:rPr lang="en-US" sz="2000" dirty="0"/>
              <a:t>”</a:t>
            </a:r>
            <a:endParaRPr lang="ru-RU" sz="2000" dirty="0"/>
          </a:p>
          <a:p>
            <a:r>
              <a:rPr lang="ru-RU" sz="2000" dirty="0"/>
              <a:t>Красноярска 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F1741021-9F8E-46B3-967F-04F97DA1DE86}"/>
              </a:ext>
            </a:extLst>
          </p:cNvPr>
          <p:cNvSpPr txBox="1">
            <a:spLocks/>
          </p:cNvSpPr>
          <p:nvPr/>
        </p:nvSpPr>
        <p:spPr>
          <a:xfrm>
            <a:off x="8100705" y="2147675"/>
            <a:ext cx="3068332" cy="808037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млн</a:t>
            </a:r>
            <a:r>
              <a:rPr lang="en-US" sz="2000" dirty="0"/>
              <a:t> </a:t>
            </a:r>
            <a:r>
              <a:rPr lang="ru-RU" sz="2000" dirty="0"/>
              <a:t>₽ благотворительность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C79195C-B99A-4A7A-AE15-64AE1C37268D}"/>
              </a:ext>
            </a:extLst>
          </p:cNvPr>
          <p:cNvCxnSpPr>
            <a:cxnSpLocks/>
          </p:cNvCxnSpPr>
          <p:nvPr/>
        </p:nvCxnSpPr>
        <p:spPr>
          <a:xfrm flipV="1">
            <a:off x="1027157" y="1650611"/>
            <a:ext cx="0" cy="52514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492ECBB-9418-4A3C-A781-758522ED545F}"/>
              </a:ext>
            </a:extLst>
          </p:cNvPr>
          <p:cNvGrpSpPr/>
          <p:nvPr/>
        </p:nvGrpSpPr>
        <p:grpSpPr>
          <a:xfrm>
            <a:off x="1004888" y="3357757"/>
            <a:ext cx="11099727" cy="2525091"/>
            <a:chOff x="1004888" y="3357757"/>
            <a:chExt cx="11099727" cy="25250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4B8EF6-6326-4A1A-99AD-5B062F7FDEF0}"/>
                </a:ext>
              </a:extLst>
            </p:cNvPr>
            <p:cNvSpPr txBox="1"/>
            <p:nvPr/>
          </p:nvSpPr>
          <p:spPr>
            <a:xfrm>
              <a:off x="6068256" y="5051851"/>
              <a:ext cx="25328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rtl="0"/>
              <a:r>
                <a:rPr lang="ru-RU" sz="1600" dirty="0">
                  <a:solidFill>
                    <a:srgbClr val="000000"/>
                  </a:solidFill>
                  <a:latin typeface="PT Sans" panose="020B0503020203020204" pitchFamily="34" charset="-52"/>
                </a:rPr>
                <a:t>С</a:t>
              </a:r>
              <a:r>
                <a:rPr lang="ru-RU" sz="1600" b="0" i="0" u="none" strike="noStrike" dirty="0">
                  <a:solidFill>
                    <a:srgbClr val="000000"/>
                  </a:solidFill>
                  <a:latin typeface="PT Sans" panose="020B0503020203020204" pitchFamily="34" charset="-52"/>
                </a:rPr>
                <a:t>истема видео аналитики </a:t>
              </a:r>
            </a:p>
            <a:p>
              <a:pPr marR="0" algn="l" rtl="0"/>
              <a:r>
                <a:rPr lang="ru-RU" sz="1600" b="0" i="0" u="none" strike="noStrike" dirty="0">
                  <a:solidFill>
                    <a:srgbClr val="000000"/>
                  </a:solidFill>
                  <a:latin typeface="PT Sans" panose="020B0503020203020204" pitchFamily="34" charset="-52"/>
                </a:rPr>
                <a:t>использования СИЗ</a:t>
              </a:r>
              <a:endParaRPr lang="ru-RU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1F5155-C5C8-4924-8B19-5542681E6BCA}"/>
                </a:ext>
              </a:extLst>
            </p:cNvPr>
            <p:cNvSpPr txBox="1"/>
            <p:nvPr/>
          </p:nvSpPr>
          <p:spPr>
            <a:xfrm>
              <a:off x="3268407" y="5051851"/>
              <a:ext cx="27656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/>
                <a:t>Цифровая аналитическая система идентификации источника выброса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C57AA5-83B2-424B-8D0A-6881BFF0B419}"/>
                </a:ext>
              </a:extLst>
            </p:cNvPr>
            <p:cNvSpPr txBox="1"/>
            <p:nvPr/>
          </p:nvSpPr>
          <p:spPr>
            <a:xfrm>
              <a:off x="8806342" y="5051851"/>
              <a:ext cx="32982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/>
                <a:t>Практика подсчета объемов выбросов парниковых газов </a:t>
              </a:r>
            </a:p>
            <a:p>
              <a:r>
                <a:rPr lang="ru-RU" sz="1600" dirty="0"/>
                <a:t>по трем областям охвата </a:t>
              </a:r>
            </a:p>
          </p:txBody>
        </p:sp>
        <p:sp>
          <p:nvSpPr>
            <p:cNvPr id="11" name="Текст 4">
              <a:extLst>
                <a:ext uri="{FF2B5EF4-FFF2-40B4-BE49-F238E27FC236}">
                  <a16:creationId xmlns:a16="http://schemas.microsoft.com/office/drawing/2014/main" id="{BC1DBF40-2A9E-4487-AA5B-7E85527E8F80}"/>
                </a:ext>
              </a:extLst>
            </p:cNvPr>
            <p:cNvSpPr txBox="1">
              <a:spLocks/>
            </p:cNvSpPr>
            <p:nvPr/>
          </p:nvSpPr>
          <p:spPr>
            <a:xfrm>
              <a:off x="1004888" y="5051851"/>
              <a:ext cx="2344366" cy="730232"/>
            </a:xfrm>
            <a:prstGeom prst="rect">
              <a:avLst/>
            </a:prstGeom>
          </p:spPr>
          <p:txBody>
            <a:bodyPr lIns="0" tIns="54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2pPr>
              <a:lvl3pPr marL="252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4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6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/>
                <a:t>Город без окраин, мышление без границ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87669B7-5B5C-4618-9A78-9D27BA4B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1544" y="3444006"/>
              <a:ext cx="1433735" cy="1433735"/>
            </a:xfrm>
            <a:prstGeom prst="rect">
              <a:avLst/>
            </a:prstGeom>
          </p:spPr>
        </p:pic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3AEFB84A-F358-47CB-B1A5-D73037087550}"/>
                </a:ext>
              </a:extLst>
            </p:cNvPr>
            <p:cNvGrpSpPr/>
            <p:nvPr/>
          </p:nvGrpSpPr>
          <p:grpSpPr>
            <a:xfrm rot="2513754">
              <a:off x="8865478" y="3537365"/>
              <a:ext cx="1531363" cy="1500767"/>
              <a:chOff x="8918003" y="3515796"/>
              <a:chExt cx="1581775" cy="1550172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EE99A86B-CC84-4FC4-B1CF-FA3E3A04E194}"/>
                  </a:ext>
                </a:extLst>
              </p:cNvPr>
              <p:cNvSpPr/>
              <p:nvPr/>
            </p:nvSpPr>
            <p:spPr>
              <a:xfrm>
                <a:off x="8918003" y="3517900"/>
                <a:ext cx="1433735" cy="1433735"/>
              </a:xfrm>
              <a:prstGeom prst="ellipse">
                <a:avLst/>
              </a:prstGeom>
              <a:noFill/>
              <a:ln w="111125"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D090063C-B3FB-45E0-A5E5-113F63804749}"/>
                  </a:ext>
                </a:extLst>
              </p:cNvPr>
              <p:cNvSpPr/>
              <p:nvPr/>
            </p:nvSpPr>
            <p:spPr>
              <a:xfrm>
                <a:off x="8974391" y="3515796"/>
                <a:ext cx="382772" cy="3827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CC8C4BCF-CF8C-4EBE-B918-78CB8F599BA2}"/>
                  </a:ext>
                </a:extLst>
              </p:cNvPr>
              <p:cNvSpPr/>
              <p:nvPr/>
            </p:nvSpPr>
            <p:spPr>
              <a:xfrm>
                <a:off x="10117006" y="3830322"/>
                <a:ext cx="382772" cy="3827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8C6FD256-D035-40E8-B29B-A64B152F7BBE}"/>
                  </a:ext>
                </a:extLst>
              </p:cNvPr>
              <p:cNvSpPr/>
              <p:nvPr/>
            </p:nvSpPr>
            <p:spPr>
              <a:xfrm>
                <a:off x="9235269" y="4683196"/>
                <a:ext cx="382772" cy="3827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4448699-626E-44DA-B7B2-B2E67564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6040" y="3604437"/>
              <a:ext cx="1997338" cy="1234263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61E386C-AA7C-4B77-B591-CA876A55A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254" y="3357757"/>
              <a:ext cx="1155664" cy="1480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1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96C9-0A6B-4769-A894-0E38AF89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56" y="446877"/>
            <a:ext cx="10167631" cy="269974"/>
          </a:xfrm>
        </p:spPr>
        <p:txBody>
          <a:bodyPr/>
          <a:lstStyle/>
          <a:p>
            <a:r>
              <a:rPr lang="en-US" dirty="0"/>
              <a:t>ESG</a:t>
            </a:r>
            <a:r>
              <a:rPr lang="ru-RU" dirty="0"/>
              <a:t> для России — вызовы 2023 года 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D2FF1AA-D538-47BD-A57C-756B476264E1}"/>
              </a:ext>
            </a:extLst>
          </p:cNvPr>
          <p:cNvGrpSpPr/>
          <p:nvPr/>
        </p:nvGrpSpPr>
        <p:grpSpPr>
          <a:xfrm>
            <a:off x="0" y="1404276"/>
            <a:ext cx="8359180" cy="1222375"/>
            <a:chOff x="0" y="1404276"/>
            <a:chExt cx="8359180" cy="122237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E614A91-42F6-405E-97D7-748C30ABF8BE}"/>
                </a:ext>
              </a:extLst>
            </p:cNvPr>
            <p:cNvSpPr/>
            <p:nvPr/>
          </p:nvSpPr>
          <p:spPr>
            <a:xfrm>
              <a:off x="0" y="1404276"/>
              <a:ext cx="3364622" cy="1222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65DBA5-3829-40F6-9B75-E4BE0DAC902C}"/>
                </a:ext>
              </a:extLst>
            </p:cNvPr>
            <p:cNvSpPr txBox="1"/>
            <p:nvPr/>
          </p:nvSpPr>
          <p:spPr>
            <a:xfrm>
              <a:off x="884689" y="1763487"/>
              <a:ext cx="5444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Угрозы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2F085D4-D7E7-4BD5-A4F5-1AE0DB1A7D92}"/>
                </a:ext>
              </a:extLst>
            </p:cNvPr>
            <p:cNvSpPr/>
            <p:nvPr/>
          </p:nvSpPr>
          <p:spPr>
            <a:xfrm>
              <a:off x="5872654" y="1404276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EC42D78-AC43-44C1-A96F-11AF88CD6AD1}"/>
                </a:ext>
              </a:extLst>
            </p:cNvPr>
            <p:cNvSpPr/>
            <p:nvPr/>
          </p:nvSpPr>
          <p:spPr>
            <a:xfrm>
              <a:off x="4621756" y="1404276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4B6F561-B25B-48E5-8DF1-DD39935A423C}"/>
                </a:ext>
              </a:extLst>
            </p:cNvPr>
            <p:cNvSpPr/>
            <p:nvPr/>
          </p:nvSpPr>
          <p:spPr>
            <a:xfrm>
              <a:off x="3370858" y="1404276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4E658A6-22DF-4D29-AD78-9CABCA69DE0D}"/>
                </a:ext>
              </a:extLst>
            </p:cNvPr>
            <p:cNvSpPr/>
            <p:nvPr/>
          </p:nvSpPr>
          <p:spPr>
            <a:xfrm>
              <a:off x="7123552" y="1404276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6AACE5C-68F5-41CA-8896-B29D9912B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602" t="12200" r="20002" b="32120"/>
            <a:stretch/>
          </p:blipFill>
          <p:spPr>
            <a:xfrm>
              <a:off x="3540161" y="1590758"/>
              <a:ext cx="898526" cy="842316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3C1FB52-447E-4CB2-97BB-7D674AF6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16690"/>
            <a:stretch/>
          </p:blipFill>
          <p:spPr>
            <a:xfrm>
              <a:off x="4814396" y="1626075"/>
              <a:ext cx="968667" cy="80699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C53C8C-3874-494B-937D-FFB85FB7D7D8}"/>
                </a:ext>
              </a:extLst>
            </p:cNvPr>
            <p:cNvSpPr txBox="1"/>
            <p:nvPr/>
          </p:nvSpPr>
          <p:spPr>
            <a:xfrm>
              <a:off x="6028039" y="1596128"/>
              <a:ext cx="9428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>
                      <a:lumMod val="50000"/>
                    </a:schemeClr>
                  </a:solidFill>
                  <a:latin typeface="PlumbCondensed" panose="02000306000000000000" pitchFamily="2" charset="-52"/>
                </a:rPr>
                <a:t>ESG</a:t>
              </a:r>
              <a:endParaRPr lang="ru-RU" sz="4800" b="1" dirty="0">
                <a:solidFill>
                  <a:schemeClr val="bg1">
                    <a:lumMod val="50000"/>
                  </a:schemeClr>
                </a:solidFill>
                <a:latin typeface="PlumbCondensed" panose="02000306000000000000" pitchFamily="2" charset="-52"/>
              </a:endParaRP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E372464-FCB1-4C11-83DF-9E2DEFD5A6E8}"/>
                </a:ext>
              </a:extLst>
            </p:cNvPr>
            <p:cNvCxnSpPr/>
            <p:nvPr/>
          </p:nvCxnSpPr>
          <p:spPr>
            <a:xfrm>
              <a:off x="6058783" y="1589499"/>
              <a:ext cx="875567" cy="80105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B7C45973-E10A-4131-AA37-5C669BAAC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42556" y="1714980"/>
              <a:ext cx="564101" cy="589888"/>
            </a:xfrm>
            <a:prstGeom prst="rect">
              <a:avLst/>
            </a:prstGeom>
          </p:spPr>
        </p:pic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D5117CC4-1D04-4C28-BAF1-E4CAA56ACAC3}"/>
                </a:ext>
              </a:extLst>
            </p:cNvPr>
            <p:cNvCxnSpPr/>
            <p:nvPr/>
          </p:nvCxnSpPr>
          <p:spPr>
            <a:xfrm>
              <a:off x="7263667" y="1589499"/>
              <a:ext cx="875567" cy="80105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19703F0-F51E-4254-9837-2D302B8A303D}"/>
              </a:ext>
            </a:extLst>
          </p:cNvPr>
          <p:cNvGrpSpPr/>
          <p:nvPr/>
        </p:nvGrpSpPr>
        <p:grpSpPr>
          <a:xfrm>
            <a:off x="0" y="4655180"/>
            <a:ext cx="10608987" cy="1222375"/>
            <a:chOff x="0" y="4655180"/>
            <a:chExt cx="10608987" cy="122237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D8DD0B2-8B93-4EAB-B3FB-477DD46B053D}"/>
                </a:ext>
              </a:extLst>
            </p:cNvPr>
            <p:cNvSpPr/>
            <p:nvPr/>
          </p:nvSpPr>
          <p:spPr>
            <a:xfrm>
              <a:off x="0" y="4655180"/>
              <a:ext cx="6870147" cy="1222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C8ED48-D116-4BEA-9F78-44A9A63703AA}"/>
                </a:ext>
              </a:extLst>
            </p:cNvPr>
            <p:cNvSpPr txBox="1"/>
            <p:nvPr/>
          </p:nvSpPr>
          <p:spPr>
            <a:xfrm>
              <a:off x="888681" y="4979988"/>
              <a:ext cx="2541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Возможности 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9659268-160C-4EAF-A817-54C90715377C}"/>
                </a:ext>
              </a:extLst>
            </p:cNvPr>
            <p:cNvSpPr/>
            <p:nvPr/>
          </p:nvSpPr>
          <p:spPr>
            <a:xfrm>
              <a:off x="9373359" y="4655180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9D9BB17-A414-4A3C-9942-194E6B87D2C9}"/>
                </a:ext>
              </a:extLst>
            </p:cNvPr>
            <p:cNvSpPr/>
            <p:nvPr/>
          </p:nvSpPr>
          <p:spPr>
            <a:xfrm>
              <a:off x="8121753" y="4655180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44C9BAD-AC37-45C3-B0E3-E30E3FD0D60F}"/>
                </a:ext>
              </a:extLst>
            </p:cNvPr>
            <p:cNvSpPr/>
            <p:nvPr/>
          </p:nvSpPr>
          <p:spPr>
            <a:xfrm>
              <a:off x="6870147" y="4655180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BB52709-D2AC-4149-921C-D8FBA8BAA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2641" r="13569" b="20278"/>
            <a:stretch/>
          </p:blipFill>
          <p:spPr>
            <a:xfrm>
              <a:off x="9546881" y="4775010"/>
              <a:ext cx="912871" cy="986261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07232A8B-A1FD-4C07-A72C-00FE95361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8656" t="18077" r="29572" b="34467"/>
            <a:stretch/>
          </p:blipFill>
          <p:spPr>
            <a:xfrm>
              <a:off x="8279297" y="4775010"/>
              <a:ext cx="828027" cy="940689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0EA44E00-0ABC-426D-B33D-74AD071FB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61328" y="4831424"/>
              <a:ext cx="1016000" cy="101600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8FE4323-F60B-40D5-BF3F-2AB24363E57A}"/>
              </a:ext>
            </a:extLst>
          </p:cNvPr>
          <p:cNvGrpSpPr/>
          <p:nvPr/>
        </p:nvGrpSpPr>
        <p:grpSpPr>
          <a:xfrm>
            <a:off x="-1" y="3024188"/>
            <a:ext cx="8865154" cy="1227915"/>
            <a:chOff x="-1" y="3024188"/>
            <a:chExt cx="8865154" cy="122791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F56AF89-E5A1-43C1-AF93-E1A1D6FE29D1}"/>
                </a:ext>
              </a:extLst>
            </p:cNvPr>
            <p:cNvSpPr/>
            <p:nvPr/>
          </p:nvSpPr>
          <p:spPr>
            <a:xfrm>
              <a:off x="-1" y="3029728"/>
              <a:ext cx="6366246" cy="1222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2A0F22-9D3F-40D4-B52A-07D91AF7EE52}"/>
                </a:ext>
              </a:extLst>
            </p:cNvPr>
            <p:cNvSpPr txBox="1"/>
            <p:nvPr/>
          </p:nvSpPr>
          <p:spPr>
            <a:xfrm>
              <a:off x="884689" y="3373765"/>
              <a:ext cx="50034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PT Sans" pitchFamily="34" charset="-52"/>
                  <a:ea typeface="+mj-ea"/>
                  <a:cs typeface="+mj-cs"/>
                </a:defRPr>
              </a:lvl1pPr>
            </a:lstStyle>
            <a:p>
              <a:r>
                <a:rPr lang="ru-RU" sz="2800" dirty="0"/>
                <a:t>Сильные стороны 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2D8D128-EAE1-4A76-ADD3-5CFCFFA17E10}"/>
                </a:ext>
              </a:extLst>
            </p:cNvPr>
            <p:cNvSpPr/>
            <p:nvPr/>
          </p:nvSpPr>
          <p:spPr>
            <a:xfrm>
              <a:off x="7629525" y="3024188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6CFCEFC-00AC-4C56-B014-6B55BC5130AD}"/>
                </a:ext>
              </a:extLst>
            </p:cNvPr>
            <p:cNvSpPr/>
            <p:nvPr/>
          </p:nvSpPr>
          <p:spPr>
            <a:xfrm>
              <a:off x="6378945" y="3024188"/>
              <a:ext cx="1235628" cy="1222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C3046EE-29B5-4F29-B2F3-AAE5A3B9E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2733" r="16999" b="18294"/>
            <a:stretch/>
          </p:blipFill>
          <p:spPr>
            <a:xfrm>
              <a:off x="7832889" y="3209741"/>
              <a:ext cx="683280" cy="794490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4433D16-2826-4B1D-B6B2-915DE5B82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b="18148"/>
            <a:stretch/>
          </p:blipFill>
          <p:spPr>
            <a:xfrm>
              <a:off x="6544662" y="3287713"/>
              <a:ext cx="905120" cy="740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0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4ED24C6-8501-4EC2-AE5F-CFD492969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527999"/>
              </p:ext>
            </p:extLst>
          </p:nvPr>
        </p:nvGraphicFramePr>
        <p:xfrm>
          <a:off x="3507971" y="1319213"/>
          <a:ext cx="6861075" cy="457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FD322-B6F1-4F12-8B99-E8D1F831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</a:t>
            </a:r>
            <a:r>
              <a:rPr lang="ru-RU" dirty="0"/>
              <a:t>-повестка Юго-Восточной Азии и на Ближнем Востоке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6AC92E-B257-4195-B90F-236102931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545" y="797093"/>
            <a:ext cx="1901952" cy="485773"/>
          </a:xfrm>
        </p:spPr>
        <p:txBody>
          <a:bodyPr/>
          <a:lstStyle/>
          <a:p>
            <a:r>
              <a:rPr lang="ru-RU" sz="13800" b="1" dirty="0">
                <a:solidFill>
                  <a:schemeClr val="bg2"/>
                </a:solidFill>
                <a:latin typeface="RoadRadio" pitchFamily="2" charset="0"/>
              </a:rPr>
              <a:t>13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1473043F-54C4-4043-ACC8-1BF732A27633}"/>
              </a:ext>
            </a:extLst>
          </p:cNvPr>
          <p:cNvSpPr txBox="1">
            <a:spLocks/>
          </p:cNvSpPr>
          <p:nvPr/>
        </p:nvSpPr>
        <p:spPr>
          <a:xfrm>
            <a:off x="1011544" y="3969709"/>
            <a:ext cx="2915527" cy="4389437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2"/>
                </a:solidFill>
              </a:rPr>
              <a:t>ОБЯЗАТЕЛЬНО</a:t>
            </a:r>
          </a:p>
          <a:p>
            <a:r>
              <a:rPr lang="ru-RU" dirty="0"/>
              <a:t>Корея, Китай, Турция, ОАЭ, Египет, Индия, Гонконг, Шанхай</a:t>
            </a:r>
          </a:p>
          <a:p>
            <a:endParaRPr lang="ru-RU" dirty="0"/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НЕОБЯЗАТЕЛЬНО </a:t>
            </a:r>
          </a:p>
          <a:p>
            <a:r>
              <a:rPr lang="ru-RU" dirty="0"/>
              <a:t>Иран, Казахстан, Узбекистан, Киргизия, Катар</a:t>
            </a:r>
            <a:endParaRPr lang="en-US" dirty="0"/>
          </a:p>
          <a:p>
            <a:r>
              <a:rPr lang="ru-RU" dirty="0"/>
              <a:t> 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88E1ECC-4BF4-463F-AC68-25DD6EED76DA}"/>
              </a:ext>
            </a:extLst>
          </p:cNvPr>
          <p:cNvSpPr txBox="1">
            <a:spLocks/>
          </p:cNvSpPr>
          <p:nvPr/>
        </p:nvSpPr>
        <p:spPr>
          <a:xfrm>
            <a:off x="9189584" y="1797050"/>
            <a:ext cx="2311400" cy="1830704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2"/>
                </a:solidFill>
              </a:rPr>
              <a:t>50% </a:t>
            </a:r>
          </a:p>
          <a:p>
            <a:r>
              <a:rPr lang="ru-RU" dirty="0">
                <a:solidFill>
                  <a:schemeClr val="bg2"/>
                </a:solidFill>
              </a:rPr>
              <a:t>требуют обязательного предоставления нефинансовой отчетности</a:t>
            </a:r>
          </a:p>
          <a:p>
            <a:r>
              <a:rPr lang="ru-RU" dirty="0">
                <a:solidFill>
                  <a:schemeClr val="bg2"/>
                </a:solidFill>
              </a:rPr>
              <a:t>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59D80B5B-5196-4263-B941-6EE308844F6B}"/>
              </a:ext>
            </a:extLst>
          </p:cNvPr>
          <p:cNvSpPr txBox="1">
            <a:spLocks/>
          </p:cNvSpPr>
          <p:nvPr/>
        </p:nvSpPr>
        <p:spPr>
          <a:xfrm>
            <a:off x="1004888" y="2543647"/>
            <a:ext cx="3829505" cy="485773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юрисдикций и их требования к </a:t>
            </a:r>
            <a:r>
              <a:rPr lang="en-US" sz="2400" dirty="0"/>
              <a:t>ESG</a:t>
            </a:r>
            <a:r>
              <a:rPr lang="ru-RU" sz="2400" dirty="0"/>
              <a:t> отчетности 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C471A6A-656B-492E-AFA7-031771664BA6}"/>
              </a:ext>
            </a:extLst>
          </p:cNvPr>
          <p:cNvSpPr txBox="1">
            <a:spLocks/>
          </p:cNvSpPr>
          <p:nvPr/>
        </p:nvSpPr>
        <p:spPr>
          <a:xfrm>
            <a:off x="6114564" y="2300761"/>
            <a:ext cx="1901952" cy="485773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800" b="1" dirty="0">
                <a:latin typeface="RoadRadio" pitchFamily="2" charset="0"/>
              </a:rPr>
              <a:t>1</a:t>
            </a:r>
            <a:r>
              <a:rPr lang="en-US" sz="13800" b="1" dirty="0">
                <a:latin typeface="RoadRadio" pitchFamily="2" charset="0"/>
              </a:rPr>
              <a:t>9</a:t>
            </a:r>
            <a:endParaRPr lang="ru-RU" sz="13800" b="1" dirty="0">
              <a:latin typeface="RoadRadio" pitchFamily="2" charset="0"/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94E4493-616F-4B81-AA06-72FDF27ECE75}"/>
              </a:ext>
            </a:extLst>
          </p:cNvPr>
          <p:cNvSpPr txBox="1">
            <a:spLocks/>
          </p:cNvSpPr>
          <p:nvPr/>
        </p:nvSpPr>
        <p:spPr>
          <a:xfrm>
            <a:off x="6450762" y="4088990"/>
            <a:ext cx="992198" cy="485773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бирж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6BCB46DB-4D4B-44B2-8B93-DA8F9C2E3396}"/>
              </a:ext>
            </a:extLst>
          </p:cNvPr>
          <p:cNvSpPr txBox="1">
            <a:spLocks/>
          </p:cNvSpPr>
          <p:nvPr/>
        </p:nvSpPr>
        <p:spPr>
          <a:xfrm>
            <a:off x="9189584" y="3429000"/>
            <a:ext cx="2108200" cy="1830704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A6A6A6"/>
                </a:solidFill>
              </a:rPr>
              <a:t>90% </a:t>
            </a:r>
          </a:p>
          <a:p>
            <a:r>
              <a:rPr lang="ru-RU" dirty="0">
                <a:solidFill>
                  <a:srgbClr val="A6A6A6"/>
                </a:solidFill>
              </a:rPr>
              <a:t>рекомендуют компаниям предоставлять отчетность</a:t>
            </a:r>
          </a:p>
          <a:p>
            <a:endParaRPr lang="ru-RU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5" grpId="0" build="p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551824-5790-41D5-9A99-18794AF9E7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41B3E9-6FC5-4CCB-A561-FDC082399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3" r="-449" b="8065"/>
          <a:stretch/>
        </p:blipFill>
        <p:spPr>
          <a:xfrm>
            <a:off x="5180" y="0"/>
            <a:ext cx="1028135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534C80-8412-4068-8F2D-8DBC38C74112}"/>
              </a:ext>
            </a:extLst>
          </p:cNvPr>
          <p:cNvSpPr/>
          <p:nvPr/>
        </p:nvSpPr>
        <p:spPr>
          <a:xfrm>
            <a:off x="8435788" y="0"/>
            <a:ext cx="38227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E81DB23B-76E5-4775-A650-B040BF73199F}"/>
              </a:ext>
            </a:extLst>
          </p:cNvPr>
          <p:cNvSpPr txBox="1">
            <a:spLocks/>
          </p:cNvSpPr>
          <p:nvPr/>
        </p:nvSpPr>
        <p:spPr>
          <a:xfrm>
            <a:off x="8862680" y="3662395"/>
            <a:ext cx="3189768" cy="7525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PT Sans" pitchFamily="34" charset="-52"/>
                <a:ea typeface="+mj-ea"/>
                <a:cs typeface="+mj-cs"/>
              </a:defRPr>
            </a:lvl1pPr>
          </a:lstStyle>
          <a:p>
            <a:r>
              <a:rPr lang="ru-RU"/>
              <a:t>Читайте полную версию отчета </a:t>
            </a:r>
            <a:br>
              <a:rPr lang="ru-RU"/>
            </a:br>
            <a:r>
              <a:rPr lang="ru-RU"/>
              <a:t>на сайте компании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6BB968-C0D8-4F51-9C60-897AEC0AADEA}"/>
              </a:ext>
            </a:extLst>
          </p:cNvPr>
          <p:cNvSpPr/>
          <p:nvPr/>
        </p:nvSpPr>
        <p:spPr>
          <a:xfrm>
            <a:off x="8843175" y="1079501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4F24B0-09D3-4045-A120-06B25D699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235" y="1079500"/>
            <a:ext cx="2403917" cy="2438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5F977-9B87-4ECC-A216-1DA509B7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 </a:t>
            </a:r>
            <a:r>
              <a:rPr lang="ru-RU" dirty="0"/>
              <a:t>в Красцветмете с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156192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D1477-5170-4FD8-9E26-1EEBDF14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</a:t>
            </a:r>
            <a:r>
              <a:rPr lang="ru-RU" dirty="0"/>
              <a:t>-отчет 202</a:t>
            </a:r>
            <a:r>
              <a:rPr lang="en-US" dirty="0"/>
              <a:t>2</a:t>
            </a:r>
            <a:r>
              <a:rPr lang="ru-RU" dirty="0"/>
              <a:t>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078221-2AF1-4244-992A-CEE6FFEF4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888" y="1513820"/>
            <a:ext cx="1541826" cy="793315"/>
          </a:xfrm>
        </p:spPr>
        <p:txBody>
          <a:bodyPr/>
          <a:lstStyle/>
          <a:p>
            <a:r>
              <a:rPr lang="ru-RU" sz="2000" dirty="0"/>
              <a:t>42 </a:t>
            </a:r>
          </a:p>
          <a:p>
            <a:r>
              <a:rPr lang="ru-RU" sz="2000" dirty="0"/>
              <a:t>сотрудника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50986F9-7A6A-4D2C-A9AD-1C1C8AB20C79}"/>
              </a:ext>
            </a:extLst>
          </p:cNvPr>
          <p:cNvGrpSpPr/>
          <p:nvPr/>
        </p:nvGrpSpPr>
        <p:grpSpPr>
          <a:xfrm>
            <a:off x="152400" y="2883077"/>
            <a:ext cx="11241999" cy="3165396"/>
            <a:chOff x="152400" y="2883077"/>
            <a:chExt cx="11241999" cy="3165396"/>
          </a:xfrm>
        </p:grpSpPr>
        <p:sp>
          <p:nvSpPr>
            <p:cNvPr id="7" name="Текст 4">
              <a:extLst>
                <a:ext uri="{FF2B5EF4-FFF2-40B4-BE49-F238E27FC236}">
                  <a16:creationId xmlns:a16="http://schemas.microsoft.com/office/drawing/2014/main" id="{F3D01580-A45A-4847-99B8-0873A1354B59}"/>
                </a:ext>
              </a:extLst>
            </p:cNvPr>
            <p:cNvSpPr txBox="1">
              <a:spLocks/>
            </p:cNvSpPr>
            <p:nvPr/>
          </p:nvSpPr>
          <p:spPr>
            <a:xfrm>
              <a:off x="1011544" y="2883077"/>
              <a:ext cx="4476308" cy="423745"/>
            </a:xfrm>
            <a:prstGeom prst="rect">
              <a:avLst/>
            </a:prstGeom>
          </p:spPr>
          <p:txBody>
            <a:bodyPr lIns="0" tIns="54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2pPr>
              <a:lvl3pPr marL="252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4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6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/>
                <a:t>Уровень развития практик</a:t>
              </a:r>
              <a:endParaRPr lang="ru-RU" sz="1400" dirty="0"/>
            </a:p>
          </p:txBody>
        </p:sp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B011FAC9-848C-4B44-B00C-6DC0387660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1490576"/>
                </p:ext>
              </p:extLst>
            </p:nvPr>
          </p:nvGraphicFramePr>
          <p:xfrm>
            <a:off x="152400" y="3275013"/>
            <a:ext cx="4160188" cy="2773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Текст 4">
              <a:extLst>
                <a:ext uri="{FF2B5EF4-FFF2-40B4-BE49-F238E27FC236}">
                  <a16:creationId xmlns:a16="http://schemas.microsoft.com/office/drawing/2014/main" id="{908B5277-23EA-49F2-B536-88AA06B67A02}"/>
                </a:ext>
              </a:extLst>
            </p:cNvPr>
            <p:cNvSpPr txBox="1">
              <a:spLocks/>
            </p:cNvSpPr>
            <p:nvPr/>
          </p:nvSpPr>
          <p:spPr>
            <a:xfrm>
              <a:off x="1049644" y="4126308"/>
              <a:ext cx="2392056" cy="732633"/>
            </a:xfrm>
            <a:prstGeom prst="rect">
              <a:avLst/>
            </a:prstGeom>
          </p:spPr>
          <p:txBody>
            <a:bodyPr lIns="0" tIns="54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2pPr>
              <a:lvl3pPr marL="252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4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6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600" dirty="0">
                  <a:solidFill>
                    <a:schemeClr val="bg2"/>
                  </a:solidFill>
                </a:rPr>
                <a:t>53%</a:t>
              </a:r>
            </a:p>
            <a:p>
              <a:pPr algn="ctr"/>
              <a:r>
                <a:rPr lang="ru-RU" sz="2400" dirty="0"/>
                <a:t>экология</a:t>
              </a:r>
            </a:p>
          </p:txBody>
        </p:sp>
        <p:graphicFrame>
          <p:nvGraphicFramePr>
            <p:cNvPr id="15" name="Диаграмма 14">
              <a:extLst>
                <a:ext uri="{FF2B5EF4-FFF2-40B4-BE49-F238E27FC236}">
                  <a16:creationId xmlns:a16="http://schemas.microsoft.com/office/drawing/2014/main" id="{59032DB3-37F9-4969-AB48-B638189856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87135887"/>
                </p:ext>
              </p:extLst>
            </p:nvPr>
          </p:nvGraphicFramePr>
          <p:xfrm>
            <a:off x="3776194" y="3275013"/>
            <a:ext cx="4160188" cy="2773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Текст 4">
              <a:extLst>
                <a:ext uri="{FF2B5EF4-FFF2-40B4-BE49-F238E27FC236}">
                  <a16:creationId xmlns:a16="http://schemas.microsoft.com/office/drawing/2014/main" id="{AE14F30B-ABD6-479E-914A-42CA2DAB985D}"/>
                </a:ext>
              </a:extLst>
            </p:cNvPr>
            <p:cNvSpPr txBox="1">
              <a:spLocks/>
            </p:cNvSpPr>
            <p:nvPr/>
          </p:nvSpPr>
          <p:spPr>
            <a:xfrm>
              <a:off x="4647082" y="4126308"/>
              <a:ext cx="2418412" cy="732633"/>
            </a:xfrm>
            <a:prstGeom prst="rect">
              <a:avLst/>
            </a:prstGeom>
          </p:spPr>
          <p:txBody>
            <a:bodyPr lIns="0" tIns="54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2pPr>
              <a:lvl3pPr marL="252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4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6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600" dirty="0">
                  <a:solidFill>
                    <a:schemeClr val="bg2"/>
                  </a:solidFill>
                </a:rPr>
                <a:t>52%</a:t>
              </a:r>
            </a:p>
            <a:p>
              <a:pPr algn="ctr"/>
              <a:r>
                <a:rPr lang="ru-RU" sz="2400" dirty="0"/>
                <a:t>социальный аспект </a:t>
              </a:r>
            </a:p>
          </p:txBody>
        </p:sp>
        <p:graphicFrame>
          <p:nvGraphicFramePr>
            <p:cNvPr id="17" name="Диаграмма 16">
              <a:extLst>
                <a:ext uri="{FF2B5EF4-FFF2-40B4-BE49-F238E27FC236}">
                  <a16:creationId xmlns:a16="http://schemas.microsoft.com/office/drawing/2014/main" id="{DFCE91CF-FC10-46F5-AC80-EAA5233552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8777423"/>
                </p:ext>
              </p:extLst>
            </p:nvPr>
          </p:nvGraphicFramePr>
          <p:xfrm>
            <a:off x="7234211" y="3275013"/>
            <a:ext cx="4160188" cy="27734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Текст 4">
              <a:extLst>
                <a:ext uri="{FF2B5EF4-FFF2-40B4-BE49-F238E27FC236}">
                  <a16:creationId xmlns:a16="http://schemas.microsoft.com/office/drawing/2014/main" id="{EC338727-3436-4174-950C-D4E99A88AAF9}"/>
                </a:ext>
              </a:extLst>
            </p:cNvPr>
            <p:cNvSpPr txBox="1">
              <a:spLocks/>
            </p:cNvSpPr>
            <p:nvPr/>
          </p:nvSpPr>
          <p:spPr>
            <a:xfrm>
              <a:off x="8131455" y="4126308"/>
              <a:ext cx="2434945" cy="732633"/>
            </a:xfrm>
            <a:prstGeom prst="rect">
              <a:avLst/>
            </a:prstGeom>
          </p:spPr>
          <p:txBody>
            <a:bodyPr lIns="0" tIns="54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T Sans" pitchFamily="34" charset="-52"/>
                  <a:ea typeface="+mn-ea"/>
                  <a:cs typeface="+mn-cs"/>
                </a:defRPr>
              </a:lvl2pPr>
              <a:lvl3pPr marL="252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4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6000" indent="-252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T Sans" panose="020B0503020203020204" pitchFamily="34" charset="-52"/>
                <a:buChar char="—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600" dirty="0">
                  <a:solidFill>
                    <a:schemeClr val="bg2"/>
                  </a:solidFill>
                </a:rPr>
                <a:t>46%</a:t>
              </a:r>
            </a:p>
            <a:p>
              <a:pPr algn="ctr"/>
              <a:r>
                <a:rPr lang="ru-RU" sz="2400" dirty="0"/>
                <a:t>управление</a:t>
              </a:r>
            </a:p>
          </p:txBody>
        </p:sp>
      </p:grpSp>
      <p:sp>
        <p:nvSpPr>
          <p:cNvPr id="19" name="Текст 4">
            <a:extLst>
              <a:ext uri="{FF2B5EF4-FFF2-40B4-BE49-F238E27FC236}">
                <a16:creationId xmlns:a16="http://schemas.microsoft.com/office/drawing/2014/main" id="{9BAF12A7-81E3-474D-BCC2-9E91229393B0}"/>
              </a:ext>
            </a:extLst>
          </p:cNvPr>
          <p:cNvSpPr txBox="1">
            <a:spLocks/>
          </p:cNvSpPr>
          <p:nvPr/>
        </p:nvSpPr>
        <p:spPr>
          <a:xfrm>
            <a:off x="8914076" y="1513820"/>
            <a:ext cx="2515475" cy="1493897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Общественное заверение в РСПП</a:t>
            </a:r>
            <a:r>
              <a:rPr lang="en-US" sz="2000" dirty="0"/>
              <a:t> 11 </a:t>
            </a:r>
            <a:r>
              <a:rPr lang="ru-RU" sz="2000" dirty="0"/>
              <a:t>федеральных </a:t>
            </a:r>
            <a:r>
              <a:rPr lang="en-US" sz="2000" dirty="0"/>
              <a:t>ESG</a:t>
            </a:r>
            <a:r>
              <a:rPr lang="ru-RU" sz="2000" dirty="0"/>
              <a:t> экспертов 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BFC7665F-62FB-4388-9651-9C5643893D41}"/>
              </a:ext>
            </a:extLst>
          </p:cNvPr>
          <p:cNvSpPr txBox="1">
            <a:spLocks/>
          </p:cNvSpPr>
          <p:nvPr/>
        </p:nvSpPr>
        <p:spPr>
          <a:xfrm>
            <a:off x="3061744" y="1513820"/>
            <a:ext cx="2080190" cy="517584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Global Reporting Initiatives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BA44131D-CC05-4134-ACCF-B5299270B63C}"/>
              </a:ext>
            </a:extLst>
          </p:cNvPr>
          <p:cNvSpPr txBox="1">
            <a:spLocks/>
          </p:cNvSpPr>
          <p:nvPr/>
        </p:nvSpPr>
        <p:spPr>
          <a:xfrm>
            <a:off x="5815593" y="1513820"/>
            <a:ext cx="2345079" cy="1493897"/>
          </a:xfrm>
          <a:prstGeom prst="rect">
            <a:avLst/>
          </a:prstGeom>
        </p:spPr>
        <p:txBody>
          <a:bodyPr lIns="0" tIns="5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T Sans" panose="020B0503020203020204" pitchFamily="34" charset="-52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Основной</a:t>
            </a:r>
          </a:p>
          <a:p>
            <a:r>
              <a:rPr lang="ru-RU" sz="2000" dirty="0"/>
              <a:t>уровень раскрытия</a:t>
            </a:r>
          </a:p>
          <a:p>
            <a:endParaRPr lang="ru-RU" sz="2000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FDE8532-6B7B-4E63-829F-D8CBA9478BD8}"/>
              </a:ext>
            </a:extLst>
          </p:cNvPr>
          <p:cNvCxnSpPr>
            <a:cxnSpLocks/>
          </p:cNvCxnSpPr>
          <p:nvPr/>
        </p:nvCxnSpPr>
        <p:spPr>
          <a:xfrm>
            <a:off x="1004888" y="1379954"/>
            <a:ext cx="1372552" cy="0"/>
          </a:xfrm>
          <a:prstGeom prst="line">
            <a:avLst/>
          </a:prstGeom>
          <a:ln w="38100">
            <a:solidFill>
              <a:srgbClr val="77C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A47A48D-926D-4666-84E8-2C2D353D741B}"/>
              </a:ext>
            </a:extLst>
          </p:cNvPr>
          <p:cNvCxnSpPr>
            <a:cxnSpLocks/>
          </p:cNvCxnSpPr>
          <p:nvPr/>
        </p:nvCxnSpPr>
        <p:spPr>
          <a:xfrm>
            <a:off x="3061744" y="1379954"/>
            <a:ext cx="1372552" cy="0"/>
          </a:xfrm>
          <a:prstGeom prst="line">
            <a:avLst/>
          </a:prstGeom>
          <a:ln w="38100">
            <a:solidFill>
              <a:srgbClr val="77C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05175C9-FDE7-4671-9695-3369A1035EBF}"/>
              </a:ext>
            </a:extLst>
          </p:cNvPr>
          <p:cNvCxnSpPr>
            <a:cxnSpLocks/>
          </p:cNvCxnSpPr>
          <p:nvPr/>
        </p:nvCxnSpPr>
        <p:spPr>
          <a:xfrm>
            <a:off x="5815593" y="1379954"/>
            <a:ext cx="1372552" cy="0"/>
          </a:xfrm>
          <a:prstGeom prst="line">
            <a:avLst/>
          </a:prstGeom>
          <a:ln w="38100">
            <a:solidFill>
              <a:srgbClr val="77C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FE0ED8C-06A3-422A-AD35-A592559B3B20}"/>
              </a:ext>
            </a:extLst>
          </p:cNvPr>
          <p:cNvCxnSpPr>
            <a:cxnSpLocks/>
          </p:cNvCxnSpPr>
          <p:nvPr/>
        </p:nvCxnSpPr>
        <p:spPr>
          <a:xfrm>
            <a:off x="8914076" y="1379954"/>
            <a:ext cx="1372552" cy="0"/>
          </a:xfrm>
          <a:prstGeom prst="line">
            <a:avLst/>
          </a:prstGeom>
          <a:ln w="38100">
            <a:solidFill>
              <a:srgbClr val="77C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Красцветмет">
  <a:themeElements>
    <a:clrScheme name="Другая 1">
      <a:dk1>
        <a:sysClr val="windowText" lastClr="000000"/>
      </a:dk1>
      <a:lt1>
        <a:sysClr val="window" lastClr="FFFFFF"/>
      </a:lt1>
      <a:dk2>
        <a:srgbClr val="7F7F7F"/>
      </a:dk2>
      <a:lt2>
        <a:srgbClr val="DFAD68"/>
      </a:lt2>
      <a:accent1>
        <a:srgbClr val="7F7F7F"/>
      </a:accent1>
      <a:accent2>
        <a:srgbClr val="7F7F7F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0563C1"/>
      </a:hlink>
      <a:folHlink>
        <a:srgbClr val="954F72"/>
      </a:folHlink>
    </a:clrScheme>
    <a:fontScheme name="Красцветмет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ставка">
  <a:themeElements>
    <a:clrScheme name="Стандартная">
      <a:dk1>
        <a:sysClr val="windowText" lastClr="000000"/>
      </a:dk1>
      <a:lt1>
        <a:sysClr val="window" lastClr="FFFFFF"/>
      </a:lt1>
      <a:dk2>
        <a:srgbClr val="7F7F7F"/>
      </a:dk2>
      <a:lt2>
        <a:srgbClr val="F3AD68"/>
      </a:lt2>
      <a:accent1>
        <a:srgbClr val="7F7F7F"/>
      </a:accent1>
      <a:accent2>
        <a:srgbClr val="7F7F7F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0563C1"/>
      </a:hlink>
      <a:folHlink>
        <a:srgbClr val="954F72"/>
      </a:folHlink>
    </a:clrScheme>
    <a:fontScheme name="Красцветмет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4f4bf4-4682-4d5b-8f0c-0235a5633a96">
      <UserInfo>
        <DisplayName>Пинегин Вячеслав Евгеньевич</DisplayName>
        <AccountId>2640</AccountId>
        <AccountType/>
      </UserInfo>
      <UserInfo>
        <DisplayName>Павленко Екатерина Федоровна</DisplayName>
        <AccountId>1049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6BF239C5AE3A489C465D6AEA2BA142" ma:contentTypeVersion="2" ma:contentTypeDescription="Создание документа." ma:contentTypeScope="" ma:versionID="40fe08b5bf4e164a369c3843588b6e24">
  <xsd:schema xmlns:xsd="http://www.w3.org/2001/XMLSchema" xmlns:xs="http://www.w3.org/2001/XMLSchema" xmlns:p="http://schemas.microsoft.com/office/2006/metadata/properties" xmlns:ns2="eb4f4bf4-4682-4d5b-8f0c-0235a5633a96" targetNamespace="http://schemas.microsoft.com/office/2006/metadata/properties" ma:root="true" ma:fieldsID="14f27b4a23a3c054904579028bec5021" ns2:_="">
    <xsd:import namespace="eb4f4bf4-4682-4d5b-8f0c-0235a5633a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f4bf4-4682-4d5b-8f0c-0235a5633a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EF9F9-CBE1-42FA-BF61-8D8EA0BF0648}">
  <ds:schemaRefs>
    <ds:schemaRef ds:uri="http://schemas.microsoft.com/office/2006/metadata/properties"/>
    <ds:schemaRef ds:uri="http://www.w3.org/2000/xmlns/"/>
    <ds:schemaRef ds:uri="eb4f4bf4-4682-4d5b-8f0c-0235a5633a96"/>
  </ds:schemaRefs>
</ds:datastoreItem>
</file>

<file path=customXml/itemProps2.xml><?xml version="1.0" encoding="utf-8"?>
<ds:datastoreItem xmlns:ds="http://schemas.openxmlformats.org/officeDocument/2006/customXml" ds:itemID="{3AFB9E98-B0C6-41DC-A221-8E5D3C6BA2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D670F-C3B9-4408-8C5F-6A0060B0F9B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b4f4bf4-4682-4d5b-8f0c-0235a5633a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33907</TotalTime>
  <Words>1843</Words>
  <Application>Microsoft Office PowerPoint</Application>
  <PresentationFormat>Широкоэкранный</PresentationFormat>
  <Paragraphs>189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Красцветмет</vt:lpstr>
      <vt:lpstr>Заставка</vt:lpstr>
      <vt:lpstr>Презентация PowerPoint</vt:lpstr>
      <vt:lpstr>ESG для меня </vt:lpstr>
      <vt:lpstr>ESG  в Красцветмете</vt:lpstr>
      <vt:lpstr>Компания вносит вклад в устойчивое развитие бизнеса и общества</vt:lpstr>
      <vt:lpstr>ESG для Красцветмета  </vt:lpstr>
      <vt:lpstr>ESG для России — вызовы 2023 года </vt:lpstr>
      <vt:lpstr>ESG-повестка Юго-Восточной Азии и на Ближнем Востоке </vt:lpstr>
      <vt:lpstr>ESG в Красцветмете с 2020 года </vt:lpstr>
      <vt:lpstr>ESG-отчет 2022 года</vt:lpstr>
      <vt:lpstr>ESG-планы на 2023 год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Paha</dc:creator>
  <cp:lastModifiedBy>Неизвестный пользователь</cp:lastModifiedBy>
  <cp:revision>552</cp:revision>
  <dcterms:created xsi:type="dcterms:W3CDTF">2014-04-14T06:53:24Z</dcterms:created>
  <dcterms:modified xsi:type="dcterms:W3CDTF">2023-09-25T07:50:17Z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0x010100036BF239C5AE3A489C465D6AEA2BA142</vt:lpwstr>
  </property>
</Properties>
</file>