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9"/>
  </p:notesMasterIdLst>
  <p:sldIdLst>
    <p:sldId id="256" r:id="rId2"/>
    <p:sldId id="257" r:id="rId3"/>
    <p:sldId id="265" r:id="rId4"/>
    <p:sldId id="284" r:id="rId5"/>
    <p:sldId id="266" r:id="rId6"/>
    <p:sldId id="283" r:id="rId7"/>
    <p:sldId id="280" r:id="rId8"/>
  </p:sldIdLst>
  <p:sldSz cx="9144000" cy="5143500" type="screen16x9"/>
  <p:notesSz cx="6858000" cy="9144000"/>
  <p:embeddedFontLst>
    <p:embeddedFont>
      <p:font typeface="Montserrat Medium" panose="020B0604020202020204" charset="-52"/>
      <p:regular r:id="rId10"/>
      <p:bold r:id="rId11"/>
      <p:italic r:id="rId12"/>
      <p:boldItalic r:id="rId13"/>
    </p:embeddedFont>
    <p:embeddedFont>
      <p:font typeface="Montserrat" panose="020B0604020202020204" charset="-52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0FF"/>
    <a:srgbClr val="0033A0"/>
    <a:srgbClr val="E64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6196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0a26e8c3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30a26e8c3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8e08138f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38e08138f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38e08138f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38e08138f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756744f6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3756744f6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30a26e8c3e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30a26e8c3e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8e08138f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8e08138f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8e08138f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8e08138f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лист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477125"/>
            <a:ext cx="4377600" cy="16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 Medium"/>
              <a:buNone/>
              <a:defRPr sz="19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28625" y="4091000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428625" y="4214825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2576525" y="4091000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4"/>
          </p:nvPr>
        </p:nvSpPr>
        <p:spPr>
          <a:xfrm>
            <a:off x="2576525" y="4214825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5"/>
          </p:nvPr>
        </p:nvSpPr>
        <p:spPr>
          <a:xfrm>
            <a:off x="418950" y="4638675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6"/>
          </p:nvPr>
        </p:nvSpPr>
        <p:spPr>
          <a:xfrm>
            <a:off x="8124825" y="4638675"/>
            <a:ext cx="8190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7"/>
          </p:nvPr>
        </p:nvSpPr>
        <p:spPr>
          <a:xfrm>
            <a:off x="1972350" y="418175"/>
            <a:ext cx="1143000" cy="446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лист 2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477125"/>
            <a:ext cx="4377600" cy="16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 Medium"/>
              <a:buNone/>
              <a:defRPr sz="19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28625" y="4091000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2"/>
          </p:nvPr>
        </p:nvSpPr>
        <p:spPr>
          <a:xfrm>
            <a:off x="428625" y="4214825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3"/>
          </p:nvPr>
        </p:nvSpPr>
        <p:spPr>
          <a:xfrm>
            <a:off x="2576525" y="4091000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4"/>
          </p:nvPr>
        </p:nvSpPr>
        <p:spPr>
          <a:xfrm>
            <a:off x="2576525" y="4214825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5"/>
          </p:nvPr>
        </p:nvSpPr>
        <p:spPr>
          <a:xfrm>
            <a:off x="418950" y="4638675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6"/>
          </p:nvPr>
        </p:nvSpPr>
        <p:spPr>
          <a:xfrm>
            <a:off x="8124825" y="4638675"/>
            <a:ext cx="8190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7"/>
          </p:nvPr>
        </p:nvSpPr>
        <p:spPr>
          <a:xfrm>
            <a:off x="1972350" y="418175"/>
            <a:ext cx="1143000" cy="446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 title="Название презентации"/>
          <p:cNvSpPr txBox="1">
            <a:spLocks noGrp="1"/>
          </p:cNvSpPr>
          <p:nvPr>
            <p:ph type="title"/>
          </p:nvPr>
        </p:nvSpPr>
        <p:spPr>
          <a:xfrm>
            <a:off x="418950" y="1477125"/>
            <a:ext cx="4377600" cy="16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 Medium"/>
              <a:buNone/>
              <a:defRPr sz="2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428625" y="4091000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"/>
              <a:buNone/>
              <a:defRPr sz="6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2"/>
          </p:nvPr>
        </p:nvSpPr>
        <p:spPr>
          <a:xfrm>
            <a:off x="428625" y="4214825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3"/>
          </p:nvPr>
        </p:nvSpPr>
        <p:spPr>
          <a:xfrm>
            <a:off x="418950" y="4638675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Montserrat Medium"/>
              <a:buNone/>
              <a:defRPr sz="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>
            <a:spLocks noGrp="1"/>
          </p:cNvSpPr>
          <p:nvPr>
            <p:ph type="pic" idx="4"/>
          </p:nvPr>
        </p:nvSpPr>
        <p:spPr>
          <a:xfrm>
            <a:off x="1972350" y="418175"/>
            <a:ext cx="1143000" cy="446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ель и Задачи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9350" y="373600"/>
            <a:ext cx="3912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907025" y="4638675"/>
            <a:ext cx="307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459350" y="990625"/>
            <a:ext cx="26718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3"/>
          </p:nvPr>
        </p:nvSpPr>
        <p:spPr>
          <a:xfrm>
            <a:off x="459350" y="1209625"/>
            <a:ext cx="3912600" cy="32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400" y="990625"/>
            <a:ext cx="670075" cy="80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400" y="1870911"/>
            <a:ext cx="670075" cy="80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8400" y="2751209"/>
            <a:ext cx="670075" cy="80408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subTitle" idx="4"/>
          </p:nvPr>
        </p:nvSpPr>
        <p:spPr>
          <a:xfrm>
            <a:off x="5798100" y="990625"/>
            <a:ext cx="26718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5"/>
          </p:nvPr>
        </p:nvSpPr>
        <p:spPr>
          <a:xfrm>
            <a:off x="5798100" y="1349763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6"/>
          </p:nvPr>
        </p:nvSpPr>
        <p:spPr>
          <a:xfrm>
            <a:off x="5798100" y="2230038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7"/>
          </p:nvPr>
        </p:nvSpPr>
        <p:spPr>
          <a:xfrm>
            <a:off x="5798100" y="3110313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8"/>
          </p:nvPr>
        </p:nvSpPr>
        <p:spPr>
          <a:xfrm>
            <a:off x="5774300" y="4004075"/>
            <a:ext cx="1676400" cy="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400" y="3631500"/>
            <a:ext cx="670075" cy="80409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>
            <a:spLocks noGrp="1"/>
          </p:cNvSpPr>
          <p:nvPr>
            <p:ph type="pic" idx="9"/>
          </p:nvPr>
        </p:nvSpPr>
        <p:spPr>
          <a:xfrm>
            <a:off x="459350" y="2675000"/>
            <a:ext cx="3912600" cy="17604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459350" y="4638675"/>
            <a:ext cx="31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а 3 текста">
  <p:cSld name="CUSTOM_1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59350" y="373600"/>
            <a:ext cx="3912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ubTitle" idx="1"/>
          </p:nvPr>
        </p:nvSpPr>
        <p:spPr>
          <a:xfrm>
            <a:off x="907025" y="4638675"/>
            <a:ext cx="307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2"/>
          </p:nvPr>
        </p:nvSpPr>
        <p:spPr>
          <a:xfrm>
            <a:off x="459350" y="1362025"/>
            <a:ext cx="23676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ubTitle" idx="3"/>
          </p:nvPr>
        </p:nvSpPr>
        <p:spPr>
          <a:xfrm>
            <a:off x="459350" y="1581025"/>
            <a:ext cx="2367600" cy="27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459350" y="4638675"/>
            <a:ext cx="31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ubTitle" idx="4"/>
          </p:nvPr>
        </p:nvSpPr>
        <p:spPr>
          <a:xfrm>
            <a:off x="6217950" y="1362025"/>
            <a:ext cx="23676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5"/>
          </p:nvPr>
        </p:nvSpPr>
        <p:spPr>
          <a:xfrm>
            <a:off x="6217950" y="1581025"/>
            <a:ext cx="2367600" cy="27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6"/>
          </p:nvPr>
        </p:nvSpPr>
        <p:spPr>
          <a:xfrm>
            <a:off x="3338650" y="1362025"/>
            <a:ext cx="23676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7"/>
          </p:nvPr>
        </p:nvSpPr>
        <p:spPr>
          <a:xfrm>
            <a:off x="3338650" y="1581025"/>
            <a:ext cx="2367600" cy="27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а-текст 2">
  <p:cSld name="CUSTOM_1_4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459350" y="373600"/>
            <a:ext cx="3912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ubTitle" idx="1"/>
          </p:nvPr>
        </p:nvSpPr>
        <p:spPr>
          <a:xfrm>
            <a:off x="907025" y="4638675"/>
            <a:ext cx="307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2"/>
          </p:nvPr>
        </p:nvSpPr>
        <p:spPr>
          <a:xfrm>
            <a:off x="459350" y="1362025"/>
            <a:ext cx="29220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ubTitle" idx="3"/>
          </p:nvPr>
        </p:nvSpPr>
        <p:spPr>
          <a:xfrm>
            <a:off x="459350" y="1581025"/>
            <a:ext cx="2922000" cy="27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459350" y="4638675"/>
            <a:ext cx="31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ubTitle" idx="4"/>
          </p:nvPr>
        </p:nvSpPr>
        <p:spPr>
          <a:xfrm>
            <a:off x="3921375" y="1362025"/>
            <a:ext cx="29220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ubTitle" idx="5"/>
          </p:nvPr>
        </p:nvSpPr>
        <p:spPr>
          <a:xfrm>
            <a:off x="3921375" y="1581025"/>
            <a:ext cx="2922000" cy="27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None/>
              <a:defRPr sz="800"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онодательства">
  <p:cSld name="CUSTOM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59350" y="373600"/>
            <a:ext cx="3912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907025" y="4638675"/>
            <a:ext cx="307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2"/>
          </p:nvPr>
        </p:nvSpPr>
        <p:spPr>
          <a:xfrm>
            <a:off x="459350" y="990625"/>
            <a:ext cx="51603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None/>
              <a:defRPr sz="13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  <a:defRPr sz="11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None/>
              <a:defRPr sz="9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3"/>
          </p:nvPr>
        </p:nvSpPr>
        <p:spPr>
          <a:xfrm>
            <a:off x="459350" y="2238400"/>
            <a:ext cx="2469600" cy="16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4"/>
          </p:nvPr>
        </p:nvSpPr>
        <p:spPr>
          <a:xfrm>
            <a:off x="3469250" y="2238400"/>
            <a:ext cx="2334000" cy="16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5"/>
          </p:nvPr>
        </p:nvSpPr>
        <p:spPr>
          <a:xfrm>
            <a:off x="459350" y="1843242"/>
            <a:ext cx="4279500" cy="219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6"/>
          </p:nvPr>
        </p:nvSpPr>
        <p:spPr>
          <a:xfrm>
            <a:off x="6369600" y="1976413"/>
            <a:ext cx="17076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"/>
              <a:buNone/>
              <a:defRPr sz="600" b="1">
                <a:solidFill>
                  <a:srgbClr val="0215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600" y="1209625"/>
            <a:ext cx="509000" cy="6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>
            <a:spLocks noGrp="1"/>
          </p:cNvSpPr>
          <p:nvPr>
            <p:ph type="subTitle" idx="7"/>
          </p:nvPr>
        </p:nvSpPr>
        <p:spPr>
          <a:xfrm>
            <a:off x="6369600" y="2209975"/>
            <a:ext cx="2212500" cy="16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600"/>
              <a:buFont typeface="Montserrat Medium"/>
              <a:buNone/>
              <a:defRPr sz="6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cxnSp>
        <p:nvCxnSpPr>
          <p:cNvPr id="141" name="Google Shape;141;p17"/>
          <p:cNvCxnSpPr/>
          <p:nvPr/>
        </p:nvCxnSpPr>
        <p:spPr>
          <a:xfrm>
            <a:off x="6086475" y="1962150"/>
            <a:ext cx="0" cy="1909800"/>
          </a:xfrm>
          <a:prstGeom prst="straightConnector1">
            <a:avLst/>
          </a:prstGeom>
          <a:noFill/>
          <a:ln w="9525" cap="flat" cmpd="sng">
            <a:solidFill>
              <a:srgbClr val="69B3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9350" y="4638675"/>
            <a:ext cx="31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а-Слева 1">
  <p:cSld name="Основа-Слева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59350" y="373600"/>
            <a:ext cx="3912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ontserrat Medium"/>
              <a:buNone/>
              <a:defRPr sz="19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907025" y="4638675"/>
            <a:ext cx="307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 Medium"/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2"/>
          </p:nvPr>
        </p:nvSpPr>
        <p:spPr>
          <a:xfrm>
            <a:off x="459350" y="1362025"/>
            <a:ext cx="2671800" cy="2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 sz="1200">
                <a:solidFill>
                  <a:srgbClr val="69B3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400"/>
              <a:buNone/>
              <a:defRPr>
                <a:solidFill>
                  <a:srgbClr val="69B3E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200"/>
              <a:buNone/>
              <a:defRPr>
                <a:solidFill>
                  <a:srgbClr val="69B3E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9B3E7"/>
              </a:buClr>
              <a:buSzPts val="1000"/>
              <a:buNone/>
              <a:defRPr>
                <a:solidFill>
                  <a:srgbClr val="69B3E7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3"/>
          </p:nvPr>
        </p:nvSpPr>
        <p:spPr>
          <a:xfrm>
            <a:off x="459350" y="1581025"/>
            <a:ext cx="2671800" cy="27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800"/>
              <a:buFont typeface="Montserrat Medium"/>
              <a:buNone/>
              <a:defRPr sz="800">
                <a:solidFill>
                  <a:srgbClr val="02153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400"/>
              <a:buNone/>
              <a:defRPr>
                <a:solidFill>
                  <a:srgbClr val="0215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200"/>
              <a:buNone/>
              <a:defRPr>
                <a:solidFill>
                  <a:srgbClr val="0215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21531"/>
              </a:buClr>
              <a:buSzPts val="1000"/>
              <a:buNone/>
              <a:defRPr>
                <a:solidFill>
                  <a:srgbClr val="02153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9"/>
          <p:cNvSpPr>
            <a:spLocks noGrp="1"/>
          </p:cNvSpPr>
          <p:nvPr>
            <p:ph type="pic" idx="4"/>
          </p:nvPr>
        </p:nvSpPr>
        <p:spPr>
          <a:xfrm>
            <a:off x="3646375" y="1362025"/>
            <a:ext cx="4910400" cy="29784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459350" y="4638675"/>
            <a:ext cx="31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>
            <a:lvl1pPr lvl="0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 rtl="0">
              <a:buNone/>
              <a:defRPr sz="6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2534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>
          <p15:clr>
            <a:srgbClr val="E46962"/>
          </p15:clr>
        </p15:guide>
        <p15:guide id="2" pos="289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■"/>
              <a:defRPr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Medium"/>
              <a:buChar char="●"/>
              <a:defRPr sz="12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○"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 Medium"/>
              <a:buChar char="■"/>
              <a:defRPr sz="1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6" r:id="rId5"/>
    <p:sldLayoutId id="2147483658" r:id="rId6"/>
    <p:sldLayoutId id="2147483663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czn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rasczn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418950" y="1477125"/>
            <a:ext cx="4377600" cy="16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dirty="0"/>
              <a:t>О результатах работы  </a:t>
            </a:r>
            <a:r>
              <a:rPr lang="ru-RU" dirty="0" smtClean="0"/>
              <a:t>по квотированию </a:t>
            </a:r>
            <a:r>
              <a:rPr lang="ru-RU" dirty="0"/>
              <a:t>рабочих мест для инвалидов с работодателями города Красноярска</a:t>
            </a:r>
            <a:endParaRPr dirty="0"/>
          </a:p>
        </p:txBody>
      </p:sp>
      <p:sp>
        <p:nvSpPr>
          <p:cNvPr id="207" name="Google Shape;207;p22"/>
          <p:cNvSpPr txBox="1">
            <a:spLocks noGrp="1"/>
          </p:cNvSpPr>
          <p:nvPr>
            <p:ph type="subTitle" idx="1"/>
          </p:nvPr>
        </p:nvSpPr>
        <p:spPr>
          <a:xfrm>
            <a:off x="428625" y="4091000"/>
            <a:ext cx="1676400" cy="24622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2"/>
          </p:nvPr>
        </p:nvSpPr>
        <p:spPr>
          <a:xfrm>
            <a:off x="428625" y="4214825"/>
            <a:ext cx="1676400" cy="24622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4"/>
          </p:nvPr>
        </p:nvSpPr>
        <p:spPr>
          <a:xfrm>
            <a:off x="2576525" y="4214825"/>
            <a:ext cx="1676400" cy="24622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11" name="Google Shape;211;p22"/>
          <p:cNvSpPr txBox="1">
            <a:spLocks noGrp="1"/>
          </p:cNvSpPr>
          <p:nvPr>
            <p:ph type="subTitle" idx="5"/>
          </p:nvPr>
        </p:nvSpPr>
        <p:spPr>
          <a:xfrm>
            <a:off x="418950" y="4638675"/>
            <a:ext cx="1676400" cy="24622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 smtClean="0"/>
              <a:t>11.10.2023</a:t>
            </a:r>
            <a:endParaRPr dirty="0"/>
          </a:p>
        </p:txBody>
      </p:sp>
      <p:sp>
        <p:nvSpPr>
          <p:cNvPr id="212" name="Google Shape;212;p22">
            <a:hlinkClick r:id="rId3"/>
          </p:cNvPr>
          <p:cNvSpPr txBox="1">
            <a:spLocks noGrp="1"/>
          </p:cNvSpPr>
          <p:nvPr>
            <p:ph type="subTitle" idx="6"/>
          </p:nvPr>
        </p:nvSpPr>
        <p:spPr>
          <a:xfrm>
            <a:off x="8124825" y="4638675"/>
            <a:ext cx="819000" cy="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krasczn.ru</a:t>
            </a:r>
            <a:endParaRPr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3"/>
          </p:nvPr>
        </p:nvSpPr>
        <p:spPr>
          <a:xfrm>
            <a:off x="2576525" y="4091000"/>
            <a:ext cx="1676400" cy="9233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 правовая база</a:t>
            </a:r>
            <a:endParaRPr lang="ru-RU" dirty="0"/>
          </a:p>
        </p:txBody>
      </p:sp>
      <p:sp>
        <p:nvSpPr>
          <p:cNvPr id="223" name="Google Shape;223;p23"/>
          <p:cNvSpPr txBox="1">
            <a:spLocks noGrp="1"/>
          </p:cNvSpPr>
          <p:nvPr>
            <p:ph type="subTitle" idx="1"/>
          </p:nvPr>
        </p:nvSpPr>
        <p:spPr>
          <a:xfrm>
            <a:off x="943359" y="4705287"/>
            <a:ext cx="3076800" cy="92333"/>
          </a:xfrm>
        </p:spPr>
        <p:txBody>
          <a:bodyPr/>
          <a:lstStyle/>
          <a:p>
            <a:pPr lvl="0"/>
            <a:endParaRPr lang="ru" dirty="0"/>
          </a:p>
        </p:txBody>
      </p:sp>
      <p:sp>
        <p:nvSpPr>
          <p:cNvPr id="224" name="Google Shape;224;p23"/>
          <p:cNvSpPr txBox="1">
            <a:spLocks noGrp="1"/>
          </p:cNvSpPr>
          <p:nvPr>
            <p:ph type="subTitle" idx="2"/>
          </p:nvPr>
        </p:nvSpPr>
        <p:spPr>
          <a:xfrm>
            <a:off x="822688" y="4779165"/>
            <a:ext cx="5160300" cy="219000"/>
          </a:xfrm>
        </p:spPr>
        <p:txBody>
          <a:bodyPr/>
          <a:lstStyle/>
          <a:p>
            <a:pPr lvl="0"/>
            <a:r>
              <a:rPr lang="en-US" dirty="0" smtClean="0"/>
              <a:t>krasczn.ru</a:t>
            </a:r>
            <a:endParaRPr lang="en-US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3"/>
          </p:nvPr>
        </p:nvSpPr>
        <p:spPr>
          <a:xfrm>
            <a:off x="78723" y="1120291"/>
            <a:ext cx="3173151" cy="3222421"/>
          </a:xfrm>
        </p:spPr>
        <p:txBody>
          <a:bodyPr/>
          <a:lstStyle/>
          <a:p>
            <a:r>
              <a:rPr lang="ru-RU" sz="900" dirty="0"/>
              <a:t>Постановление Правительства РФ от 30.12.2021 № 2576 «О порядке представления работодателем сведений и информации, предусмотренных пунктом 3 статьи 25 Закона Российской Федерации «О занятости населения в Российской Федерации» (вместе с «Правилами представления работодателем сведений и информации, предусмотренных пунктом 3 статьи 25 Закона Российской Федерации «О занятости населения в Российской Федерации»</a:t>
            </a:r>
          </a:p>
          <a:p>
            <a:r>
              <a:rPr lang="ru-RU" sz="900" dirty="0"/>
              <a:t>Постановление Правительства РФ от 14.03.2022 № 366 «Об утверждении Правил выполнения работодателем квоты для приема на работу инвалидов при оформлении трудовых отношений с инвалидом на любое рабочее место»</a:t>
            </a:r>
          </a:p>
          <a:p>
            <a:pPr algn="just">
              <a:lnSpc>
                <a:spcPct val="115000"/>
              </a:lnSpc>
            </a:pP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4"/>
          </p:nvPr>
        </p:nvSpPr>
        <p:spPr>
          <a:xfrm>
            <a:off x="3196748" y="1083958"/>
            <a:ext cx="2816492" cy="3116238"/>
          </a:xfrm>
        </p:spPr>
        <p:txBody>
          <a:bodyPr/>
          <a:lstStyle/>
          <a:p>
            <a:pPr algn="just"/>
            <a:r>
              <a:rPr lang="ru-RU" sz="900" dirty="0"/>
              <a:t>Приказ Минтруда России от 26.01.2022 № 24 (ред. от 18.04.2023) «О проведении оперативного мониторинга в целях обеспечения занятости населения»</a:t>
            </a:r>
          </a:p>
          <a:p>
            <a:pPr lvl="0" algn="just"/>
            <a:r>
              <a:rPr lang="ru-RU" sz="900" dirty="0" smtClean="0"/>
              <a:t>Закон </a:t>
            </a:r>
            <a:r>
              <a:rPr lang="ru-RU" sz="900" dirty="0"/>
              <a:t>Красноярского края от 29.01.2004 № 9-1712 (ред. от 26.05.2022) «О квотировании рабочих мест для инвалидов» (подписан Губернатором Красноярского края 13.02.2004)</a:t>
            </a:r>
          </a:p>
          <a:p>
            <a:pPr lvl="0" algn="just"/>
            <a:r>
              <a:rPr lang="ru-RU" sz="900" dirty="0"/>
              <a:t>Постановление Правительства Красноярского края от 19.04.2016 № 184-п (ред. от 05.07.2022) «Об утверждении Порядка проведения специальных мероприятий для предоставления инвалидам гарантий трудовой занятости»</a:t>
            </a:r>
          </a:p>
          <a:p>
            <a:pPr lvl="0" algn="just"/>
            <a:r>
              <a:rPr lang="ru-RU" sz="900" dirty="0"/>
              <a:t> </a:t>
            </a:r>
          </a:p>
          <a:p>
            <a:pPr algn="just"/>
            <a:endParaRPr lang="ru-RU" sz="9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5"/>
          </p:nvPr>
        </p:nvSpPr>
        <p:spPr>
          <a:xfrm>
            <a:off x="54501" y="691899"/>
            <a:ext cx="5637791" cy="276999"/>
          </a:xfrm>
        </p:spPr>
        <p:txBody>
          <a:bodyPr/>
          <a:lstStyle/>
          <a:p>
            <a:pPr algn="just"/>
            <a:r>
              <a:rPr lang="ru-RU" sz="900" b="0" dirty="0" smtClean="0"/>
              <a:t>Закон </a:t>
            </a:r>
            <a:r>
              <a:rPr lang="ru-RU" sz="900" b="0" dirty="0"/>
              <a:t>РФ от 19.04.1991 № 1032-1 «О занятости населения в Российской Федерации»</a:t>
            </a: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6"/>
          </p:nvPr>
        </p:nvSpPr>
        <p:spPr>
          <a:xfrm>
            <a:off x="6467410" y="1096070"/>
            <a:ext cx="2228473" cy="1123384"/>
          </a:xfrm>
        </p:spPr>
        <p:txBody>
          <a:bodyPr/>
          <a:lstStyle/>
          <a:p>
            <a:pPr algn="ctr"/>
            <a:r>
              <a:rPr lang="ru-RU" sz="1050" dirty="0" smtClean="0"/>
              <a:t>Квота для приема на работу инвалидов устанавливается </a:t>
            </a:r>
            <a:endParaRPr lang="ru-RU" sz="1050" dirty="0"/>
          </a:p>
          <a:p>
            <a:pPr algn="ctr"/>
            <a:endParaRPr lang="ru-RU" sz="1050" dirty="0" smtClean="0"/>
          </a:p>
          <a:p>
            <a:pPr algn="just"/>
            <a:r>
              <a:rPr lang="ru-RU" sz="700" dirty="0" smtClean="0"/>
              <a:t>                               </a:t>
            </a:r>
          </a:p>
          <a:p>
            <a:pPr algn="just"/>
            <a:endParaRPr lang="ru-RU" sz="700" dirty="0" smtClean="0"/>
          </a:p>
          <a:p>
            <a:pPr algn="just"/>
            <a:endParaRPr lang="ru-RU" sz="700" dirty="0" smtClean="0"/>
          </a:p>
          <a:p>
            <a:pPr algn="ctr"/>
            <a:r>
              <a:rPr lang="ru-RU" sz="1000" b="0" dirty="0" smtClean="0"/>
              <a:t>  </a:t>
            </a:r>
            <a:endParaRPr lang="ru-RU" sz="1000" b="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7"/>
          </p:nvPr>
        </p:nvSpPr>
        <p:spPr>
          <a:xfrm>
            <a:off x="6285743" y="1992301"/>
            <a:ext cx="2749255" cy="2755312"/>
          </a:xfrm>
        </p:spPr>
        <p:txBody>
          <a:bodyPr/>
          <a:lstStyle/>
          <a:p>
            <a:pPr marL="114300" indent="0" algn="just"/>
            <a:r>
              <a:rPr lang="ru-RU" sz="900" dirty="0" smtClean="0">
                <a:latin typeface="Montserrat"/>
              </a:rPr>
              <a:t>для </a:t>
            </a:r>
            <a:r>
              <a:rPr lang="ru-RU" sz="900" dirty="0">
                <a:latin typeface="Montserrat"/>
              </a:rPr>
              <a:t>работодателей </a:t>
            </a:r>
            <a:r>
              <a:rPr lang="ru-RU" sz="900" dirty="0" smtClean="0">
                <a:latin typeface="Montserrat"/>
              </a:rPr>
              <a:t>с</a:t>
            </a:r>
            <a:r>
              <a:rPr lang="ru-RU" sz="900" dirty="0">
                <a:latin typeface="Montserrat"/>
              </a:rPr>
              <a:t> численностью </a:t>
            </a:r>
            <a:r>
              <a:rPr lang="ru-RU" sz="900" b="1" dirty="0" smtClean="0">
                <a:latin typeface="Montserrat"/>
              </a:rPr>
              <a:t>от</a:t>
            </a:r>
            <a:r>
              <a:rPr lang="ru-RU" sz="900" b="1" dirty="0">
                <a:latin typeface="Montserrat"/>
              </a:rPr>
              <a:t> 35 до 2000</a:t>
            </a:r>
            <a:r>
              <a:rPr lang="ru-RU" sz="900" dirty="0">
                <a:latin typeface="Montserrat"/>
              </a:rPr>
              <a:t> человек — </a:t>
            </a:r>
            <a:r>
              <a:rPr lang="ru-RU" sz="900" b="1" dirty="0">
                <a:latin typeface="Montserrat"/>
              </a:rPr>
              <a:t>3%</a:t>
            </a:r>
            <a:r>
              <a:rPr lang="ru-RU" sz="900" dirty="0">
                <a:latin typeface="Montserrat"/>
              </a:rPr>
              <a:t> от среднесписочной численности работников;</a:t>
            </a:r>
          </a:p>
          <a:p>
            <a:pPr marL="114300" indent="0" algn="just"/>
            <a:r>
              <a:rPr lang="ru-RU" sz="900" dirty="0">
                <a:latin typeface="Montserrat"/>
              </a:rPr>
              <a:t>для работодателей с численностью </a:t>
            </a:r>
            <a:r>
              <a:rPr lang="ru-RU" sz="900" b="1" dirty="0">
                <a:latin typeface="Montserrat"/>
              </a:rPr>
              <a:t>свыше 2000</a:t>
            </a:r>
            <a:r>
              <a:rPr lang="ru-RU" sz="900" dirty="0">
                <a:latin typeface="Montserrat"/>
              </a:rPr>
              <a:t> человек — </a:t>
            </a:r>
            <a:r>
              <a:rPr lang="ru-RU" sz="900" b="1" dirty="0">
                <a:latin typeface="Montserrat"/>
              </a:rPr>
              <a:t>2%</a:t>
            </a:r>
            <a:r>
              <a:rPr lang="ru-RU" sz="900" dirty="0">
                <a:latin typeface="Montserrat"/>
              </a:rPr>
              <a:t> от среднесписочной численности работников.</a:t>
            </a:r>
          </a:p>
          <a:p>
            <a:pPr algn="just"/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Grp="1" noChangeAspect="1"/>
          </p:cNvPicPr>
          <p:nvPr>
            <p:ph type="pic" idx="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r="1106"/>
          <a:stretch>
            <a:fillRect/>
          </a:stretch>
        </p:blipFill>
        <p:spPr>
          <a:xfrm>
            <a:off x="635843" y="2573643"/>
            <a:ext cx="3513040" cy="2339093"/>
          </a:xfrm>
        </p:spPr>
      </p:pic>
      <p:sp>
        <p:nvSpPr>
          <p:cNvPr id="301" name="Google Shape;301;p31"/>
          <p:cNvSpPr txBox="1">
            <a:spLocks noGrp="1"/>
          </p:cNvSpPr>
          <p:nvPr>
            <p:ph type="title"/>
          </p:nvPr>
        </p:nvSpPr>
        <p:spPr>
          <a:xfrm>
            <a:off x="447238" y="240376"/>
            <a:ext cx="5027050" cy="6195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ct val="51832"/>
            </a:pPr>
            <a:r>
              <a:rPr lang="ru-RU" sz="2000" b="1" dirty="0" smtClean="0"/>
              <a:t>Формы сотрудничества</a:t>
            </a:r>
            <a:endParaRPr sz="2000" b="1" dirty="0"/>
          </a:p>
        </p:txBody>
      </p:sp>
      <p:sp>
        <p:nvSpPr>
          <p:cNvPr id="303" name="Google Shape;303;p31"/>
          <p:cNvSpPr txBox="1">
            <a:spLocks noGrp="1"/>
          </p:cNvSpPr>
          <p:nvPr>
            <p:ph type="subTitle" idx="2"/>
          </p:nvPr>
        </p:nvSpPr>
        <p:spPr>
          <a:xfrm>
            <a:off x="4390332" y="4551334"/>
            <a:ext cx="4305552" cy="36625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06" name="Google Shape;306;p31"/>
          <p:cNvSpPr txBox="1">
            <a:spLocks noGrp="1"/>
          </p:cNvSpPr>
          <p:nvPr>
            <p:ph type="subTitle" idx="3"/>
          </p:nvPr>
        </p:nvSpPr>
        <p:spPr>
          <a:xfrm>
            <a:off x="623731" y="1011290"/>
            <a:ext cx="4547776" cy="206210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</a:pPr>
            <a:r>
              <a:rPr lang="ru-RU" sz="1400" dirty="0" smtClean="0"/>
              <a:t>круглые столы  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</a:pPr>
            <a:r>
              <a:rPr lang="ru-RU" sz="1400" dirty="0" smtClean="0"/>
              <a:t>советы кадровиков 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</a:pPr>
            <a:r>
              <a:rPr lang="ru-RU" sz="1400" dirty="0" smtClean="0"/>
              <a:t>семинары для работодателей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</a:pPr>
            <a:endParaRPr lang="ru-RU" sz="1200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4"/>
          </p:nvPr>
        </p:nvSpPr>
        <p:spPr>
          <a:xfrm>
            <a:off x="5456122" y="494063"/>
            <a:ext cx="3294262" cy="247760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5"/>
          </p:nvPr>
        </p:nvSpPr>
        <p:spPr>
          <a:xfrm>
            <a:off x="5755709" y="1288219"/>
            <a:ext cx="3188455" cy="184666"/>
          </a:xfrm>
        </p:spPr>
        <p:txBody>
          <a:bodyPr/>
          <a:lstStyle/>
          <a:p>
            <a:r>
              <a:rPr lang="ru-RU" sz="1200" dirty="0" smtClean="0"/>
              <a:t>информационные кейсы, листовки</a:t>
            </a:r>
            <a:endParaRPr lang="ru-RU" sz="1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6"/>
          </p:nvPr>
        </p:nvSpPr>
        <p:spPr>
          <a:xfrm>
            <a:off x="5798100" y="2180606"/>
            <a:ext cx="3085508" cy="184666"/>
          </a:xfrm>
        </p:spPr>
        <p:txBody>
          <a:bodyPr/>
          <a:lstStyle/>
          <a:p>
            <a:r>
              <a:rPr lang="ru-RU" sz="1200" dirty="0"/>
              <a:t>размещения информации в </a:t>
            </a:r>
            <a:r>
              <a:rPr lang="ru-RU" sz="1200" dirty="0" smtClean="0"/>
              <a:t>СМИ</a:t>
            </a:r>
            <a:endParaRPr lang="ru-RU" sz="1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7"/>
          </p:nvPr>
        </p:nvSpPr>
        <p:spPr>
          <a:xfrm>
            <a:off x="5798099" y="3060881"/>
            <a:ext cx="3097619" cy="184666"/>
          </a:xfrm>
        </p:spPr>
        <p:txBody>
          <a:bodyPr/>
          <a:lstStyle/>
          <a:p>
            <a:r>
              <a:rPr lang="ru-RU" sz="1200" dirty="0"/>
              <a:t>социальной сети «</a:t>
            </a:r>
            <a:r>
              <a:rPr lang="ru-RU" sz="1200" dirty="0" err="1"/>
              <a:t>ВКонтакте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8"/>
          </p:nvPr>
        </p:nvSpPr>
        <p:spPr>
          <a:xfrm>
            <a:off x="5798523" y="3776032"/>
            <a:ext cx="3060862" cy="553998"/>
          </a:xfrm>
        </p:spPr>
        <p:txBody>
          <a:bodyPr/>
          <a:lstStyle/>
          <a:p>
            <a:r>
              <a:rPr lang="ru-RU" sz="1200" dirty="0"/>
              <a:t>официальном сайте центра занятости населения (</a:t>
            </a:r>
            <a:r>
              <a:rPr lang="ru-RU" sz="1200" u="sng" dirty="0">
                <a:hlinkClick r:id="rId4"/>
              </a:rPr>
              <a:t>https://krasczn.ru</a:t>
            </a:r>
            <a:r>
              <a:rPr lang="ru-RU" sz="1200" u="sng" dirty="0" smtClean="0">
                <a:hlinkClick r:id="rId4"/>
              </a:rPr>
              <a:t>/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305" name="Google Shape;305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07382" y="4632619"/>
            <a:ext cx="3076800" cy="138499"/>
          </a:xfrm>
        </p:spPr>
        <p:txBody>
          <a:bodyPr/>
          <a:lstStyle/>
          <a:p>
            <a:pPr lvl="0"/>
            <a:r>
              <a:rPr lang="en-US" sz="900" dirty="0"/>
              <a:t>krasczn.ru</a:t>
            </a: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368659" y="1224800"/>
            <a:ext cx="155915" cy="121531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368659" y="1721606"/>
            <a:ext cx="155915" cy="121531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368659" y="2267622"/>
            <a:ext cx="155915" cy="121531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3732"/>
          <a:stretch>
            <a:fillRect/>
          </a:stretch>
        </p:blipFill>
        <p:spPr>
          <a:xfrm>
            <a:off x="448115" y="2875656"/>
            <a:ext cx="4045160" cy="2030982"/>
          </a:xfrm>
        </p:spPr>
      </p:pic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89956" y="429950"/>
            <a:ext cx="4457821" cy="5752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2000" b="1" dirty="0"/>
              <a:t>Квота </a:t>
            </a:r>
            <a:r>
              <a:rPr lang="ru-RU" sz="2000" b="1" dirty="0" smtClean="0"/>
              <a:t>выполнена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sz="2000" b="1" dirty="0"/>
          </a:p>
        </p:txBody>
      </p:sp>
      <p:sp>
        <p:nvSpPr>
          <p:cNvPr id="262" name="Google Shape;262;p27"/>
          <p:cNvSpPr txBox="1">
            <a:spLocks noGrp="1"/>
          </p:cNvSpPr>
          <p:nvPr>
            <p:ph type="subTitle" idx="2"/>
          </p:nvPr>
        </p:nvSpPr>
        <p:spPr>
          <a:xfrm>
            <a:off x="5079796" y="4557391"/>
            <a:ext cx="2671800" cy="36625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63" name="Google Shape;263;p27"/>
          <p:cNvSpPr txBox="1">
            <a:spLocks noGrp="1"/>
          </p:cNvSpPr>
          <p:nvPr>
            <p:ph type="subTitle" idx="3"/>
          </p:nvPr>
        </p:nvSpPr>
        <p:spPr>
          <a:xfrm>
            <a:off x="551062" y="1155124"/>
            <a:ext cx="4208662" cy="195745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endParaRPr lang="ru-RU" dirty="0"/>
          </a:p>
          <a:p>
            <a:pPr marL="114300" indent="0"/>
            <a:r>
              <a:rPr lang="ru-RU" sz="1000" dirty="0" smtClean="0"/>
              <a:t>при наличии </a:t>
            </a:r>
            <a:r>
              <a:rPr lang="ru-RU" sz="1000" dirty="0"/>
              <a:t>трудового договора (в том числе срочного) с инвалидом на рабочее место непосредственно у работодателя</a:t>
            </a:r>
            <a:r>
              <a:rPr lang="ru-RU" sz="1000" dirty="0" smtClean="0"/>
              <a:t>;</a:t>
            </a:r>
          </a:p>
          <a:p>
            <a:pPr marL="114300" indent="0"/>
            <a:endParaRPr lang="ru-RU" sz="1000" dirty="0" smtClean="0"/>
          </a:p>
          <a:p>
            <a:pPr marL="114300" indent="0"/>
            <a:endParaRPr lang="ru-RU" sz="1000" dirty="0"/>
          </a:p>
          <a:p>
            <a:pPr marL="114300" indent="0"/>
            <a:endParaRPr lang="ru-RU" sz="1000" dirty="0"/>
          </a:p>
          <a:p>
            <a:pPr marL="114300" indent="0"/>
            <a:r>
              <a:rPr lang="ru-RU" sz="1000" dirty="0" smtClean="0"/>
              <a:t>при наличии </a:t>
            </a:r>
            <a:r>
              <a:rPr lang="ru-RU" sz="1000" dirty="0"/>
              <a:t>трудового договора между инвалидом и </a:t>
            </a:r>
            <a:r>
              <a:rPr lang="ru-RU" sz="1000" dirty="0" smtClean="0"/>
              <a:t>организацией/ </a:t>
            </a:r>
            <a:r>
              <a:rPr lang="ru-RU" sz="1000" dirty="0"/>
              <a:t>индивидуальным предпринимателем, </a:t>
            </a:r>
            <a:r>
              <a:rPr lang="ru-RU" sz="1000" dirty="0" smtClean="0"/>
              <a:t>заключившие </a:t>
            </a:r>
            <a:r>
              <a:rPr lang="ru-RU" sz="1000" dirty="0"/>
              <a:t>с иной организацией или индивидуальным предпринимателем соглашения о трудоустройстве инвалидов.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64" name="Google Shape;264;p27"/>
          <p:cNvSpPr txBox="1">
            <a:spLocks noGrp="1"/>
          </p:cNvSpPr>
          <p:nvPr>
            <p:ph type="subTitle" idx="4"/>
          </p:nvPr>
        </p:nvSpPr>
        <p:spPr>
          <a:xfrm>
            <a:off x="5652763" y="566731"/>
            <a:ext cx="3018897" cy="36625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spcAft>
                <a:spcPts val="1200"/>
              </a:spcAft>
            </a:pPr>
            <a:endParaRPr dirty="0"/>
          </a:p>
        </p:txBody>
      </p:sp>
      <p:sp>
        <p:nvSpPr>
          <p:cNvPr id="266" name="Google Shape;266;p27"/>
          <p:cNvSpPr txBox="1">
            <a:spLocks noGrp="1"/>
          </p:cNvSpPr>
          <p:nvPr>
            <p:ph type="subTitle" idx="5"/>
          </p:nvPr>
        </p:nvSpPr>
        <p:spPr>
          <a:xfrm>
            <a:off x="5755709" y="1226038"/>
            <a:ext cx="3230843" cy="21544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400" dirty="0" smtClean="0"/>
              <a:t>1300 организаций</a:t>
            </a:r>
            <a:endParaRPr lang="ru-RU" sz="1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6"/>
          </p:nvPr>
        </p:nvSpPr>
        <p:spPr>
          <a:xfrm>
            <a:off x="5734681" y="2164621"/>
            <a:ext cx="3360873" cy="215444"/>
          </a:xfrm>
        </p:spPr>
        <p:txBody>
          <a:bodyPr/>
          <a:lstStyle/>
          <a:p>
            <a:r>
              <a:rPr lang="ru-RU" sz="1400" dirty="0"/>
              <a:t>4774 рабочих мест создано 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7"/>
          </p:nvPr>
        </p:nvSpPr>
        <p:spPr>
          <a:xfrm>
            <a:off x="5740739" y="3034658"/>
            <a:ext cx="3100482" cy="430887"/>
          </a:xfrm>
        </p:spPr>
        <p:txBody>
          <a:bodyPr/>
          <a:lstStyle/>
          <a:p>
            <a:r>
              <a:rPr lang="ru-RU" sz="1400" dirty="0"/>
              <a:t>3242 рабочих мест занято </a:t>
            </a:r>
          </a:p>
          <a:p>
            <a:endParaRPr lang="ru-RU" sz="14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8"/>
          </p:nvPr>
        </p:nvSpPr>
        <p:spPr>
          <a:xfrm>
            <a:off x="5668068" y="3920932"/>
            <a:ext cx="2961203" cy="215444"/>
          </a:xfrm>
        </p:spPr>
        <p:txBody>
          <a:bodyPr/>
          <a:lstStyle/>
          <a:p>
            <a:r>
              <a:rPr lang="ru-RU" sz="1400" dirty="0" smtClean="0"/>
              <a:t>1532 рабочих мест свободно</a:t>
            </a:r>
            <a:endParaRPr lang="ru-RU" sz="1400" dirty="0"/>
          </a:p>
        </p:txBody>
      </p:sp>
      <p:sp>
        <p:nvSpPr>
          <p:cNvPr id="261" name="Google Shape;261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48115" y="4675008"/>
            <a:ext cx="3076800" cy="276999"/>
          </a:xfrm>
        </p:spPr>
        <p:txBody>
          <a:bodyPr/>
          <a:lstStyle/>
          <a:p>
            <a:pPr lvl="0"/>
            <a:r>
              <a:rPr lang="en-US" sz="900" dirty="0"/>
              <a:t>krasczn.ru</a:t>
            </a:r>
          </a:p>
          <a:p>
            <a:endParaRPr lang="ru-RU" sz="900" dirty="0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370158" y="2228747"/>
            <a:ext cx="155915" cy="121531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340263" y="1302759"/>
            <a:ext cx="155915" cy="121531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>
            <a:spLocks noGrp="1"/>
          </p:cNvSpPr>
          <p:nvPr>
            <p:ph type="title"/>
          </p:nvPr>
        </p:nvSpPr>
        <p:spPr>
          <a:xfrm>
            <a:off x="465405" y="349377"/>
            <a:ext cx="3912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/>
              <a:t>Аренда рабочих мест</a:t>
            </a:r>
            <a:endParaRPr sz="2000" b="1" dirty="0"/>
          </a:p>
        </p:txBody>
      </p:sp>
      <p:sp>
        <p:nvSpPr>
          <p:cNvPr id="313" name="Google Shape;313;p32"/>
          <p:cNvSpPr txBox="1">
            <a:spLocks noGrp="1"/>
          </p:cNvSpPr>
          <p:nvPr>
            <p:ph type="subTitle" idx="1"/>
          </p:nvPr>
        </p:nvSpPr>
        <p:spPr>
          <a:xfrm>
            <a:off x="519443" y="4287441"/>
            <a:ext cx="3076800" cy="4616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1000" dirty="0"/>
              <a:t>В рамках соглашений трудоустроен 81 человек</a:t>
            </a:r>
            <a:endParaRPr sz="1000" dirty="0"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2"/>
          </p:nvPr>
        </p:nvSpPr>
        <p:spPr>
          <a:xfrm>
            <a:off x="398794" y="938131"/>
            <a:ext cx="2922000" cy="40164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spcAft>
                <a:spcPts val="1200"/>
              </a:spcAft>
            </a:pPr>
            <a:r>
              <a:rPr lang="ru-RU" sz="1400" b="1" dirty="0" smtClean="0"/>
              <a:t>Арендодатели: </a:t>
            </a:r>
            <a:endParaRPr sz="1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3"/>
          </p:nvPr>
        </p:nvSpPr>
        <p:spPr>
          <a:xfrm>
            <a:off x="453982" y="1429128"/>
            <a:ext cx="3869546" cy="2308324"/>
          </a:xfrm>
        </p:spPr>
        <p:txBody>
          <a:bodyPr/>
          <a:lstStyle/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ООО </a:t>
            </a:r>
            <a:r>
              <a:rPr lang="ru-RU" sz="1200" dirty="0"/>
              <a:t>«</a:t>
            </a:r>
            <a:r>
              <a:rPr lang="ru-RU" sz="1200" dirty="0" smtClean="0"/>
              <a:t>СИБТЭК;</a:t>
            </a:r>
            <a:endParaRPr lang="ru-RU" sz="1200" dirty="0"/>
          </a:p>
          <a:p>
            <a:pPr marL="114300" indent="0">
              <a:lnSpc>
                <a:spcPct val="150000"/>
              </a:lnSpc>
            </a:pPr>
            <a:r>
              <a:rPr lang="ru-RU" sz="1200" dirty="0"/>
              <a:t>ООО «</a:t>
            </a:r>
            <a:r>
              <a:rPr lang="ru-RU" sz="1200" dirty="0" err="1"/>
              <a:t>КрасТЭМ</a:t>
            </a:r>
            <a:r>
              <a:rPr lang="ru-RU" sz="1200" dirty="0" smtClean="0"/>
              <a:t>»;</a:t>
            </a:r>
            <a:endParaRPr lang="ru-RU" sz="1200" dirty="0"/>
          </a:p>
          <a:p>
            <a:pPr marL="114300" indent="0"/>
            <a:r>
              <a:rPr lang="ru-RU" sz="1200" dirty="0" smtClean="0"/>
              <a:t>КРООО</a:t>
            </a:r>
            <a:r>
              <a:rPr lang="ru-RU" sz="1200" dirty="0"/>
              <a:t> </a:t>
            </a:r>
            <a:r>
              <a:rPr lang="ru-RU" sz="1200" dirty="0" smtClean="0"/>
              <a:t>«Всероссийское </a:t>
            </a:r>
            <a:r>
              <a:rPr lang="ru-RU" sz="1200" dirty="0"/>
              <a:t>общество</a:t>
            </a:r>
          </a:p>
          <a:p>
            <a:r>
              <a:rPr lang="ru-RU" sz="1200" dirty="0" smtClean="0"/>
              <a:t> инвалидов»;</a:t>
            </a:r>
          </a:p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КОООИ </a:t>
            </a:r>
            <a:r>
              <a:rPr lang="ru-RU" sz="1200" dirty="0"/>
              <a:t>«Красноярская </a:t>
            </a:r>
            <a:r>
              <a:rPr lang="ru-RU" sz="1200" dirty="0" smtClean="0"/>
              <a:t>краевая </a:t>
            </a:r>
          </a:p>
          <a:p>
            <a:pPr marL="114300" indent="0"/>
            <a:r>
              <a:rPr lang="ru-RU" sz="1200" dirty="0" smtClean="0"/>
              <a:t>организация  Всероссийского </a:t>
            </a:r>
            <a:r>
              <a:rPr lang="ru-RU" sz="1200" dirty="0"/>
              <a:t>общества слепых</a:t>
            </a:r>
            <a:r>
              <a:rPr lang="ru-RU" sz="1200" dirty="0" smtClean="0"/>
              <a:t>»;</a:t>
            </a:r>
            <a:endParaRPr lang="ru-RU" sz="1200" dirty="0"/>
          </a:p>
          <a:p>
            <a:pPr marL="114300" indent="0"/>
            <a:r>
              <a:rPr lang="ru-RU" sz="1200" dirty="0" smtClean="0"/>
              <a:t>КРОО ОООИ </a:t>
            </a:r>
            <a:r>
              <a:rPr lang="ru-RU" sz="1200" dirty="0"/>
              <a:t>«Всероссийское </a:t>
            </a:r>
            <a:r>
              <a:rPr lang="ru-RU" sz="1200" dirty="0" smtClean="0"/>
              <a:t>общество</a:t>
            </a:r>
          </a:p>
          <a:p>
            <a:pPr marL="114300" indent="0"/>
            <a:r>
              <a:rPr lang="ru-RU" sz="1200" dirty="0" smtClean="0"/>
              <a:t>глухих»;</a:t>
            </a:r>
          </a:p>
          <a:p>
            <a:pPr marL="114300" indent="0"/>
            <a:r>
              <a:rPr lang="ru-RU" sz="1200" dirty="0" smtClean="0"/>
              <a:t>МО ООО </a:t>
            </a:r>
            <a:r>
              <a:rPr lang="ru-RU" sz="1200" dirty="0"/>
              <a:t>«Всероссийское </a:t>
            </a:r>
            <a:r>
              <a:rPr lang="ru-RU" sz="1200" dirty="0" smtClean="0"/>
              <a:t>общество</a:t>
            </a:r>
          </a:p>
          <a:p>
            <a:pPr marL="114300" indent="0"/>
            <a:r>
              <a:rPr lang="ru-RU" sz="1200" dirty="0" smtClean="0"/>
              <a:t>инвалидов </a:t>
            </a:r>
            <a:r>
              <a:rPr lang="ru-RU" sz="1200" dirty="0"/>
              <a:t>Советского района</a:t>
            </a:r>
            <a:r>
              <a:rPr lang="ru-RU" sz="1200" dirty="0" smtClean="0"/>
              <a:t>».</a:t>
            </a:r>
          </a:p>
        </p:txBody>
      </p:sp>
      <p:sp>
        <p:nvSpPr>
          <p:cNvPr id="322" name="Google Shape;322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>
          <a:xfrm>
            <a:off x="4020938" y="932074"/>
            <a:ext cx="2755824" cy="247760"/>
          </a:xfrm>
        </p:spPr>
        <p:txBody>
          <a:bodyPr/>
          <a:lstStyle/>
          <a:p>
            <a:r>
              <a:rPr lang="ru-RU" sz="1400" b="1" dirty="0" smtClean="0"/>
              <a:t>Арендаторы:</a:t>
            </a:r>
            <a:endParaRPr lang="ru-RU" sz="1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5"/>
          </p:nvPr>
        </p:nvSpPr>
        <p:spPr>
          <a:xfrm>
            <a:off x="4196666" y="1346722"/>
            <a:ext cx="3278769" cy="3508653"/>
          </a:xfrm>
        </p:spPr>
        <p:txBody>
          <a:bodyPr/>
          <a:lstStyle/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АО </a:t>
            </a:r>
            <a:r>
              <a:rPr lang="ru-RU" sz="1200" dirty="0"/>
              <a:t>«Газпромбанк» </a:t>
            </a:r>
            <a:r>
              <a:rPr lang="ru-RU" sz="1200" dirty="0" smtClean="0"/>
              <a:t>-9 рабочих мест;</a:t>
            </a:r>
          </a:p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ПАО </a:t>
            </a:r>
            <a:r>
              <a:rPr lang="ru-RU" sz="1200" dirty="0"/>
              <a:t>«</a:t>
            </a:r>
            <a:r>
              <a:rPr lang="ru-RU" sz="1200" dirty="0" err="1"/>
              <a:t>Россети</a:t>
            </a:r>
            <a:r>
              <a:rPr lang="ru-RU" sz="1200" dirty="0" smtClean="0"/>
              <a:t>»- </a:t>
            </a:r>
            <a:r>
              <a:rPr lang="ru-RU" sz="1200" dirty="0"/>
              <a:t>9 рабочих </a:t>
            </a:r>
            <a:r>
              <a:rPr lang="ru-RU" sz="1200" dirty="0" smtClean="0"/>
              <a:t>мест; </a:t>
            </a:r>
          </a:p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ООО </a:t>
            </a:r>
            <a:r>
              <a:rPr lang="ru-RU" sz="1200" dirty="0"/>
              <a:t>«ЛЕРУА МЕРЛЕН ВОСТОК» </a:t>
            </a:r>
            <a:r>
              <a:rPr lang="ru-RU" sz="1200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11 рабочих мест;</a:t>
            </a:r>
          </a:p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Сибирское  главное управление</a:t>
            </a:r>
            <a:endParaRPr lang="ru-RU" sz="1200" dirty="0"/>
          </a:p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Центрального </a:t>
            </a:r>
            <a:r>
              <a:rPr lang="ru-RU" sz="1200" dirty="0"/>
              <a:t>банка РФ </a:t>
            </a:r>
            <a:r>
              <a:rPr lang="ru-RU" sz="1200" dirty="0" smtClean="0"/>
              <a:t>-15 </a:t>
            </a:r>
            <a:r>
              <a:rPr lang="ru-RU" sz="1200" dirty="0"/>
              <a:t>рабочих </a:t>
            </a:r>
            <a:r>
              <a:rPr lang="ru-RU" sz="1200" dirty="0" smtClean="0"/>
              <a:t>мест;</a:t>
            </a:r>
            <a:endParaRPr lang="ru-RU" sz="1200" dirty="0"/>
          </a:p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ПАО Сбербанк- </a:t>
            </a:r>
            <a:r>
              <a:rPr lang="ru-RU" sz="1200" dirty="0"/>
              <a:t>46 рабочих мест, </a:t>
            </a:r>
            <a:endParaRPr lang="ru-RU" sz="1200" dirty="0" smtClean="0"/>
          </a:p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филиал </a:t>
            </a:r>
            <a:r>
              <a:rPr lang="ru-RU" sz="1200" dirty="0"/>
              <a:t>ПАО «</a:t>
            </a:r>
            <a:r>
              <a:rPr lang="ru-RU" sz="1200" dirty="0" err="1"/>
              <a:t>Россети</a:t>
            </a:r>
            <a:r>
              <a:rPr lang="ru-RU" sz="1200" dirty="0"/>
              <a:t>» </a:t>
            </a:r>
            <a:r>
              <a:rPr lang="ru-RU" sz="1200" dirty="0" smtClean="0"/>
              <a:t>- 21 </a:t>
            </a:r>
            <a:r>
              <a:rPr lang="ru-RU" sz="1200" dirty="0"/>
              <a:t>рабочее место; </a:t>
            </a:r>
          </a:p>
          <a:p>
            <a:pPr marL="114300" indent="0">
              <a:lnSpc>
                <a:spcPct val="150000"/>
              </a:lnSpc>
            </a:pPr>
            <a:r>
              <a:rPr lang="ru-RU" sz="1200" dirty="0" smtClean="0"/>
              <a:t>ООО </a:t>
            </a:r>
            <a:r>
              <a:rPr lang="ru-RU" sz="1200" dirty="0"/>
              <a:t>«</a:t>
            </a:r>
            <a:r>
              <a:rPr lang="ru-RU" sz="1200" dirty="0" err="1"/>
              <a:t>Русал</a:t>
            </a:r>
            <a:r>
              <a:rPr lang="ru-RU" sz="1200" dirty="0"/>
              <a:t> - центр учета» 14 рабочих мест.</a:t>
            </a:r>
          </a:p>
          <a:p>
            <a:endParaRPr lang="ru-RU" sz="1200" dirty="0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461005" y="1541359"/>
            <a:ext cx="77957" cy="60765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467061" y="1819015"/>
            <a:ext cx="77957" cy="60765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466833" y="2024743"/>
            <a:ext cx="77957" cy="60765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460778" y="2469453"/>
            <a:ext cx="77957" cy="60765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468140" y="3033641"/>
            <a:ext cx="77957" cy="60765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477195" y="3390933"/>
            <a:ext cx="77957" cy="60765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34" y="1449663"/>
            <a:ext cx="603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89" y="1721087"/>
            <a:ext cx="603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16" y="2005947"/>
            <a:ext cx="603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66" y="2558241"/>
            <a:ext cx="603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22" y="3377330"/>
            <a:ext cx="54386" cy="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94" y="4196169"/>
            <a:ext cx="603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25" y="3653775"/>
            <a:ext cx="55563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77" y="905024"/>
            <a:ext cx="2763187" cy="3484258"/>
          </a:xfrm>
          <a:prstGeom prst="rect">
            <a:avLst/>
          </a:prstGeom>
        </p:spPr>
      </p:pic>
      <p:sp>
        <p:nvSpPr>
          <p:cNvPr id="272" name="Google Shape;272;p28"/>
          <p:cNvSpPr txBox="1">
            <a:spLocks noGrp="1"/>
          </p:cNvSpPr>
          <p:nvPr>
            <p:ph type="title"/>
          </p:nvPr>
        </p:nvSpPr>
        <p:spPr>
          <a:xfrm>
            <a:off x="714565" y="336264"/>
            <a:ext cx="4490612" cy="271897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Субси</a:t>
            </a:r>
            <a:r>
              <a:rPr lang="ru" sz="2000" b="1" dirty="0" smtClean="0">
                <a:solidFill>
                  <a:srgbClr val="2D70FF"/>
                </a:solidFill>
              </a:rPr>
              <a:t>ди</a:t>
            </a:r>
            <a:r>
              <a:rPr lang="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 на возмещение затрат работодателей </a:t>
            </a:r>
            <a:r>
              <a:rPr lang="ru" sz="2122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" sz="2122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" sz="2122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" sz="2122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" sz="2122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" sz="2122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sz="2122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28"/>
          <p:cNvSpPr txBox="1">
            <a:spLocks noGrp="1"/>
          </p:cNvSpPr>
          <p:nvPr>
            <p:ph type="subTitle" idx="3"/>
          </p:nvPr>
        </p:nvSpPr>
        <p:spPr>
          <a:xfrm>
            <a:off x="833012" y="790179"/>
            <a:ext cx="4877446" cy="400109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lnSpc>
                <a:spcPct val="150000"/>
              </a:lnSpc>
              <a:spcBef>
                <a:spcPts val="1200"/>
              </a:spcBef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400" dirty="0" smtClean="0"/>
              <a:t>на оборудование </a:t>
            </a:r>
            <a:r>
              <a:rPr lang="ru-RU" sz="1400" dirty="0"/>
              <a:t>(оснащение) рабочих </a:t>
            </a:r>
            <a:r>
              <a:rPr lang="ru-RU" sz="1400" dirty="0" smtClean="0"/>
              <a:t>мест</a:t>
            </a:r>
            <a:r>
              <a:rPr lang="en-US" sz="1400" dirty="0" smtClean="0"/>
              <a:t> </a:t>
            </a:r>
            <a:r>
              <a:rPr lang="ru-RU" sz="1400" dirty="0" smtClean="0"/>
              <a:t>                          работодателю </a:t>
            </a:r>
            <a:r>
              <a:rPr lang="ru-RU" sz="1400" dirty="0"/>
              <a:t>на </a:t>
            </a:r>
            <a:r>
              <a:rPr lang="ru-RU" sz="1400" dirty="0" smtClean="0"/>
              <a:t>приобретение, монтаж 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установку </a:t>
            </a:r>
            <a:r>
              <a:rPr lang="ru-RU" sz="1400" dirty="0" smtClean="0"/>
              <a:t>оборудования</a:t>
            </a:r>
            <a:r>
              <a:rPr lang="ru-RU" sz="1400" dirty="0"/>
              <a:t>, технических</a:t>
            </a:r>
            <a:br>
              <a:rPr lang="ru-RU" sz="1400" dirty="0"/>
            </a:br>
            <a:r>
              <a:rPr lang="ru-RU" sz="1400" dirty="0"/>
              <a:t>приспособлений, мебели, средств для</a:t>
            </a:r>
            <a:br>
              <a:rPr lang="ru-RU" sz="1400" dirty="0"/>
            </a:br>
            <a:r>
              <a:rPr lang="ru-RU" sz="1400" dirty="0"/>
              <a:t>создания благоприятных климатических  </a:t>
            </a:r>
            <a:r>
              <a:rPr lang="ru-RU" sz="1400" dirty="0" smtClean="0"/>
              <a:t>                                                               и</a:t>
            </a:r>
            <a:r>
              <a:rPr lang="en-US" sz="1400" dirty="0" smtClean="0"/>
              <a:t> </a:t>
            </a:r>
            <a:r>
              <a:rPr lang="ru-RU" sz="1400" dirty="0" smtClean="0"/>
              <a:t>иных </a:t>
            </a:r>
            <a:r>
              <a:rPr lang="ru-RU" sz="1400" dirty="0"/>
              <a:t>условий, </a:t>
            </a:r>
            <a:r>
              <a:rPr lang="ru-RU" sz="1400" dirty="0" smtClean="0"/>
              <a:t>специального оборудования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в </a:t>
            </a:r>
            <a:r>
              <a:rPr lang="ru-RU" sz="1400" dirty="0"/>
              <a:t>размере фактических расходов, но не </a:t>
            </a:r>
            <a:r>
              <a:rPr lang="ru-RU" sz="1400" dirty="0" smtClean="0"/>
              <a:t>более</a:t>
            </a:r>
            <a:r>
              <a:rPr lang="ru-RU" sz="1400" b="1" dirty="0" smtClean="0"/>
              <a:t> </a:t>
            </a:r>
            <a:r>
              <a:rPr lang="ru-RU" sz="1400" b="1" dirty="0"/>
              <a:t> </a:t>
            </a:r>
            <a:r>
              <a:rPr lang="ru-RU" sz="1400" b="1" dirty="0" smtClean="0"/>
              <a:t>                        не более </a:t>
            </a:r>
            <a:r>
              <a:rPr lang="ru-RU" sz="1400" b="1" dirty="0"/>
              <a:t>180 000 </a:t>
            </a:r>
            <a:r>
              <a:rPr lang="ru-RU" sz="1400" b="1" dirty="0" smtClean="0"/>
              <a:t>рублей</a:t>
            </a:r>
          </a:p>
          <a:p>
            <a:pPr marL="0" lvl="0" indent="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ru-RU" sz="1200" dirty="0" smtClean="0"/>
          </a:p>
          <a:p>
            <a:pPr marL="0" lvl="0" indent="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dirty="0"/>
          </a:p>
        </p:txBody>
      </p:sp>
      <p:sp>
        <p:nvSpPr>
          <p:cNvPr id="277" name="Google Shape;277;p28"/>
          <p:cNvSpPr txBox="1">
            <a:spLocks noGrp="1"/>
          </p:cNvSpPr>
          <p:nvPr>
            <p:ph type="sldNum" idx="12"/>
          </p:nvPr>
        </p:nvSpPr>
        <p:spPr>
          <a:xfrm>
            <a:off x="459350" y="4638675"/>
            <a:ext cx="31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80CCA710-7325-81EB-B42F-D2E232847D16}"/>
              </a:ext>
            </a:extLst>
          </p:cNvPr>
          <p:cNvSpPr/>
          <p:nvPr/>
        </p:nvSpPr>
        <p:spPr>
          <a:xfrm rot="5400000">
            <a:off x="347831" y="1268460"/>
            <a:ext cx="357456" cy="315450"/>
          </a:xfrm>
          <a:prstGeom prst="triangle">
            <a:avLst/>
          </a:prstGeom>
          <a:solidFill>
            <a:srgbClr val="E6481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22FFC64-2BDD-4B49-4522-2953B3FF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21" y="3287700"/>
            <a:ext cx="437354" cy="4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77" y="938971"/>
            <a:ext cx="2763187" cy="3484258"/>
          </a:xfrm>
          <a:prstGeom prst="rect">
            <a:avLst/>
          </a:prstGeom>
        </p:spPr>
      </p:pic>
      <p:sp>
        <p:nvSpPr>
          <p:cNvPr id="272" name="Google Shape;272;p28"/>
          <p:cNvSpPr txBox="1">
            <a:spLocks noGrp="1"/>
          </p:cNvSpPr>
          <p:nvPr>
            <p:ph type="title"/>
          </p:nvPr>
        </p:nvSpPr>
        <p:spPr>
          <a:xfrm>
            <a:off x="429071" y="290867"/>
            <a:ext cx="5765838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>
                <a:solidFill>
                  <a:srgbClr val="2D70FF"/>
                </a:solidFill>
              </a:rPr>
              <a:t>Стажировка </a:t>
            </a:r>
            <a:r>
              <a:rPr lang="ru-RU" sz="2200" b="1" dirty="0" smtClean="0">
                <a:solidFill>
                  <a:srgbClr val="2D70FF"/>
                </a:solidFill>
              </a:rPr>
              <a:t>инвалидов</a:t>
            </a:r>
            <a:endParaRPr sz="2200" b="1" dirty="0">
              <a:solidFill>
                <a:srgbClr val="2D70FF"/>
              </a:solidFill>
            </a:endParaRPr>
          </a:p>
        </p:txBody>
      </p:sp>
      <p:sp>
        <p:nvSpPr>
          <p:cNvPr id="275" name="Google Shape;275;p28"/>
          <p:cNvSpPr txBox="1">
            <a:spLocks noGrp="1"/>
          </p:cNvSpPr>
          <p:nvPr>
            <p:ph type="subTitle" idx="3"/>
          </p:nvPr>
        </p:nvSpPr>
        <p:spPr>
          <a:xfrm>
            <a:off x="829622" y="1005181"/>
            <a:ext cx="4723390" cy="472437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ru-RU" sz="1200" dirty="0" smtClean="0"/>
              <a:t>при </a:t>
            </a:r>
            <a:r>
              <a:rPr lang="ru-RU" sz="1200" dirty="0"/>
              <a:t>трудоустройстве на постоянное рабочее место незанятого инвалида предприятия может рассчитывать на компенсацию зарплаты инвалида в размере работодатель может рассчитывать на компенсацию зарплаты инвалида в размере 1МРОТ + затраты на страховые взносы и + затраты на  уплату районного коэффициента, что составляет 25 376,50 рублей </a:t>
            </a:r>
            <a:endParaRPr lang="ru-RU" sz="1200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ru-RU" sz="1200" dirty="0" smtClean="0"/>
              <a:t>+ работодатель может получить компенсацию на оплату труда наставника работника с инвалидностью,  в размере 0,5 МРОТ+ затраты на страховые взносы и +затраты на уплату районного коэффициента, что составляет  12688,25 рублей</a:t>
            </a:r>
            <a:endParaRPr lang="ru-RU" sz="12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endParaRPr lang="ru-RU" sz="1200" dirty="0"/>
          </a:p>
          <a:p>
            <a:pPr marL="228600" lvl="0" indent="-228600" algn="l" rtl="0">
              <a:spcBef>
                <a:spcPts val="1200"/>
              </a:spcBef>
              <a:spcAft>
                <a:spcPts val="1200"/>
              </a:spcAft>
              <a:buAutoNum type="arabicPeriod"/>
            </a:pPr>
            <a:endParaRPr lang="ru-RU" sz="1200" dirty="0" smtClean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/>
          </a:p>
        </p:txBody>
      </p:sp>
      <p:sp>
        <p:nvSpPr>
          <p:cNvPr id="277" name="Google Shape;277;p28"/>
          <p:cNvSpPr txBox="1">
            <a:spLocks noGrp="1"/>
          </p:cNvSpPr>
          <p:nvPr>
            <p:ph type="sldNum" idx="12"/>
          </p:nvPr>
        </p:nvSpPr>
        <p:spPr>
          <a:xfrm>
            <a:off x="459350" y="4638675"/>
            <a:ext cx="316800" cy="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22FFC64-2BDD-4B49-4522-2953B3FF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1" y="1722963"/>
            <a:ext cx="437354" cy="4373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22FFC64-2BDD-4B49-4522-2953B3FF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78" y="3118454"/>
            <a:ext cx="437354" cy="4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боты России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FFF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33A0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430</Words>
  <Application>Microsoft Office PowerPoint</Application>
  <PresentationFormat>Экран (16:9)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Montserrat Medium</vt:lpstr>
      <vt:lpstr>Montserrat</vt:lpstr>
      <vt:lpstr>Работы России</vt:lpstr>
      <vt:lpstr>О результатах работы  по квотированию рабочих мест для инвалидов с работодателями города Красноярска</vt:lpstr>
      <vt:lpstr>Нормативно правовая база</vt:lpstr>
      <vt:lpstr>Формы сотрудничества</vt:lpstr>
      <vt:lpstr>Квота выполнена   </vt:lpstr>
      <vt:lpstr>Аренда рабочих мест</vt:lpstr>
      <vt:lpstr>Субсидия на возмещение затрат работодателей     </vt:lpstr>
      <vt:lpstr> Стажировка инвалидов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5-7 апреля пройдут гарантированные собеседования с гражданами, желающими трудоустроиться на должность оператора 1С, кладовщика</dc:title>
  <dc:creator>Жанна А. Частикова</dc:creator>
  <cp:lastModifiedBy>Жанна А. Частикова</cp:lastModifiedBy>
  <cp:revision>55</cp:revision>
  <dcterms:modified xsi:type="dcterms:W3CDTF">2023-10-11T02:09:16Z</dcterms:modified>
</cp:coreProperties>
</file>