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80" r:id="rId4"/>
    <p:sldId id="276" r:id="rId5"/>
    <p:sldId id="281" r:id="rId6"/>
    <p:sldId id="278" r:id="rId7"/>
    <p:sldId id="28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7A4494B-8684-4228-9D32-1F000378111E}">
          <p14:sldIdLst>
            <p14:sldId id="257"/>
            <p14:sldId id="269"/>
            <p14:sldId id="280"/>
            <p14:sldId id="276"/>
            <p14:sldId id="281"/>
            <p14:sldId id="278"/>
            <p14:sldId id="285"/>
          </p14:sldIdLst>
        </p14:section>
        <p14:section name="Раздел без заголовка" id="{FE4B2091-84B5-457C-B4D0-9B080FE06A2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8FCF"/>
    <a:srgbClr val="1A3A6D"/>
    <a:srgbClr val="F2F2F2"/>
    <a:srgbClr val="FFFFFF"/>
    <a:srgbClr val="DDDDDD"/>
    <a:srgbClr val="D6DCE5"/>
    <a:srgbClr val="E8EBF0"/>
    <a:srgbClr val="4472C4"/>
    <a:srgbClr val="C5E0B4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FF1A-16F6-49D7-8E40-BC3E17EADA74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FC26-CE89-4671-8440-06B4CB020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00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FF1A-16F6-49D7-8E40-BC3E17EADA74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FC26-CE89-4671-8440-06B4CB020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91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FF1A-16F6-49D7-8E40-BC3E17EADA74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FC26-CE89-4671-8440-06B4CB020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69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FF1A-16F6-49D7-8E40-BC3E17EADA74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FC26-CE89-4671-8440-06B4CB020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1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FF1A-16F6-49D7-8E40-BC3E17EADA74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FC26-CE89-4671-8440-06B4CB020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09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FF1A-16F6-49D7-8E40-BC3E17EADA74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FC26-CE89-4671-8440-06B4CB020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35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FF1A-16F6-49D7-8E40-BC3E17EADA74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FC26-CE89-4671-8440-06B4CB020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4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FF1A-16F6-49D7-8E40-BC3E17EADA74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FC26-CE89-4671-8440-06B4CB020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75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FF1A-16F6-49D7-8E40-BC3E17EADA74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FC26-CE89-4671-8440-06B4CB020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9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FF1A-16F6-49D7-8E40-BC3E17EADA74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FC26-CE89-4671-8440-06B4CB020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6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FF1A-16F6-49D7-8E40-BC3E17EADA74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FC26-CE89-4671-8440-06B4CB020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88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0FF1A-16F6-49D7-8E40-BC3E17EADA74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0FC26-CE89-4671-8440-06B4CB020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77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Relationship Id="rId4" Type="http://schemas.microsoft.com/office/2007/relationships/hdphoto" Target="../media/hdphoto1.wdp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Relationship Id="rId4" Type="http://schemas.microsoft.com/office/2007/relationships/hdphoto" Target="../media/hdphoto2.wdp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.Tremazova@bbr.ru" TargetMode="External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Relationship Id="rId4" Type="http://schemas.openxmlformats.org/officeDocument/2006/relationships/hyperlink" Target="mailto:D.Smirnova@bbr.ru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8" y="713418"/>
            <a:ext cx="6930416" cy="32537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2192" y="4238980"/>
            <a:ext cx="6905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1A3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ВЭД без границ!</a:t>
            </a:r>
          </a:p>
        </p:txBody>
      </p:sp>
      <p:pic>
        <p:nvPicPr>
          <p:cNvPr id="1026" name="Picture 2" descr="http://app.sfedu.ru/sites/default/files/newsletter_attach/mire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559" y="3436331"/>
            <a:ext cx="3560842" cy="262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593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2" b="22950"/>
          <a:stretch/>
        </p:blipFill>
        <p:spPr>
          <a:xfrm>
            <a:off x="270507" y="78876"/>
            <a:ext cx="911978" cy="515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0719" y="133155"/>
            <a:ext cx="9101295" cy="390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54" b="1" dirty="0">
                <a:solidFill>
                  <a:srgbClr val="1A3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 участнику ВЭД открывать счета в ББР банке?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H="1">
            <a:off x="140223" y="630822"/>
            <a:ext cx="11623076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10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4" descr="Услуги ВЭД - компания «SO-Logistics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6100" y="1135383"/>
            <a:ext cx="6540500" cy="1834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1A3A6D"/>
                </a:solidFill>
              </a:rPr>
              <a:t>Широкая корреспондентская сеть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1A3A6D"/>
                </a:solidFill>
              </a:rPr>
              <a:t>Отсутствие санкционных ограничений</a:t>
            </a:r>
            <a:endParaRPr lang="en-US" sz="1600" b="1" dirty="0">
              <a:solidFill>
                <a:srgbClr val="1A3A6D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1A3A6D"/>
                </a:solidFill>
              </a:rPr>
              <a:t>Бесплатное открытие и ведение счетов в инвалюте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1A3A6D"/>
                </a:solidFill>
              </a:rPr>
              <a:t>Отсутствие комиссии за остатки на счетах в инвалютах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1A3A6D"/>
                </a:solidFill>
              </a:rPr>
              <a:t>Быстрая скорость проведения расчетов до момента зачисления их контрагенту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1A3A6D"/>
                </a:solidFill>
              </a:rPr>
              <a:t>Лояльные тарифы по ВЭД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1A3A6D"/>
                </a:solidFill>
              </a:rPr>
              <a:t>Минимизация финансовых и законодательных рисков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6100" y="3217173"/>
            <a:ext cx="6235700" cy="514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A3A6D"/>
                </a:solidFill>
              </a:rPr>
              <a:t>ПРОДУКТЫ ПО ВЭД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46100" y="3972506"/>
            <a:ext cx="1958975" cy="62807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A3A6D"/>
                </a:solidFill>
              </a:rPr>
              <a:t>Международные расчеты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684686" y="3972506"/>
            <a:ext cx="1930400" cy="62807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A3A6D"/>
                </a:solidFill>
              </a:rPr>
              <a:t>Конверсионные операции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818968" y="3978908"/>
            <a:ext cx="1962832" cy="62807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A3A6D"/>
                </a:solidFill>
              </a:rPr>
              <a:t>Валютный контроль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308100" y="4841559"/>
            <a:ext cx="1958975" cy="62807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A3A6D"/>
                </a:solidFill>
              </a:rPr>
              <a:t>Документарные операции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505075" y="5637560"/>
            <a:ext cx="1958975" cy="62807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A3A6D"/>
                </a:solidFill>
              </a:rPr>
              <a:t>Таможенная карта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663950" y="4854363"/>
            <a:ext cx="1958975" cy="62807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A3A6D"/>
                </a:solidFill>
              </a:rPr>
              <a:t>Кредитование</a:t>
            </a:r>
          </a:p>
        </p:txBody>
      </p:sp>
      <p:pic>
        <p:nvPicPr>
          <p:cNvPr id="2052" name="Picture 4" descr="https://www.expinno.com/wp-content/uploads/2023/05/glass-globe-ball-light-rays-background-business-charts-scaled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1" r="25162"/>
          <a:stretch/>
        </p:blipFill>
        <p:spPr bwMode="auto">
          <a:xfrm>
            <a:off x="7178675" y="1166399"/>
            <a:ext cx="4676699" cy="5130247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745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2" b="22950"/>
          <a:stretch/>
        </p:blipFill>
        <p:spPr>
          <a:xfrm>
            <a:off x="270507" y="78876"/>
            <a:ext cx="911978" cy="515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0719" y="133155"/>
            <a:ext cx="9101295" cy="390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54" b="1" dirty="0">
                <a:solidFill>
                  <a:srgbClr val="1A3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Международные расчеты 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H="1">
            <a:off x="140223" y="630822"/>
            <a:ext cx="11623076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10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4" descr="Услуги ВЭД - компания «SO-Logistics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0375" y="1166607"/>
            <a:ext cx="6647007" cy="741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1A3A6D"/>
                </a:solidFill>
              </a:rPr>
              <a:t>Сделки без рисков, задержек и отказов через надежную и проверенную партнерскую корреспондентскую сеть в рублях и национальных валютах.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0375" y="2844100"/>
            <a:ext cx="40462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498FCF"/>
                </a:solidFill>
                <a:latin typeface="Montserrat" panose="00000500000000000000" pitchFamily="2" charset="-52"/>
              </a:rPr>
              <a:t>1</a:t>
            </a:r>
            <a:r>
              <a:rPr lang="en-US" sz="8000" b="1" dirty="0">
                <a:solidFill>
                  <a:srgbClr val="498FCF"/>
                </a:solidFill>
                <a:latin typeface="Montserrat" panose="00000500000000000000" pitchFamily="2" charset="-52"/>
              </a:rPr>
              <a:t>6</a:t>
            </a:r>
            <a:r>
              <a:rPr lang="ru-RU" sz="4400" b="1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</a:p>
          <a:p>
            <a:r>
              <a:rPr lang="ru-RU" sz="4000" b="1" dirty="0">
                <a:solidFill>
                  <a:srgbClr val="002060"/>
                </a:solidFill>
                <a:latin typeface="Montserrat" panose="00000500000000000000" pitchFamily="2" charset="-52"/>
              </a:rPr>
              <a:t>валют</a:t>
            </a:r>
          </a:p>
          <a:p>
            <a:r>
              <a:rPr lang="ru-RU" sz="4000" b="1" dirty="0">
                <a:solidFill>
                  <a:srgbClr val="002060"/>
                </a:solidFill>
                <a:latin typeface="Montserrat" panose="00000500000000000000" pitchFamily="2" charset="-52"/>
              </a:rPr>
              <a:t>для </a:t>
            </a:r>
          </a:p>
          <a:p>
            <a:r>
              <a:rPr lang="ru-RU" sz="4000" b="1" dirty="0">
                <a:solidFill>
                  <a:srgbClr val="002060"/>
                </a:solidFill>
                <a:latin typeface="Montserrat" panose="00000500000000000000" pitchFamily="2" charset="-52"/>
              </a:rPr>
              <a:t>расчетов</a:t>
            </a:r>
            <a:endParaRPr lang="ru-RU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16350" y="2880255"/>
            <a:ext cx="38085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46BC2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Montserrat" panose="00000500000000000000" pitchFamily="2" charset="-52"/>
              </a:rPr>
              <a:t>китайские юани</a:t>
            </a:r>
          </a:p>
          <a:p>
            <a:pPr marL="342900" indent="-342900">
              <a:buClr>
                <a:srgbClr val="246BC2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Montserrat" panose="00000500000000000000" pitchFamily="2" charset="-52"/>
              </a:rPr>
              <a:t>турецкие лиры</a:t>
            </a:r>
          </a:p>
          <a:p>
            <a:pPr marL="342900" indent="-342900">
              <a:buClr>
                <a:srgbClr val="246BC2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Montserrat" panose="00000500000000000000" pitchFamily="2" charset="-52"/>
              </a:rPr>
              <a:t>индийские рупии</a:t>
            </a:r>
          </a:p>
          <a:p>
            <a:pPr marL="342900" indent="-342900">
              <a:buClr>
                <a:srgbClr val="246BC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Montserrat" panose="00000500000000000000" pitchFamily="2" charset="-52"/>
              </a:rPr>
              <a:t>армянские драмы</a:t>
            </a:r>
          </a:p>
          <a:p>
            <a:pPr marL="342900" indent="-342900">
              <a:buClr>
                <a:srgbClr val="246BC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Montserrat" panose="00000500000000000000" pitchFamily="2" charset="-52"/>
              </a:rPr>
              <a:t>азербайджанские манаты</a:t>
            </a:r>
          </a:p>
          <a:p>
            <a:pPr marL="342900" indent="-342900">
              <a:buClr>
                <a:srgbClr val="246BC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Montserrat" panose="00000500000000000000" pitchFamily="2" charset="-52"/>
              </a:rPr>
              <a:t>белорусские рубли</a:t>
            </a:r>
          </a:p>
          <a:p>
            <a:pPr marL="342900" indent="-342900">
              <a:buClr>
                <a:srgbClr val="246BC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Montserrat" panose="00000500000000000000" pitchFamily="2" charset="-52"/>
              </a:rPr>
              <a:t>вьетнамские донги</a:t>
            </a:r>
          </a:p>
          <a:p>
            <a:pPr marL="342900" indent="-342900">
              <a:buClr>
                <a:srgbClr val="246BC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Montserrat" panose="00000500000000000000" pitchFamily="2" charset="-52"/>
              </a:rPr>
              <a:t>киргизский сом</a:t>
            </a:r>
          </a:p>
          <a:p>
            <a:pPr marL="342900" indent="-342900">
              <a:buClr>
                <a:srgbClr val="246BC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Montserrat" panose="00000500000000000000" pitchFamily="2" charset="-52"/>
              </a:rPr>
              <a:t>казахстанские тенге</a:t>
            </a:r>
          </a:p>
          <a:p>
            <a:pPr marL="342900" indent="-342900">
              <a:buClr>
                <a:srgbClr val="246BC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Montserrat" panose="00000500000000000000" pitchFamily="2" charset="-52"/>
              </a:rPr>
              <a:t>российские рубли</a:t>
            </a:r>
          </a:p>
          <a:p>
            <a:pPr marL="342900" indent="-342900">
              <a:buClr>
                <a:srgbClr val="246BC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Montserrat" panose="00000500000000000000" pitchFamily="2" charset="-52"/>
              </a:rPr>
              <a:t>таджикские сомони</a:t>
            </a:r>
          </a:p>
          <a:p>
            <a:pPr marL="342900" indent="-342900">
              <a:buClr>
                <a:srgbClr val="246BC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Montserrat" panose="00000500000000000000" pitchFamily="2" charset="-52"/>
              </a:rPr>
              <a:t>узбекские сумы</a:t>
            </a:r>
          </a:p>
          <a:p>
            <a:pPr marL="342900" indent="-342900">
              <a:buClr>
                <a:srgbClr val="246BC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Montserrat" panose="00000500000000000000" pitchFamily="2" charset="-52"/>
              </a:rPr>
              <a:t>южно-корейские воны</a:t>
            </a:r>
          </a:p>
          <a:p>
            <a:pPr marL="342900" indent="-342900">
              <a:buClr>
                <a:srgbClr val="246BC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Montserrat" panose="00000500000000000000" pitchFamily="2" charset="-52"/>
              </a:rPr>
              <a:t>японские йены</a:t>
            </a:r>
            <a:endParaRPr lang="en-US" sz="1200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marL="342900" indent="-342900">
              <a:buClr>
                <a:srgbClr val="246BC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Montserrat" panose="00000500000000000000" pitchFamily="2" charset="-52"/>
              </a:rPr>
              <a:t>сербские динары</a:t>
            </a:r>
          </a:p>
          <a:p>
            <a:pPr marL="342900" indent="-342900">
              <a:buClr>
                <a:srgbClr val="246BC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Montserrat" panose="00000500000000000000" pitchFamily="2" charset="-52"/>
              </a:rPr>
              <a:t>гонконгские доллары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0375" y="2150048"/>
            <a:ext cx="676691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dirty="0">
                <a:solidFill>
                  <a:srgbClr val="498FCF"/>
                </a:solidFill>
              </a:rPr>
              <a:t>БОЛЕЕ 30 БАНКОВ-КОРРЕСПОНДЕНТОВ ПО ВСЕМУ МИРУ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0375" y="6075754"/>
            <a:ext cx="6434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98FCF"/>
                </a:solidFill>
              </a:rPr>
              <a:t>Комиссия за перевод: 0,12%  - в юанях, 0,15% - иная инвалюта</a:t>
            </a:r>
          </a:p>
        </p:txBody>
      </p:sp>
      <p:pic>
        <p:nvPicPr>
          <p:cNvPr id="13" name="Picture 2" descr="https://yt3.googleusercontent.com/ytc/AGIKgqMfb3B6-e67rLjSvt6C0B2WPmG7ggN8i-w3XtQx=s900-c-k-c0x00ffffff-no-rj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4" r="5776" b="935"/>
          <a:stretch/>
        </p:blipFill>
        <p:spPr bwMode="auto">
          <a:xfrm>
            <a:off x="7227292" y="1166607"/>
            <a:ext cx="4726784" cy="5253077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41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2" b="22950"/>
          <a:stretch/>
        </p:blipFill>
        <p:spPr>
          <a:xfrm>
            <a:off x="270507" y="78876"/>
            <a:ext cx="911978" cy="515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0719" y="133155"/>
            <a:ext cx="9101295" cy="390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54" b="1" dirty="0">
                <a:solidFill>
                  <a:srgbClr val="1A3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Конверсионные операции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H="1">
            <a:off x="140223" y="630822"/>
            <a:ext cx="11623076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10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4" descr="Услуги ВЭД - компания «SO-Logistics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0375" y="1222924"/>
            <a:ext cx="6626225" cy="741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1A3A6D"/>
                </a:solidFill>
              </a:rPr>
              <a:t>Сделки по курсам максимально приближенным к Московской бирже с высокой скоростью зачисления средств на счет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0375" y="2218096"/>
            <a:ext cx="2356712" cy="94364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498FCF"/>
                </a:solidFill>
              </a:rPr>
              <a:t>Рыночные тарифы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0375" y="3789999"/>
            <a:ext cx="2356712" cy="94364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498FCF"/>
                </a:solidFill>
              </a:rPr>
              <a:t>Широкие возможности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0375" y="5361903"/>
            <a:ext cx="2356712" cy="94364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498FCF"/>
                </a:solidFill>
              </a:rPr>
              <a:t>Индивидуальный </a:t>
            </a:r>
          </a:p>
          <a:p>
            <a:pPr algn="ctr"/>
            <a:r>
              <a:rPr lang="ru-RU" b="1" dirty="0">
                <a:solidFill>
                  <a:srgbClr val="498FCF"/>
                </a:solidFill>
              </a:rPr>
              <a:t>подход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30038" y="5484591"/>
            <a:ext cx="3499658" cy="698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1A3A6D"/>
                </a:solidFill>
              </a:rPr>
              <a:t>возможность согласования специальных условий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30038" y="2340784"/>
            <a:ext cx="3499658" cy="698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1A3A6D"/>
                </a:solidFill>
              </a:rPr>
              <a:t>юани : </a:t>
            </a:r>
            <a:r>
              <a:rPr lang="ru-RU" sz="1600" b="1" dirty="0">
                <a:solidFill>
                  <a:srgbClr val="1A3A6D"/>
                </a:solidFill>
              </a:rPr>
              <a:t>курс биржи ± 0,3%</a:t>
            </a:r>
          </a:p>
          <a:p>
            <a:r>
              <a:rPr lang="ru-RU" sz="1600" dirty="0">
                <a:solidFill>
                  <a:srgbClr val="1A3A6D"/>
                </a:solidFill>
              </a:rPr>
              <a:t>иная валюта: </a:t>
            </a:r>
            <a:r>
              <a:rPr lang="ru-RU" sz="1600" b="1" dirty="0">
                <a:solidFill>
                  <a:srgbClr val="1A3A6D"/>
                </a:solidFill>
              </a:rPr>
              <a:t>курс биржи ± 0,5%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30038" y="3912687"/>
            <a:ext cx="3499658" cy="698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1A3A6D"/>
                </a:solidFill>
              </a:rPr>
              <a:t>более 30 валютных пар</a:t>
            </a:r>
          </a:p>
        </p:txBody>
      </p:sp>
      <p:pic>
        <p:nvPicPr>
          <p:cNvPr id="16" name="Picture 6" descr="173-ФЗ &quot;О валютном регулировании и валютном контроле&quot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4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96787"/>
            <a:ext cx="4799176" cy="5008764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586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4172989" y="4731891"/>
            <a:ext cx="2790999" cy="112435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98FCF"/>
                </a:solidFill>
              </a:rPr>
              <a:t>Рыночные тарифы за валютный контроль</a:t>
            </a:r>
          </a:p>
          <a:p>
            <a:pPr algn="ctr"/>
            <a:r>
              <a:rPr lang="ru-RU" sz="1200" b="1" dirty="0">
                <a:solidFill>
                  <a:srgbClr val="1A3A6D"/>
                </a:solidFill>
              </a:rPr>
              <a:t>0,15% </a:t>
            </a:r>
            <a:r>
              <a:rPr lang="ru-RU" sz="1200" dirty="0">
                <a:solidFill>
                  <a:srgbClr val="1A3A6D"/>
                </a:solidFill>
              </a:rPr>
              <a:t>мин. 500 руб. макс. 70 000 руб.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2" b="22950"/>
          <a:stretch/>
        </p:blipFill>
        <p:spPr>
          <a:xfrm>
            <a:off x="270507" y="78876"/>
            <a:ext cx="911978" cy="515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0719" y="133155"/>
            <a:ext cx="9101295" cy="390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54" b="1" dirty="0">
                <a:solidFill>
                  <a:srgbClr val="1A3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Валютный контроль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H="1">
            <a:off x="140223" y="630822"/>
            <a:ext cx="11623076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10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4" descr="Услуги ВЭД - компания «SO-Logistics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0375" y="1289018"/>
            <a:ext cx="6626225" cy="741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1A3A6D"/>
                </a:solidFill>
              </a:rPr>
              <a:t>Оперативная и качественная проверка операций, подлежащих валютному контролю, с максимальной поддержкой бизнеса в области валютного законодательства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0374" y="2810853"/>
            <a:ext cx="2669663" cy="110183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98FCF"/>
                </a:solidFill>
              </a:rPr>
              <a:t>Экспертиза контрактов</a:t>
            </a:r>
          </a:p>
          <a:p>
            <a:pPr algn="ctr"/>
            <a:r>
              <a:rPr lang="ru-RU" sz="1200" b="1" dirty="0">
                <a:solidFill>
                  <a:srgbClr val="1A3A6D"/>
                </a:solidFill>
              </a:rPr>
              <a:t>бесплатный </a:t>
            </a:r>
            <a:r>
              <a:rPr lang="ru-RU" sz="1200" dirty="0">
                <a:solidFill>
                  <a:srgbClr val="1A3A6D"/>
                </a:solidFill>
              </a:rPr>
              <a:t>анализ контрактов с учетом текущих ограничений с получением рекомендаций</a:t>
            </a:r>
            <a:endParaRPr lang="ru-RU" sz="2000" dirty="0">
              <a:solidFill>
                <a:srgbClr val="1A3A6D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72728" y="2810853"/>
            <a:ext cx="2891260" cy="110183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98FCF"/>
                </a:solidFill>
              </a:rPr>
              <a:t>Помощь в оформлении документов</a:t>
            </a:r>
          </a:p>
          <a:p>
            <a:pPr algn="ctr"/>
            <a:r>
              <a:rPr lang="ru-RU" sz="1200" b="1" dirty="0">
                <a:solidFill>
                  <a:srgbClr val="1A3A6D"/>
                </a:solidFill>
              </a:rPr>
              <a:t>заполнение за клиента </a:t>
            </a:r>
            <a:r>
              <a:rPr lang="ru-RU" sz="1200" dirty="0">
                <a:solidFill>
                  <a:srgbClr val="1A3A6D"/>
                </a:solidFill>
              </a:rPr>
              <a:t>расчетных документов, </a:t>
            </a:r>
            <a:r>
              <a:rPr lang="ru-RU" sz="1200" b="1" dirty="0">
                <a:solidFill>
                  <a:srgbClr val="1A3A6D"/>
                </a:solidFill>
              </a:rPr>
              <a:t>автозаполнение</a:t>
            </a:r>
            <a:r>
              <a:rPr lang="ru-RU" sz="1200" dirty="0">
                <a:solidFill>
                  <a:srgbClr val="1A3A6D"/>
                </a:solidFill>
              </a:rPr>
              <a:t> полей и </a:t>
            </a:r>
            <a:r>
              <a:rPr lang="ru-RU" sz="1200" b="1" dirty="0">
                <a:solidFill>
                  <a:srgbClr val="1A3A6D"/>
                </a:solidFill>
              </a:rPr>
              <a:t>подсказки</a:t>
            </a:r>
            <a:r>
              <a:rPr lang="ru-RU" sz="1200" dirty="0">
                <a:solidFill>
                  <a:srgbClr val="1A3A6D"/>
                </a:solidFill>
              </a:rPr>
              <a:t> в формах Интернет-банка</a:t>
            </a:r>
            <a:endParaRPr lang="ru-RU" sz="1600" b="1" dirty="0">
              <a:solidFill>
                <a:srgbClr val="1A3A6D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3748" y="4693480"/>
            <a:ext cx="2686289" cy="116276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98FCF"/>
                </a:solidFill>
              </a:rPr>
              <a:t>Персональный менеджер</a:t>
            </a:r>
          </a:p>
          <a:p>
            <a:pPr algn="ctr"/>
            <a:r>
              <a:rPr lang="ru-RU" sz="1200" b="1" dirty="0">
                <a:solidFill>
                  <a:srgbClr val="1A3A6D"/>
                </a:solidFill>
              </a:rPr>
              <a:t>консультационная поддержка </a:t>
            </a:r>
            <a:r>
              <a:rPr lang="ru-RU" sz="1200" dirty="0">
                <a:solidFill>
                  <a:srgbClr val="1A3A6D"/>
                </a:solidFill>
              </a:rPr>
              <a:t>с момента создания договора до завершения сделки</a:t>
            </a:r>
            <a:endParaRPr lang="ru-RU" sz="2000" dirty="0">
              <a:solidFill>
                <a:srgbClr val="1A3A6D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96531" y="3802646"/>
            <a:ext cx="2809704" cy="1096816"/>
          </a:xfrm>
          <a:prstGeom prst="ellipse">
            <a:avLst/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498FCF"/>
                </a:solidFill>
              </a:rPr>
              <a:t>ВЭД в надежном банке</a:t>
            </a:r>
          </a:p>
        </p:txBody>
      </p:sp>
      <p:pic>
        <p:nvPicPr>
          <p:cNvPr id="18" name="Picture 4" descr="https://elevenmyanmar.com/sites/news-eleven.com/files/news-images/cent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" r="28352"/>
          <a:stretch/>
        </p:blipFill>
        <p:spPr bwMode="auto">
          <a:xfrm>
            <a:off x="7130994" y="1408743"/>
            <a:ext cx="4710387" cy="4887304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552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2" b="22950"/>
          <a:stretch/>
        </p:blipFill>
        <p:spPr>
          <a:xfrm>
            <a:off x="270507" y="78876"/>
            <a:ext cx="911978" cy="515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0719" y="133155"/>
            <a:ext cx="9101295" cy="390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54" b="1" dirty="0">
                <a:solidFill>
                  <a:srgbClr val="1A3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Документарные операции</a:t>
            </a:r>
            <a:r>
              <a:rPr lang="en-US" sz="1954" b="1" dirty="0">
                <a:solidFill>
                  <a:srgbClr val="1A3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54" b="1" dirty="0">
                <a:solidFill>
                  <a:srgbClr val="1A3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кредитование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H="1">
            <a:off x="140223" y="630822"/>
            <a:ext cx="11623076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10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4" descr="Услуги ВЭД - компания «SO-Logistics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3949" y="1166607"/>
            <a:ext cx="6317673" cy="741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1A3A6D"/>
                </a:solidFill>
              </a:rPr>
              <a:t>Минимизация рисков внешнеторговых сделок, связанных с невыполнением взаимных обязательств сторонами и гибкие кредитные продукты для бизнеса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0375" y="2575333"/>
            <a:ext cx="2723400" cy="53983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A3A6D"/>
                </a:solidFill>
              </a:rPr>
              <a:t>Документарные операции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89865" y="2575333"/>
            <a:ext cx="2569124" cy="53983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A3A6D"/>
                </a:solidFill>
              </a:rPr>
              <a:t>Кредитование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6026" y="2031188"/>
            <a:ext cx="6240461" cy="4866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498FCF"/>
                </a:solidFill>
              </a:rPr>
              <a:t>Индивидуальный подход при определении условий сделок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0375" y="3435805"/>
            <a:ext cx="2723400" cy="1568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1A3A6D"/>
                </a:solidFill>
              </a:rPr>
              <a:t>банковские гарантии: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A3A6D"/>
                </a:solidFill>
              </a:rPr>
              <a:t>гарантия платежа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A3A6D"/>
                </a:solidFill>
              </a:rPr>
              <a:t>тендерная гарантия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A3A6D"/>
                </a:solidFill>
              </a:rPr>
              <a:t>гарантия возврата аванса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A3A6D"/>
                </a:solidFill>
              </a:rPr>
              <a:t>гарантия исполнения контракта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A3A6D"/>
                </a:solidFill>
              </a:rPr>
              <a:t>гарантия в пользу ФТС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1A3A6D"/>
              </a:solidFill>
            </a:endParaRPr>
          </a:p>
          <a:p>
            <a:endParaRPr lang="ru-RU" sz="1600" dirty="0">
              <a:solidFill>
                <a:srgbClr val="1A3A6D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0375" y="5249875"/>
            <a:ext cx="2723400" cy="565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1A3A6D"/>
                </a:solidFill>
              </a:rPr>
              <a:t>аккредитивы: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A3A6D"/>
                </a:solidFill>
              </a:rPr>
              <a:t>с финансированием банком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A3A6D"/>
                </a:solidFill>
              </a:rPr>
              <a:t>расчетный аккредитив </a:t>
            </a:r>
          </a:p>
          <a:p>
            <a:r>
              <a:rPr lang="ru-RU" sz="1100" dirty="0">
                <a:solidFill>
                  <a:srgbClr val="1A3A6D"/>
                </a:solidFill>
              </a:rPr>
              <a:t>(оплата против предоставления документов по предъявлении или с отсрочкой платежа)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873087" y="3454519"/>
            <a:ext cx="2851757" cy="1568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1A3A6D"/>
                </a:solidFill>
              </a:rPr>
              <a:t>экспресс-кредиты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A3A6D"/>
                </a:solidFill>
              </a:rPr>
              <a:t>кредитная линия на исполнение контракта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A3A6D"/>
                </a:solidFill>
              </a:rPr>
              <a:t>кредит для бизнеса на маркетплейсах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A3A6D"/>
                </a:solidFill>
              </a:rPr>
              <a:t>овердрафт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A3A6D"/>
                </a:solidFill>
              </a:rPr>
              <a:t>кредитная линия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1A3A6D"/>
              </a:solidFill>
            </a:endParaRPr>
          </a:p>
          <a:p>
            <a:endParaRPr lang="ru-RU" sz="1600" dirty="0">
              <a:solidFill>
                <a:srgbClr val="1A3A6D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873087" y="5341525"/>
            <a:ext cx="2868535" cy="565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1A3A6D"/>
                </a:solidFill>
              </a:rPr>
              <a:t>кредитование корпоративных клиентов: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A3A6D"/>
                </a:solidFill>
              </a:rPr>
              <a:t>с единовременным предоставлением кредитных средств в рублях и инвалюте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A3A6D"/>
                </a:solidFill>
              </a:rPr>
              <a:t>кредитные линии</a:t>
            </a:r>
          </a:p>
          <a:p>
            <a:r>
              <a:rPr lang="ru-RU" sz="1100" dirty="0">
                <a:solidFill>
                  <a:srgbClr val="1A3A6D"/>
                </a:solidFill>
              </a:rPr>
              <a:t>(возобновляемые и невозобновляемые)</a:t>
            </a:r>
          </a:p>
        </p:txBody>
      </p:sp>
      <p:pic>
        <p:nvPicPr>
          <p:cNvPr id="16" name="Picture 2" descr="https://static.wixstatic.com/media/adebfd_8f15822b777244daa98680cbade4fd80~mv2.jpg/v1/fill/w_1500,h_1000,al_c,q_85/affiliates-partners-referral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0" r="17230"/>
          <a:stretch/>
        </p:blipFill>
        <p:spPr bwMode="auto">
          <a:xfrm>
            <a:off x="7130994" y="1408744"/>
            <a:ext cx="4719278" cy="4887304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99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2" b="22950"/>
          <a:stretch/>
        </p:blipFill>
        <p:spPr>
          <a:xfrm>
            <a:off x="5025044" y="618636"/>
            <a:ext cx="2061556" cy="11659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72063" y="5776759"/>
            <a:ext cx="204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64B8"/>
                </a:solidFill>
                <a:latin typeface="Montserrat" panose="020B0604020202020204" charset="-52"/>
                <a:cs typeface="Arial" panose="020B0604020202020204" pitchFamily="34" charset="0"/>
              </a:rPr>
              <a:t>www.bbr.ru</a:t>
            </a:r>
            <a:endParaRPr lang="ru-RU" sz="1600" b="1" dirty="0">
              <a:solidFill>
                <a:srgbClr val="0064B8"/>
              </a:solidFill>
              <a:latin typeface="Montserrat" panose="020B0604020202020204" charset="-5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96240" y="224039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64B8"/>
                </a:solidFill>
                <a:latin typeface="Montserrat" panose="020B0604020202020204" charset="-52"/>
                <a:cs typeface="Arial" panose="020B0604020202020204" pitchFamily="34" charset="0"/>
              </a:rPr>
              <a:t>Отдел корпоративного бизнеса ББР Банк (АО) </a:t>
            </a:r>
            <a:r>
              <a:rPr lang="ru-RU" sz="1600" b="1" dirty="0" err="1">
                <a:solidFill>
                  <a:srgbClr val="0064B8"/>
                </a:solidFill>
                <a:latin typeface="Montserrat" panose="020B0604020202020204" charset="-52"/>
                <a:cs typeface="Arial" panose="020B0604020202020204" pitchFamily="34" charset="0"/>
              </a:rPr>
              <a:t>г.Красноярск</a:t>
            </a:r>
            <a:endParaRPr lang="ru-RU" sz="1600" b="1" dirty="0">
              <a:solidFill>
                <a:srgbClr val="0064B8"/>
              </a:solidFill>
              <a:latin typeface="Montserrat" panose="020B0604020202020204" charset="-52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61903"/>
              </p:ext>
            </p:extLst>
          </p:nvPr>
        </p:nvGraphicFramePr>
        <p:xfrm>
          <a:off x="1255222" y="2778289"/>
          <a:ext cx="9942022" cy="2347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1011">
                  <a:extLst>
                    <a:ext uri="{9D8B030D-6E8A-4147-A177-3AD203B41FA5}">
                      <a16:colId xmlns:a16="http://schemas.microsoft.com/office/drawing/2014/main" val="3916036330"/>
                    </a:ext>
                  </a:extLst>
                </a:gridCol>
                <a:gridCol w="4971011">
                  <a:extLst>
                    <a:ext uri="{9D8B030D-6E8A-4147-A177-3AD203B41FA5}">
                      <a16:colId xmlns:a16="http://schemas.microsoft.com/office/drawing/2014/main" val="3563729493"/>
                    </a:ext>
                  </a:extLst>
                </a:gridCol>
              </a:tblGrid>
              <a:tr h="878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Тремазова Елена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Главный менеджер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Смирнова Дарья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Главный менеджер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41113"/>
                  </a:ext>
                </a:extLst>
              </a:tr>
              <a:tr h="696226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mail: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E.Tremazova@bbr.ru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mail: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D.Smirnova@bbr.ru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8811"/>
                  </a:ext>
                </a:extLst>
              </a:tr>
              <a:tr h="7726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тел.: 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(391) 219-99-72 </a:t>
                      </a:r>
                      <a:r>
                        <a:rPr lang="ru-RU" dirty="0"/>
                        <a:t>(доб.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6012</a:t>
                      </a:r>
                      <a:r>
                        <a:rPr lang="ru-RU" dirty="0"/>
                        <a:t>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тел.: 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(391) 219-99-72 </a:t>
                      </a:r>
                      <a:r>
                        <a:rPr lang="ru-RU" dirty="0"/>
                        <a:t>(доб.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6094</a:t>
                      </a:r>
                      <a:r>
                        <a:rPr lang="ru-RU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397987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15884" y="274320"/>
            <a:ext cx="11479876" cy="6209607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0055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7852</TotalTime>
  <Words>429</Words>
  <Application>Microsoft Office PowerPoint</Application>
  <PresentationFormat>Широкоэкранный</PresentationFormat>
  <Paragraphs>95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Соломин Павел Александрович</dc:creator>
  <cp:lastModifiedBy>press@sppkk.ru</cp:lastModifiedBy>
  <cp:revision>135</cp:revision>
  <dcterms:created xsi:type="dcterms:W3CDTF">2023-08-30T13:30:09Z</dcterms:created>
  <dcterms:modified xsi:type="dcterms:W3CDTF">2023-10-26T10:11:02Z</dcterms:modified>
</cp:coreProperties>
</file>