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FF"/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2B50-E702-402A-AED4-1006CF438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0C9924-A077-4F55-8EFE-FB25E810D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5D62A-85F0-43AC-9922-7A887467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C980A-0791-4700-B774-587A4EAD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7A31D-CC53-4266-A67B-BADE3407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5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AB8E9-5247-44A0-9446-CB90F412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3FE7E3-59E7-4B4E-9939-89C60FA94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9A96D-1480-428C-9382-BCEA6D86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2B21A-0F19-4A63-8DD4-C8C31D5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D2977-C0B1-4F99-95C3-BF56C758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DF5D3C-7755-4E00-9D89-BFA767D56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CFF3A8-8019-4F7A-B7C8-AE43632BF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F3C84-0B3C-45C8-A678-B13ACCC1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FA8E1-C968-442D-BC28-0A83E534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E5FC3-94F4-4CB8-9815-6BA4DF14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2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8F91B-DFCB-4B66-BA82-B809F21C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35792-B11B-46A6-A88C-930CF9806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C4EAB-0FF2-40E3-A24E-82D2FCC3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D6CD3-4D3D-4ED0-8AF3-F4CE3F5C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02D6B-47CC-49F9-8926-B4F195D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EE573-B66F-41F5-A241-67DF938D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497E9-98E7-4027-B732-BC14D643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A2888-DF15-4A78-A68B-6723D971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5D796-3716-4064-958B-BE3D91CE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88ED9-8140-406A-A879-1530A7E0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92B2-DD24-4735-8445-1CBDD353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F22DE-26E9-4872-9BC0-EB1D7F3A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6C3E2-E247-4C10-AE77-A71A0AFDF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466FB-495B-4A7C-B790-0FF3CFB4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E92813-BD9E-4B36-9DCC-C376FE7B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7F4E0-EC63-40A7-B8A5-ECBD057F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9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C73AA-EA4C-4CC6-8177-42E98ABF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3A90DC-00CF-42C3-B7BA-1AB4AB3F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5D0E7-395D-4D41-A28A-051547E6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59B13-2EE7-4E32-B31A-D2CF5C590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DB2F0F-FB1A-49F9-8B8A-001AE27ED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A44658-EDD8-4839-8642-57AB0D83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556F11-642E-4703-BAAA-340ADD5B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1796CD-7C61-4CAA-89F6-CC641A99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2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D57BA-83A8-4FEE-9B4F-C2F41036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BA130D-6D16-4FA9-AF8C-04C83C13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93BAF7-17FE-416D-AF77-A05CDEC4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34995C-8CB5-4108-80ED-19A188CC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0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7D6EA7-4CBC-4903-9BAE-1523A6F4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E2F467-28D5-4DDA-9C15-63340D2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774CB-4AEA-40D2-8CA0-3D111AC8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4FAC-1CAE-4873-8328-5C87B668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B7497-0A03-4F65-B41C-B458319F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0F955-06A7-480B-93F4-EBFC94BDC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D239E-375A-49E5-A873-EFD765CB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DCA34-3FAA-4A59-BCF8-B7B33BC3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66D5D-0C13-4B87-BA95-6F7CFB8A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9AC1B-9E74-446C-9A7D-339F88B9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2AF8EF-AAD9-4623-8658-81C816DAD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1732-7E31-46A7-A7DB-89FA6BC5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67A57-7B8D-41FD-AC07-128D5B75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CD01B-1FD2-4AD4-A4B6-72E71A97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5657F-7FFF-45DB-9E17-F35AC5B9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7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7C4C-34FC-4278-BD1D-04EE9E53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CF927-BF9B-4B9F-BEC7-C140A213E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A44BB-B2A8-4733-86EE-C72A0CCD4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667D-0221-42BE-A47D-D3CBAF9F054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B8C88-44F5-4A97-8DA7-DC5BBAFA3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8DB09-73A1-4809-A512-56715DC57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11AF-5315-425E-AB26-CF5E0AA01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crdownload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1.pn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18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7.jp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29D17B-824D-46A6-8897-46D063174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70E0-8D45-4E40-BDC6-9C9DF87CC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700" y="1597445"/>
            <a:ext cx="7734300" cy="3272009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BFFFF"/>
                </a:solidFill>
                <a:latin typeface="Arial Black" panose="020B0A04020102020204" pitchFamily="34" charset="0"/>
              </a:rPr>
              <a:t>БИЗНЕС ВЫБИРАЕТ АРБИТРАЖ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7F9C59-A5AA-4199-B396-1BBD4C317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90825" y="2790825"/>
            <a:ext cx="6858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40E80-99E6-426C-ADA0-1C307AA9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Арбитраж - процесс разрешения спора третейским судом и принятия им арбитражного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292F0-0C29-40D7-B1D5-8A21C47A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489" y="2214389"/>
            <a:ext cx="6389783" cy="3962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Третейский суд — это единоличный арбитр (третейский судья) или коллегия арбитров, которых стороны спора избирают самостоятельно или которые назначаются в согласованном сторонами порядке для рассмотрения спора. Третейские суды являются институтом гражданского общества, осуществляющим правоприменительную деятельность (разрешение гражданско-правовых споров).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189C449-6981-4695-916B-BA850BF11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5" y="2214389"/>
            <a:ext cx="5483225" cy="3580483"/>
          </a:xfrm>
          <a:effectLst>
            <a:outerShdw blurRad="762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7602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098234B-3E76-4BE0-BBCD-5341F274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268072" y="981076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Заголовок 3">
            <a:extLst>
              <a:ext uri="{FF2B5EF4-FFF2-40B4-BE49-F238E27FC236}">
                <a16:creationId xmlns:a16="http://schemas.microsoft.com/office/drawing/2014/main" id="{0B063DB0-FDFB-4A01-84AC-90B221C9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86" y="360967"/>
            <a:ext cx="9597064" cy="62010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Оперативность</a:t>
            </a:r>
          </a:p>
        </p:txBody>
      </p:sp>
      <p:sp>
        <p:nvSpPr>
          <p:cNvPr id="4099" name="Текст 4">
            <a:extLst>
              <a:ext uri="{FF2B5EF4-FFF2-40B4-BE49-F238E27FC236}">
                <a16:creationId xmlns:a16="http://schemas.microsoft.com/office/drawing/2014/main" id="{789AB26B-E823-4299-8E94-C27E1E0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6296" y="1434517"/>
            <a:ext cx="4303552" cy="22270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Арбитраж – 3 месяца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Отсутствие претензионного порядка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Электронные уведомления сторон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Решения окончательны и не обжалуются</a:t>
            </a:r>
          </a:p>
          <a:p>
            <a:pPr algn="just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01" name="Текст 6">
            <a:extLst>
              <a:ext uri="{FF2B5EF4-FFF2-40B4-BE49-F238E27FC236}">
                <a16:creationId xmlns:a16="http://schemas.microsoft.com/office/drawing/2014/main" id="{0BB4FE76-DE56-469A-AF23-64C6DC294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43" y="1317073"/>
            <a:ext cx="5177231" cy="278502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Государственный суд – 12 месяцев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Загруженность судей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Бумажные уведомления сторон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Возможность обжалования решений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C554F65-B389-48AF-91A4-83BD4A48E7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98" y="3661569"/>
            <a:ext cx="3923928" cy="2584034"/>
          </a:xfrm>
        </p:spPr>
      </p:pic>
      <p:pic>
        <p:nvPicPr>
          <p:cNvPr id="4104" name="Picture 2">
            <a:extLst>
              <a:ext uri="{FF2B5EF4-FFF2-40B4-BE49-F238E27FC236}">
                <a16:creationId xmlns:a16="http://schemas.microsoft.com/office/drawing/2014/main" id="{7722C050-95E5-46BE-A290-5DC54A71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928100" y="143393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52FD88-7CEE-4AE8-9CA5-0E8E1B0E5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3661567"/>
            <a:ext cx="3923929" cy="258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5345DD3-F02E-4F16-A54B-9A98192A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240899" y="1000428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3">
            <a:extLst>
              <a:ext uri="{FF2B5EF4-FFF2-40B4-BE49-F238E27FC236}">
                <a16:creationId xmlns:a16="http://schemas.microsoft.com/office/drawing/2014/main" id="{9170D6AA-0B4F-447A-B02A-51147370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Конфиденциальность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A1BB8726-9E58-4FDE-83D2-0703894A0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7850" y="2276475"/>
            <a:ext cx="4040188" cy="3951288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en-US" dirty="0"/>
              <a:t>	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sp>
        <p:nvSpPr>
          <p:cNvPr id="6150" name="Содержимое 7">
            <a:extLst>
              <a:ext uri="{FF2B5EF4-FFF2-40B4-BE49-F238E27FC236}">
                <a16:creationId xmlns:a16="http://schemas.microsoft.com/office/drawing/2014/main" id="{95A21186-39B9-4921-901B-EC23320D8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4564" y="2205039"/>
            <a:ext cx="4041775" cy="3951287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C08F16-2E85-49DB-896B-94BC3B5B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712200" y="6143968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C2B9C864-F029-4C30-8571-C3C4C2761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900" y="1557338"/>
            <a:ext cx="5353237" cy="3027362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Судебные акты Арбитража не публикуются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Закрытые судебные заседания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Наличие спора не отразится на репутации компании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25CF49-5A1F-403D-BC94-A42563E32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8" y="1674193"/>
            <a:ext cx="4223213" cy="38198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03C6165-6BD9-4630-89C7-A082E1AD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186924" y="1001487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3">
            <a:extLst>
              <a:ext uri="{FF2B5EF4-FFF2-40B4-BE49-F238E27FC236}">
                <a16:creationId xmlns:a16="http://schemas.microsoft.com/office/drawing/2014/main" id="{EE5E6E27-8620-46E6-8C43-4C79A5AA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АРБИТРЫ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BFA44FF0-C4D2-4E7C-ACCE-8EE40501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314" y="1336431"/>
            <a:ext cx="5313235" cy="4438595"/>
          </a:xfrm>
        </p:spPr>
        <p:txBody>
          <a:bodyPr rtlCol="0">
            <a:normAutofit lnSpcReduction="10000"/>
          </a:bodyPr>
          <a:lstStyle/>
          <a:p>
            <a:pPr marL="450850" indent="-268288">
              <a:buFont typeface="Arial" charset="0"/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Практикующие юристы</a:t>
            </a:r>
          </a:p>
          <a:p>
            <a:pPr marL="450850" indent="-268288">
              <a:buFont typeface="Arial" charset="0"/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Опыт работы 20+</a:t>
            </a:r>
          </a:p>
          <a:p>
            <a:pPr marL="450850" indent="-268288">
              <a:buFont typeface="Arial" charset="0"/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Независимые и беспристрастные</a:t>
            </a:r>
          </a:p>
          <a:p>
            <a:pPr marL="450850" indent="-268288">
              <a:buFont typeface="Arial" charset="0"/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Безупречная деловая репутация</a:t>
            </a:r>
          </a:p>
          <a:p>
            <a:pPr marL="182562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182562" inden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Список Арбитров </a:t>
            </a:r>
          </a:p>
          <a:p>
            <a:pPr marL="182562" inden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Сибирской </a:t>
            </a:r>
          </a:p>
          <a:p>
            <a:pPr marL="182562" indent="0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коллегии </a:t>
            </a:r>
          </a:p>
          <a:p>
            <a:pPr algn="just"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sp>
        <p:nvSpPr>
          <p:cNvPr id="7174" name="Содержимое 7">
            <a:extLst>
              <a:ext uri="{FF2B5EF4-FFF2-40B4-BE49-F238E27FC236}">
                <a16:creationId xmlns:a16="http://schemas.microsoft.com/office/drawing/2014/main" id="{9AD4E54A-B6B9-4BBB-A5C5-BEC1C459A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844675"/>
            <a:ext cx="4041775" cy="395128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1800" dirty="0"/>
              <a:t>	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ru-RU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C5AB6-7A5E-4EFE-8D99-E595480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886061" y="6157913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6DC59-AD7F-4FE9-8D7F-FA554C707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43" y="1336431"/>
            <a:ext cx="5313235" cy="32426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528B9C-2F2A-4CD4-90DE-A7BBAC5A4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48" y="4253091"/>
            <a:ext cx="1270033" cy="1270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03C6165-6BD9-4630-89C7-A082E1AD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268072" y="1077124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3">
            <a:extLst>
              <a:ext uri="{FF2B5EF4-FFF2-40B4-BE49-F238E27FC236}">
                <a16:creationId xmlns:a16="http://schemas.microsoft.com/office/drawing/2014/main" id="{EE5E6E27-8620-46E6-8C43-4C79A5AA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393894"/>
            <a:ext cx="8229600" cy="74910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ПОШЛИНА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BFA44FF0-C4D2-4E7C-ACCE-8EE40501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7850" y="1844675"/>
            <a:ext cx="4040188" cy="3951288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en-US" sz="1800" dirty="0"/>
              <a:t>	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sp>
        <p:nvSpPr>
          <p:cNvPr id="7174" name="Содержимое 7">
            <a:extLst>
              <a:ext uri="{FF2B5EF4-FFF2-40B4-BE49-F238E27FC236}">
                <a16:creationId xmlns:a16="http://schemas.microsoft.com/office/drawing/2014/main" id="{9AD4E54A-B6B9-4BBB-A5C5-BEC1C459A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76711" y="1758053"/>
            <a:ext cx="3667965" cy="4225536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  <a:defRPr/>
            </a:pPr>
            <a:endParaRPr lang="ru-RU" sz="1800" dirty="0"/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Госпошлина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Апелляция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Кассация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Юристы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1800" dirty="0"/>
          </a:p>
          <a:p>
            <a:pPr algn="just" eaLnBrk="1" hangingPunct="1">
              <a:buFont typeface="Arial" charset="0"/>
              <a:buNone/>
              <a:defRPr/>
            </a:pPr>
            <a:endParaRPr lang="ru-RU" sz="1800" dirty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1800" dirty="0"/>
              <a:t>	</a:t>
            </a:r>
            <a:endParaRPr lang="ru-RU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C5AB6-7A5E-4EFE-8D99-E595480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866188" y="6114062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CC33521B-B784-4414-A3C9-928E0E3B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12" y="1119596"/>
            <a:ext cx="3778126" cy="6397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Государственная пошлина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B37CD437-00CA-40AC-B8D2-788B1503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032" y="1091699"/>
            <a:ext cx="3534630" cy="6397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Арбитражный сбор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C955A-CA7F-4C32-937F-8A1E5BA39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34" y="1731462"/>
            <a:ext cx="990246" cy="990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0A34A5-7038-42B4-AD7F-CA5F07274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" y="2071101"/>
            <a:ext cx="4078286" cy="27157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0791AC-7B35-4F09-96A1-B71AFC699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20" y="2553526"/>
            <a:ext cx="959470" cy="9594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93990D-BC79-4DB6-9D3C-56837D0F3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79" y="3227782"/>
            <a:ext cx="959470" cy="9594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8C176D2-0EFC-4080-ADDF-F001E5A48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58" y="4019070"/>
            <a:ext cx="959470" cy="9594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099E21-509D-4D1C-B97F-ED495A66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28" y="4000997"/>
            <a:ext cx="959470" cy="9594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3045E94-A7D3-49F0-A944-46ADBB78A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64" y="1731462"/>
            <a:ext cx="4967289" cy="379419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03C6165-6BD9-4630-89C7-A082E1AD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255186" y="1010254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3">
            <a:extLst>
              <a:ext uri="{FF2B5EF4-FFF2-40B4-BE49-F238E27FC236}">
                <a16:creationId xmlns:a16="http://schemas.microsoft.com/office/drawing/2014/main" id="{EE5E6E27-8620-46E6-8C43-4C79A5AA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Арбитражная оговорка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BFA44FF0-C4D2-4E7C-ACCE-8EE40501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311" y="782638"/>
            <a:ext cx="10363925" cy="4622006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en-US" sz="1800" dirty="0"/>
              <a:t>	</a:t>
            </a:r>
            <a:endParaRPr lang="ru-RU" sz="1800" dirty="0"/>
          </a:p>
          <a:p>
            <a:pPr marL="514350" indent="-514350" algn="ctr"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Арбитры</a:t>
            </a: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ctr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ctr">
              <a:buAutoNum type="arabicPeriod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Цена иска</a:t>
            </a:r>
          </a:p>
        </p:txBody>
      </p:sp>
      <p:sp>
        <p:nvSpPr>
          <p:cNvPr id="7174" name="Содержимое 7">
            <a:extLst>
              <a:ext uri="{FF2B5EF4-FFF2-40B4-BE49-F238E27FC236}">
                <a16:creationId xmlns:a16="http://schemas.microsoft.com/office/drawing/2014/main" id="{9AD4E54A-B6B9-4BBB-A5C5-BEC1C459A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844675"/>
            <a:ext cx="4041775" cy="3951288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1800" dirty="0"/>
              <a:t>	</a:t>
            </a:r>
            <a:endParaRPr lang="ru-RU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C5AB6-7A5E-4EFE-8D99-E595480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866188" y="6106130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ADA5A-317B-4275-A2BE-AA7485E69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2" y="1617257"/>
            <a:ext cx="1811743" cy="1811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6AF460-A10E-477F-882F-62EDF153C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13" y="1629689"/>
            <a:ext cx="2389237" cy="18117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98252-EEF2-4AC1-895E-1DF51F811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93" y="4265751"/>
            <a:ext cx="2412815" cy="18096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D75104-5935-45CE-B31D-999CA08B7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11" y="4252515"/>
            <a:ext cx="2453839" cy="184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03C6165-6BD9-4630-89C7-A082E1AD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255186" y="1010254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3">
            <a:extLst>
              <a:ext uri="{FF2B5EF4-FFF2-40B4-BE49-F238E27FC236}">
                <a16:creationId xmlns:a16="http://schemas.microsoft.com/office/drawing/2014/main" id="{EE5E6E27-8620-46E6-8C43-4C79A5AA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Арбитражная оговорка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BFA44FF0-C4D2-4E7C-ACCE-8EE40501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311" y="782638"/>
            <a:ext cx="10363925" cy="4622006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en-US" sz="1800" dirty="0"/>
              <a:t>	</a:t>
            </a:r>
            <a:endParaRPr lang="ru-RU" sz="1800" dirty="0"/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3. Ускоренный порядок</a:t>
            </a: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4. Решение обжалованию не подлежит</a:t>
            </a: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ctr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sp>
        <p:nvSpPr>
          <p:cNvPr id="7174" name="Содержимое 7">
            <a:extLst>
              <a:ext uri="{FF2B5EF4-FFF2-40B4-BE49-F238E27FC236}">
                <a16:creationId xmlns:a16="http://schemas.microsoft.com/office/drawing/2014/main" id="{9AD4E54A-B6B9-4BBB-A5C5-BEC1C459A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844675"/>
            <a:ext cx="4041775" cy="3951288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1800" dirty="0"/>
              <a:t>	</a:t>
            </a:r>
            <a:endParaRPr lang="ru-RU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C5AB6-7A5E-4EFE-8D99-E595480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866188" y="6106130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FFAEF9-69AC-4DB6-8145-E596648EE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23" y="1062037"/>
            <a:ext cx="3207580" cy="22809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C558E8-9705-4DF4-A90E-524EA20E2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61" y="3462474"/>
            <a:ext cx="3801575" cy="22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03C6165-6BD9-4630-89C7-A082E1AD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851" t="31465" r="4029" b="12426"/>
          <a:stretch>
            <a:fillRect/>
          </a:stretch>
        </p:blipFill>
        <p:spPr bwMode="auto">
          <a:xfrm>
            <a:off x="8303215" y="1062037"/>
            <a:ext cx="3923928" cy="58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3">
            <a:extLst>
              <a:ext uri="{FF2B5EF4-FFF2-40B4-BE49-F238E27FC236}">
                <a16:creationId xmlns:a16="http://schemas.microsoft.com/office/drawing/2014/main" id="{EE5E6E27-8620-46E6-8C43-4C79A5AA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874" y="-1"/>
            <a:ext cx="6594240" cy="167405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Semibold" pitchFamily="34" charset="0"/>
              </a:rPr>
              <a:t>Спасибо за внимание!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BFA44FF0-C4D2-4E7C-ACCE-8EE40501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4874" y="1579089"/>
            <a:ext cx="6545214" cy="4622006"/>
          </a:xfrm>
        </p:spPr>
        <p:txBody>
          <a:bodyPr rtlCol="0">
            <a:normAutofit fontScale="92500" lnSpcReduction="20000"/>
          </a:bodyPr>
          <a:lstStyle/>
          <a:p>
            <a:pPr algn="just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Арбитражный центр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в городе Красноярске</a:t>
            </a: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проспект Мира, д.3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Тел. (391) 212-35-89</a:t>
            </a: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Руководитель офиса 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в городе Красноярске </a:t>
            </a:r>
          </a:p>
          <a:p>
            <a:pPr marL="0" indent="0" algn="r"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raphik LC Regular" pitchFamily="34" charset="0"/>
              </a:rPr>
              <a:t>Лилия Максина</a:t>
            </a: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  <a:p>
            <a:pPr marL="514350" indent="-514350" algn="ctr"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raphik LC Regular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CC5AB6-7A5E-4EFE-8D99-E595480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1315" r="39818" b="64366"/>
          <a:stretch>
            <a:fillRect/>
          </a:stretch>
        </p:blipFill>
        <p:spPr bwMode="auto">
          <a:xfrm>
            <a:off x="8866188" y="6106130"/>
            <a:ext cx="3263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512FB-BD16-4CA3-9D9C-A8BF60CB5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8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1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163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БИЗНЕС ВЫБИРАЕТ АРБИТРАЖ</vt:lpstr>
      <vt:lpstr>Арбитраж - процесс разрешения спора третейским судом и принятия им арбитражного решения</vt:lpstr>
      <vt:lpstr>Оперативность</vt:lpstr>
      <vt:lpstr>Конфиденциальность</vt:lpstr>
      <vt:lpstr>АРБИТРЫ</vt:lpstr>
      <vt:lpstr>ПОШЛИНА</vt:lpstr>
      <vt:lpstr>Арбитражная оговорка</vt:lpstr>
      <vt:lpstr>Арбитражная оговорка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ВЫБИРАЕТ АРБИТРАЖ</dc:title>
  <dc:creator>msi1</dc:creator>
  <cp:lastModifiedBy>press@sppkk.ru</cp:lastModifiedBy>
  <cp:revision>31</cp:revision>
  <dcterms:created xsi:type="dcterms:W3CDTF">2023-05-14T07:04:04Z</dcterms:created>
  <dcterms:modified xsi:type="dcterms:W3CDTF">2023-10-26T14:11:44Z</dcterms:modified>
</cp:coreProperties>
</file>