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74" r:id="rId4"/>
    <p:sldMasterId id="2147483686" r:id="rId5"/>
    <p:sldMasterId id="2147483712" r:id="rId6"/>
    <p:sldMasterId id="2147483725" r:id="rId7"/>
    <p:sldMasterId id="2147483738" r:id="rId8"/>
    <p:sldMasterId id="2147483750" r:id="rId9"/>
    <p:sldMasterId id="2147483775" r:id="rId10"/>
    <p:sldMasterId id="2147483802" r:id="rId11"/>
  </p:sldMasterIdLst>
  <p:notesMasterIdLst>
    <p:notesMasterId r:id="rId33"/>
  </p:notesMasterIdLst>
  <p:sldIdLst>
    <p:sldId id="258" r:id="rId12"/>
    <p:sldId id="270" r:id="rId13"/>
    <p:sldId id="271" r:id="rId14"/>
    <p:sldId id="284" r:id="rId15"/>
    <p:sldId id="274" r:id="rId16"/>
    <p:sldId id="283" r:id="rId17"/>
    <p:sldId id="290" r:id="rId18"/>
    <p:sldId id="266" r:id="rId19"/>
    <p:sldId id="262" r:id="rId20"/>
    <p:sldId id="269" r:id="rId21"/>
    <p:sldId id="304" r:id="rId22"/>
    <p:sldId id="312" r:id="rId23"/>
    <p:sldId id="257" r:id="rId24"/>
    <p:sldId id="309" r:id="rId25"/>
    <p:sldId id="256" r:id="rId26"/>
    <p:sldId id="291" r:id="rId27"/>
    <p:sldId id="310" r:id="rId28"/>
    <p:sldId id="311" r:id="rId29"/>
    <p:sldId id="308" r:id="rId30"/>
    <p:sldId id="295" r:id="rId31"/>
    <p:sldId id="264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520"/>
    <a:srgbClr val="69B3E7"/>
    <a:srgbClr val="0033A0"/>
    <a:srgbClr val="0041D2"/>
    <a:srgbClr val="2D6EBD"/>
    <a:srgbClr val="235795"/>
    <a:srgbClr val="0048EA"/>
    <a:srgbClr val="E47152"/>
    <a:srgbClr val="062E5E"/>
    <a:srgbClr val="001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7545532422456593E-3"/>
          <c:w val="0.91564946889959087"/>
          <c:h val="0.62400873890633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CF4520"/>
            </a:solidFill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6E7-450B-8717-5DC3CD1CDB8A}"/>
              </c:ext>
            </c:extLst>
          </c:dPt>
          <c:dLbls>
            <c:dLbl>
              <c:idx val="0"/>
              <c:layout>
                <c:manualLayout>
                  <c:x val="-6.0298251885056598E-3"/>
                  <c:y val="0.288543292995374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E7-450B-8717-5DC3CD1CD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Заявления на оказание государственных услуг, тыс. заявлений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E7-450B-8717-5DC3CD1CDB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33A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Заявления на оказание государственных услуг, тыс. заявлений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6E7-450B-8717-5DC3CD1CD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2"/>
        <c:overlap val="-92"/>
        <c:axId val="215404032"/>
        <c:axId val="216038144"/>
      </c:barChart>
      <c:catAx>
        <c:axId val="215404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6038144"/>
        <c:crosses val="autoZero"/>
        <c:auto val="1"/>
        <c:lblAlgn val="ctr"/>
        <c:lblOffset val="100"/>
        <c:noMultiLvlLbl val="0"/>
      </c:catAx>
      <c:valAx>
        <c:axId val="216038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215404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45426451997473"/>
          <c:y val="0.66971831802151405"/>
          <c:w val="0.44680776200016775"/>
          <c:h val="9.27544310146262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0033A0"/>
          </a:solidFill>
          <a:latin typeface="Montserrat" panose="00000500000000000000" pitchFamily="2" charset="-52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68268624074047E-2"/>
          <c:y val="0.18526577219112719"/>
          <c:w val="0.50005950362747587"/>
          <c:h val="0.537510770634363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33A0"/>
            </a:solidFill>
            <a:effectLst/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69B3E7"/>
              </a:solidFill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88-4386-8B64-A23E02D10FD6}"/>
              </c:ext>
            </c:extLst>
          </c:dPt>
          <c:dPt>
            <c:idx val="1"/>
            <c:bubble3D val="0"/>
            <c:spPr>
              <a:solidFill>
                <a:srgbClr val="CF4520"/>
              </a:solidFill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88-4386-8B64-A23E02D10FD6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88-4386-8B64-A23E02D10FD6}"/>
                </c:ext>
              </c:extLst>
            </c:dLbl>
            <c:dLbl>
              <c:idx val="1"/>
              <c:layout>
                <c:manualLayout>
                  <c:x val="-5.6840110384842518E-2"/>
                  <c:y val="3.758414369534732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5</a:t>
                    </a:r>
                  </a:p>
                  <a:p>
                    <a:r>
                      <a:rPr lang="ru-RU" b="1" dirty="0"/>
                      <a:t> 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D88-4386-8B64-A23E02D10FD6}"/>
                </c:ext>
              </c:extLst>
            </c:dLbl>
            <c:dLbl>
              <c:idx val="2"/>
              <c:layout>
                <c:manualLayout>
                  <c:x val="1.0938787607976629E-2"/>
                  <c:y val="2.635034188467401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6 </a:t>
                    </a:r>
                  </a:p>
                  <a:p>
                    <a:r>
                      <a:rPr lang="ru-RU" dirty="0"/>
                      <a:t>чел.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18D-4096-B102-C1F2BDC77E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Montserrat" panose="00000500000000000000" pitchFamily="2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Ветераны боевых действий</c:v>
                </c:pt>
                <c:pt idx="1">
                  <c:v>Бойцы ЧВК «Вагнер»</c:v>
                </c:pt>
                <c:pt idx="2">
                  <c:v>Члены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88-4386-8B64-A23E02D10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b="0">
                <a:solidFill>
                  <a:srgbClr val="69B3E7"/>
                </a:solidFill>
                <a:latin typeface="Montserrat" panose="00000500000000000000" pitchFamily="2" charset="-52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0">
                <a:solidFill>
                  <a:srgbClr val="CF4520"/>
                </a:solidFill>
                <a:latin typeface="Montserrat" panose="00000500000000000000" pitchFamily="2" charset="-52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460422719888837"/>
          <c:y val="0.17154225167873027"/>
          <c:w val="0.40626976605028381"/>
          <c:h val="0.65691549664253945"/>
        </c:manualLayout>
      </c:layout>
      <c:overlay val="0"/>
      <c:txPr>
        <a:bodyPr/>
        <a:lstStyle/>
        <a:p>
          <a:pPr>
            <a:defRPr b="0">
              <a:solidFill>
                <a:srgbClr val="0033A0"/>
              </a:solidFill>
              <a:latin typeface="Montserrat" panose="00000500000000000000" pitchFamily="2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68268624074047E-2"/>
          <c:y val="0.18526577219112719"/>
          <c:w val="0.50005950362747587"/>
          <c:h val="0.537510770634363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33A0"/>
            </a:solidFill>
            <a:effectLst/>
            <a:scene3d>
              <a:camera prst="orthographicFront"/>
              <a:lightRig rig="threePt" dir="t"/>
            </a:scene3d>
          </c:spPr>
          <c:dPt>
            <c:idx val="0"/>
            <c:bubble3D val="0"/>
            <c:explosion val="23"/>
            <c:spPr>
              <a:solidFill>
                <a:srgbClr val="CF4520"/>
              </a:solidFill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88-4386-8B64-A23E02D10FD6}"/>
              </c:ext>
            </c:extLst>
          </c:dPt>
          <c:dPt>
            <c:idx val="1"/>
            <c:bubble3D val="0"/>
            <c:explosion val="8"/>
            <c:spPr>
              <a:solidFill>
                <a:srgbClr val="69B3E7"/>
              </a:solidFill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88-4386-8B64-A23E02D10FD6}"/>
              </c:ext>
            </c:extLst>
          </c:dPt>
          <c:dPt>
            <c:idx val="2"/>
            <c:bubble3D val="0"/>
            <c:explosion val="13"/>
            <c:extLst xmlns:c16r2="http://schemas.microsoft.com/office/drawing/2015/06/chart">
              <c:ext xmlns:c16="http://schemas.microsoft.com/office/drawing/2014/chart" uri="{C3380CC4-5D6E-409C-BE32-E72D297353CC}">
                <c16:uniqueId val="{00000004-818D-4096-B102-C1F2BDC77E78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88-4386-8B64-A23E02D10FD6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88-4386-8B64-A23E02D10FD6}"/>
                </c:ext>
              </c:extLst>
            </c:dLbl>
            <c:dLbl>
              <c:idx val="2"/>
              <c:layout>
                <c:manualLayout>
                  <c:x val="-1.1874678624276132E-2"/>
                  <c:y val="-0.114651441756512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990 </a:t>
                    </a:r>
                  </a:p>
                  <a:p>
                    <a:r>
                      <a:rPr lang="ru-RU" dirty="0"/>
                      <a:t>чел.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18D-4096-B102-C1F2BDC77E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Montserrat" panose="00000500000000000000" pitchFamily="2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Открытие собственного дела, 13 человек</c:v>
                </c:pt>
                <c:pt idx="1">
                  <c:v>Самозанятость</c:v>
                </c:pt>
                <c:pt idx="2">
                  <c:v>Трудовые отношения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279</c:v>
                </c:pt>
                <c:pt idx="2">
                  <c:v>990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88-4386-8B64-A23E02D10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="0">
                <a:solidFill>
                  <a:srgbClr val="CF4520"/>
                </a:solidFill>
                <a:latin typeface="Montserrat" panose="00000500000000000000" pitchFamily="2" charset="-52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>
                <a:solidFill>
                  <a:srgbClr val="69B3E7"/>
                </a:solidFill>
                <a:latin typeface="Montserrat" panose="00000500000000000000" pitchFamily="2" charset="-52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460430087728553"/>
          <c:y val="0.13169402468134611"/>
          <c:w val="0.40626976605028381"/>
          <c:h val="0.56802310285985991"/>
        </c:manualLayout>
      </c:layout>
      <c:overlay val="0"/>
      <c:txPr>
        <a:bodyPr/>
        <a:lstStyle/>
        <a:p>
          <a:pPr>
            <a:defRPr sz="1200" b="0">
              <a:solidFill>
                <a:srgbClr val="0033A0"/>
              </a:solidFill>
              <a:latin typeface="Montserrat" panose="00000500000000000000" pitchFamily="2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62058382401955"/>
          <c:y val="1.192658109370818E-2"/>
          <c:w val="0.42794388586453358"/>
          <c:h val="0.8548932633598838"/>
        </c:manualLayout>
      </c:layout>
      <c:barChart>
        <c:barDir val="bar"/>
        <c:grouping val="stacked"/>
        <c:varyColors val="1"/>
        <c:ser>
          <c:idx val="0"/>
          <c:order val="0"/>
          <c:spPr>
            <a:solidFill>
              <a:srgbClr val="5891AD"/>
            </a:solidFill>
            <a:ln cmpd="sng">
              <a:noFill/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CF4520"/>
              </a:solidFill>
              <a:ln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31-4B0E-9156-119FDCE40647}"/>
              </c:ext>
            </c:extLst>
          </c:dPt>
          <c:dPt>
            <c:idx val="1"/>
            <c:invertIfNegative val="1"/>
            <c:bubble3D val="0"/>
            <c:spPr>
              <a:solidFill>
                <a:srgbClr val="E47152"/>
              </a:solidFill>
              <a:ln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31-4B0E-9156-119FDCE40647}"/>
              </c:ext>
            </c:extLst>
          </c:dPt>
          <c:dPt>
            <c:idx val="2"/>
            <c:invertIfNegative val="1"/>
            <c:bubble3D val="0"/>
            <c:spPr>
              <a:solidFill>
                <a:srgbClr val="0033A0"/>
              </a:solidFill>
              <a:ln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59-4E8B-A3E5-8DB6CCF8838C}"/>
              </c:ext>
            </c:extLst>
          </c:dPt>
          <c:dPt>
            <c:idx val="3"/>
            <c:invertIfNegative val="1"/>
            <c:bubble3D val="0"/>
            <c:spPr>
              <a:solidFill>
                <a:srgbClr val="0041D2"/>
              </a:solidFill>
              <a:ln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59-4E8B-A3E5-8DB6CCF8838C}"/>
              </c:ext>
            </c:extLst>
          </c:dPt>
          <c:dPt>
            <c:idx val="4"/>
            <c:invertIfNegative val="1"/>
            <c:bubble3D val="0"/>
            <c:spPr>
              <a:solidFill>
                <a:srgbClr val="69B3E7"/>
              </a:solidFill>
              <a:ln cmpd="sng">
                <a:solidFill>
                  <a:srgbClr val="69B3E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959-4E8B-A3E5-8DB6CCF8838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531-4B0E-9156-119FDCE4064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531-4B0E-9156-119FDCE4064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959-4E8B-A3E5-8DB6CCF8838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959-4E8B-A3E5-8DB6CCF8838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959-4E8B-A3E5-8DB6CCF883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Pie!$A$40:$A$44</c:f>
              <c:numCache>
                <c:formatCode>General</c:formatCode>
                <c:ptCount val="5"/>
              </c:numCache>
            </c:numRef>
          </c:cat>
          <c:val>
            <c:numRef>
              <c:f>Pie!$B$40:$B$44</c:f>
              <c:numCache>
                <c:formatCode>General</c:formatCode>
                <c:ptCount val="5"/>
                <c:pt idx="0">
                  <c:v>27</c:v>
                </c:pt>
                <c:pt idx="1">
                  <c:v>37</c:v>
                </c:pt>
                <c:pt idx="2">
                  <c:v>23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531-4B0E-9156-119FDCE4064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410560"/>
        <c:axId val="144103616"/>
      </c:barChart>
      <c:catAx>
        <c:axId val="217410560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 algn="just">
              <a:defRPr sz="1100" b="0">
                <a:solidFill>
                  <a:srgbClr val="0033A0"/>
                </a:solidFill>
                <a:latin typeface="Montserrat" panose="00000500000000000000" pitchFamily="2" charset="-52"/>
              </a:defRPr>
            </a:pPr>
            <a:endParaRPr lang="ru-RU"/>
          </a:p>
        </c:txPr>
        <c:crossAx val="144103616"/>
        <c:crosses val="autoZero"/>
        <c:auto val="1"/>
        <c:lblAlgn val="ctr"/>
        <c:lblOffset val="100"/>
        <c:noMultiLvlLbl val="1"/>
      </c:catAx>
      <c:valAx>
        <c:axId val="144103616"/>
        <c:scaling>
          <c:orientation val="minMax"/>
        </c:scaling>
        <c:delete val="1"/>
        <c:axPos val="b"/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7410560"/>
        <c:crosses val="max"/>
        <c:crossBetween val="between"/>
      </c:valAx>
    </c:plotArea>
    <c:plotVisOnly val="1"/>
    <c:dispBlanksAs val="zero"/>
    <c:showDLblsOverMax val="1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72227590122619"/>
          <c:y val="0.13877877424381271"/>
          <c:w val="0.3405372991602833"/>
          <c:h val="0.7333395111939402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6CAE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2F-49FA-9CDA-91097629CFF0}"/>
              </c:ext>
            </c:extLst>
          </c:dPt>
          <c:dPt>
            <c:idx val="1"/>
            <c:bubble3D val="0"/>
            <c:spPr>
              <a:solidFill>
                <a:srgbClr val="CF45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2F-49FA-9CDA-91097629CFF0}"/>
              </c:ext>
            </c:extLst>
          </c:dPt>
          <c:dPt>
            <c:idx val="2"/>
            <c:bubble3D val="0"/>
            <c:spPr>
              <a:solidFill>
                <a:srgbClr val="0033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2F-49FA-9CDA-91097629CFF0}"/>
              </c:ext>
            </c:extLst>
          </c:dPt>
          <c:dPt>
            <c:idx val="3"/>
            <c:bubble3D val="0"/>
            <c:spPr>
              <a:solidFill>
                <a:srgbClr val="69B3E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2F-49FA-9CDA-91097629CFF0}"/>
              </c:ext>
            </c:extLst>
          </c:dPt>
          <c:dLbls>
            <c:dLbl>
              <c:idx val="0"/>
              <c:layout>
                <c:manualLayout>
                  <c:x val="4.8347468305760047E-3"/>
                  <c:y val="-0.16775707470201556"/>
                </c:manualLayout>
              </c:layout>
              <c:tx>
                <c:rich>
                  <a:bodyPr/>
                  <a:lstStyle/>
                  <a:p>
                    <a:pPr lvl="0">
                      <a:defRPr sz="1000">
                        <a:solidFill>
                          <a:srgbClr val="FFFFFF"/>
                        </a:solidFill>
                        <a:latin typeface="Montserrat" panose="00000500000000000000" pitchFamily="2" charset="-52"/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</a:rPr>
                      <a:t>1,6%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02F-49FA-9CDA-91097629CFF0}"/>
                </c:ext>
              </c:extLst>
            </c:dLbl>
            <c:dLbl>
              <c:idx val="1"/>
              <c:layout>
                <c:manualLayout>
                  <c:x val="8.2190696119792087E-2"/>
                  <c:y val="-0.1184167586131874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2F-49FA-9CDA-91097629CFF0}"/>
                </c:ext>
              </c:extLst>
            </c:dLbl>
            <c:dLbl>
              <c:idx val="2"/>
              <c:layout>
                <c:manualLayout>
                  <c:x val="-3.4755870113284668E-2"/>
                  <c:y val="0.1456658223127010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000">
                        <a:solidFill>
                          <a:schemeClr val="tx1"/>
                        </a:solidFill>
                        <a:latin typeface="Montserrat" panose="00000500000000000000" pitchFamily="2" charset="-52"/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</a:rPr>
                      <a:t>64%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02F-49FA-9CDA-91097629CFF0}"/>
                </c:ext>
              </c:extLst>
            </c:dLbl>
            <c:dLbl>
              <c:idx val="3"/>
              <c:layout>
                <c:manualLayout>
                  <c:x val="-8.21906961197921E-2"/>
                  <c:y val="-0.12828482183095308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latin typeface="Montserrat" panose="00000500000000000000" pitchFamily="2" charset="-52"/>
                      </a:rPr>
                      <a:t>19,4%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02F-49FA-9CDA-91097629C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Montserrat" panose="00000500000000000000" pitchFamily="2" charset="-52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Pie!$A$2:$A$5</c:f>
              <c:strCache>
                <c:ptCount val="4"/>
                <c:pt idx="0">
                  <c:v>16-19 лет</c:v>
                </c:pt>
                <c:pt idx="1">
                  <c:v>20-29 лет</c:v>
                </c:pt>
                <c:pt idx="2">
                  <c:v>30-49 лет</c:v>
                </c:pt>
                <c:pt idx="3">
                  <c:v>50 лет и старше</c:v>
                </c:pt>
              </c:strCache>
            </c:strRef>
          </c:cat>
          <c:val>
            <c:numRef>
              <c:f>Pie!$B$2:$B$5</c:f>
              <c:numCache>
                <c:formatCode>0.00%</c:formatCode>
                <c:ptCount val="4"/>
                <c:pt idx="0">
                  <c:v>1.6E-2</c:v>
                </c:pt>
                <c:pt idx="1">
                  <c:v>0.15</c:v>
                </c:pt>
                <c:pt idx="2">
                  <c:v>0.64</c:v>
                </c:pt>
                <c:pt idx="3">
                  <c:v>0.19400000000000001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02F-49FA-9CDA-91097629C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57177436224364"/>
          <c:y val="0.11275367840116968"/>
          <c:w val="0.43392096901116634"/>
          <c:h val="0.77449264319766065"/>
        </c:manualLayout>
      </c:layout>
      <c:overlay val="0"/>
      <c:txPr>
        <a:bodyPr/>
        <a:lstStyle/>
        <a:p>
          <a:pPr lvl="0">
            <a:defRPr sz="1000" b="0">
              <a:solidFill>
                <a:srgbClr val="1A1A1A"/>
              </a:solidFill>
              <a:latin typeface="Montserrat" panose="00000500000000000000" pitchFamily="2" charset="-52"/>
            </a:defRPr>
          </a:pPr>
          <a:endParaRPr lang="ru-RU"/>
        </a:p>
      </c:txPr>
    </c:legend>
    <c:plotVisOnly val="1"/>
    <c:dispBlanksAs val="zero"/>
    <c:showDLblsOverMax val="1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88485609219849"/>
          <c:y val="0.14949914526188615"/>
          <c:w val="0.27662314202454069"/>
          <c:h val="0.7800922307574941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88-4263-BC39-3F6474DE7698}"/>
              </c:ext>
            </c:extLst>
          </c:dPt>
          <c:dPt>
            <c:idx val="1"/>
            <c:bubble3D val="0"/>
            <c:spPr>
              <a:solidFill>
                <a:srgbClr val="CF45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88-4263-BC39-3F6474DE7698}"/>
              </c:ext>
            </c:extLst>
          </c:dPt>
          <c:dPt>
            <c:idx val="2"/>
            <c:bubble3D val="0"/>
            <c:spPr>
              <a:solidFill>
                <a:srgbClr val="E6F1F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88-4263-BC39-3F6474DE7698}"/>
              </c:ext>
            </c:extLst>
          </c:dPt>
          <c:dPt>
            <c:idx val="3"/>
            <c:bubble3D val="0"/>
            <c:spPr>
              <a:solidFill>
                <a:srgbClr val="69B3E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88-4263-BC39-3F6474DE7698}"/>
              </c:ext>
            </c:extLst>
          </c:dPt>
          <c:dLbls>
            <c:dLbl>
              <c:idx val="0"/>
              <c:layout>
                <c:manualLayout>
                  <c:x val="7.710283469616519E-2"/>
                  <c:y val="-4.7454312768759867E-2"/>
                </c:manualLayout>
              </c:layout>
              <c:spPr/>
              <c:txPr>
                <a:bodyPr/>
                <a:lstStyle/>
                <a:p>
                  <a:pPr lvl="0">
                    <a:defRPr sz="1000">
                      <a:solidFill>
                        <a:schemeClr val="tx1"/>
                      </a:solidFill>
                      <a:latin typeface="Montserrat" panose="00000500000000000000" pitchFamily="2" charset="-52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88-4263-BC39-3F6474DE7698}"/>
                </c:ext>
              </c:extLst>
            </c:dLbl>
            <c:dLbl>
              <c:idx val="1"/>
              <c:layout>
                <c:manualLayout>
                  <c:x val="-3.8950461937726985E-2"/>
                  <c:y val="0.151875597460384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88-4263-BC39-3F6474DE7698}"/>
                </c:ext>
              </c:extLst>
            </c:dLbl>
            <c:dLbl>
              <c:idx val="2"/>
              <c:layout>
                <c:manualLayout>
                  <c:x val="-5.8425725721120689E-2"/>
                  <c:y val="-8.23812283235744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88-4263-BC39-3F6474DE7698}"/>
                </c:ext>
              </c:extLst>
            </c:dLbl>
            <c:dLbl>
              <c:idx val="3"/>
              <c:layout>
                <c:manualLayout>
                  <c:x val="-3.8950483814080448E-3"/>
                  <c:y val="-0.1373020472059574"/>
                </c:manualLayout>
              </c:layout>
              <c:spPr/>
              <c:txPr>
                <a:bodyPr/>
                <a:lstStyle/>
                <a:p>
                  <a:pPr lvl="0">
                    <a:defRPr sz="1000">
                      <a:latin typeface="Montserrat" panose="00000500000000000000" pitchFamily="2" charset="-52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88-4263-BC39-3F6474DE7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Montserrat" panose="00000500000000000000" pitchFamily="2" charset="-52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Pie!$F$2:$F$5</c:f>
              <c:strCache>
                <c:ptCount val="4"/>
                <c:pt idx="0">
                  <c:v>Высшее</c:v>
                </c:pt>
                <c:pt idx="1">
                  <c:v>Средне-профессиональное</c:v>
                </c:pt>
                <c:pt idx="2">
                  <c:v>Среднее общее</c:v>
                </c:pt>
                <c:pt idx="3">
                  <c:v>Основное общее, неимеющие основного общего</c:v>
                </c:pt>
              </c:strCache>
            </c:strRef>
          </c:cat>
          <c:val>
            <c:numRef>
              <c:f>Pie!$G$2:$G$5</c:f>
              <c:numCache>
                <c:formatCode>0.00%</c:formatCode>
                <c:ptCount val="4"/>
                <c:pt idx="0">
                  <c:v>0.5</c:v>
                </c:pt>
                <c:pt idx="1">
                  <c:v>0.28999999999999998</c:v>
                </c:pt>
                <c:pt idx="2">
                  <c:v>0.16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88-4263-BC39-3F6474DE7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2692623317398812"/>
          <c:y val="5.326310387674673E-2"/>
          <c:w val="0.44602720841183463"/>
          <c:h val="0.89347307150085187"/>
        </c:manualLayout>
      </c:layout>
      <c:overlay val="0"/>
      <c:txPr>
        <a:bodyPr/>
        <a:lstStyle/>
        <a:p>
          <a:pPr lvl="0">
            <a:defRPr sz="900" b="0">
              <a:solidFill>
                <a:srgbClr val="1A1A1A"/>
              </a:solidFill>
              <a:latin typeface="Montserrat" panose="00000500000000000000" pitchFamily="2" charset="-52"/>
            </a:defRPr>
          </a:pPr>
          <a:endParaRPr lang="ru-RU"/>
        </a:p>
      </c:txPr>
    </c:legend>
    <c:plotVisOnly val="1"/>
    <c:dispBlanksAs val="zero"/>
    <c:showDLblsOverMax val="1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891AD"/>
            </a:solidFill>
            <a:ln cmpd="sng">
              <a:noFill/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accent5"/>
              </a:solidFill>
              <a:ln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2D-4900-8B84-D65120B8E1E1}"/>
              </c:ext>
            </c:extLst>
          </c:dPt>
          <c:dPt>
            <c:idx val="1"/>
            <c:invertIfNegative val="1"/>
            <c:bubble3D val="0"/>
            <c:spPr>
              <a:solidFill>
                <a:srgbClr val="CF4520"/>
              </a:solidFill>
              <a:ln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2D-4900-8B84-D65120B8E1E1}"/>
              </c:ext>
            </c:extLst>
          </c:dPt>
          <c:dPt>
            <c:idx val="2"/>
            <c:invertIfNegative val="1"/>
            <c:bubble3D val="0"/>
            <c:spPr>
              <a:solidFill>
                <a:srgbClr val="69B3E7"/>
              </a:solidFill>
              <a:ln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2D-4900-8B84-D65120B8E1E1}"/>
              </c:ext>
            </c:extLst>
          </c:dPt>
          <c:dPt>
            <c:idx val="3"/>
            <c:invertIfNegative val="1"/>
            <c:bubble3D val="0"/>
            <c:spPr>
              <a:solidFill>
                <a:srgbClr val="E6F1FC"/>
              </a:solidFill>
              <a:ln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2D-4900-8B84-D65120B8E1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000" b="0">
                    <a:latin typeface="Montserrat" panose="00000500000000000000" pitchFamily="2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Pie!$K$2:$K$5</c:f>
              <c:strCache>
                <c:ptCount val="4"/>
                <c:pt idx="0">
                  <c:v>0-1 год</c:v>
                </c:pt>
                <c:pt idx="1">
                  <c:v>1-3 года</c:v>
                </c:pt>
                <c:pt idx="2">
                  <c:v>4-6 лет</c:v>
                </c:pt>
                <c:pt idx="3">
                  <c:v>больше 6 лет</c:v>
                </c:pt>
              </c:strCache>
            </c:strRef>
          </c:cat>
          <c:val>
            <c:numRef>
              <c:f>Pie!$L$2:$L$5</c:f>
              <c:numCache>
                <c:formatCode>0%</c:formatCode>
                <c:ptCount val="4"/>
                <c:pt idx="0">
                  <c:v>0.22</c:v>
                </c:pt>
                <c:pt idx="1">
                  <c:v>0.26</c:v>
                </c:pt>
                <c:pt idx="2">
                  <c:v>0.28999999999999998</c:v>
                </c:pt>
                <c:pt idx="3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52D-4900-8B84-D65120B8E1E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545216"/>
        <c:axId val="215340672"/>
      </c:barChart>
      <c:catAx>
        <c:axId val="217545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1000" b="0">
                <a:solidFill>
                  <a:srgbClr val="000000"/>
                </a:solidFill>
                <a:latin typeface="Montserrat" panose="00000500000000000000" pitchFamily="2" charset="-52"/>
              </a:defRPr>
            </a:pPr>
            <a:endParaRPr lang="ru-RU"/>
          </a:p>
        </c:txPr>
        <c:crossAx val="215340672"/>
        <c:crosses val="autoZero"/>
        <c:auto val="1"/>
        <c:lblAlgn val="ctr"/>
        <c:lblOffset val="100"/>
        <c:noMultiLvlLbl val="1"/>
      </c:catAx>
      <c:valAx>
        <c:axId val="2153406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 dirty="0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FFFFFF"/>
                </a:solidFill>
                <a:latin typeface="+mn-lt"/>
              </a:defRPr>
            </a:pPr>
            <a:endParaRPr lang="ru-RU"/>
          </a:p>
        </c:txPr>
        <c:crossAx val="217545216"/>
        <c:crosses val="autoZero"/>
        <c:crossBetween val="between"/>
      </c:valAx>
    </c:plotArea>
    <c:plotVisOnly val="1"/>
    <c:dispBlanksAs val="zero"/>
    <c:showDLblsOverMax val="1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6.3528933359621453E-2"/>
          <c:y val="6.1627906976744189E-2"/>
          <c:w val="0.87285382163512093"/>
          <c:h val="0.8046511627906977"/>
        </c:manualLayout>
      </c:layout>
      <c:areaChart>
        <c:grouping val="stacked"/>
        <c:varyColors val="1"/>
        <c:ser>
          <c:idx val="0"/>
          <c:order val="0"/>
          <c:spPr>
            <a:solidFill>
              <a:srgbClr val="CF4520"/>
            </a:solidFill>
            <a:ln cmpd="sng">
              <a:solidFill>
                <a:schemeClr val="accent3"/>
              </a:solidFill>
            </a:ln>
          </c:spPr>
          <c:dLbls>
            <c:dLbl>
              <c:idx val="0"/>
              <c:layout>
                <c:manualLayout>
                  <c:x val="4.8213058694653553E-2"/>
                  <c:y val="-0.2816074267491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45-451E-A4D8-1103097ADAC9}"/>
                </c:ext>
              </c:extLst>
            </c:dLbl>
            <c:dLbl>
              <c:idx val="1"/>
              <c:layout>
                <c:manualLayout>
                  <c:x val="2.67829235504552E-3"/>
                  <c:y val="-0.29867454352181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45-451E-A4D8-1103097ADAC9}"/>
                </c:ext>
              </c:extLst>
            </c:dLbl>
            <c:dLbl>
              <c:idx val="2"/>
              <c:layout>
                <c:manualLayout>
                  <c:x val="1.3392516304070439E-2"/>
                  <c:y val="-0.19627184288576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45-451E-A4D8-1103097ADAC9}"/>
                </c:ext>
              </c:extLst>
            </c:dLbl>
            <c:dLbl>
              <c:idx val="3"/>
              <c:layout>
                <c:manualLayout>
                  <c:x val="1.0714013043256351E-2"/>
                  <c:y val="-0.12800337579506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45-451E-A4D8-1103097ADAC9}"/>
                </c:ext>
              </c:extLst>
            </c:dLbl>
            <c:dLbl>
              <c:idx val="4"/>
              <c:layout>
                <c:manualLayout>
                  <c:x val="-1.9642130338404179E-16"/>
                  <c:y val="-9.3869142249714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45-451E-A4D8-1103097AD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000" b="0">
                    <a:latin typeface="Montserrat" panose="00000500000000000000" pitchFamily="2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Pie!$P$2:$P$6</c:f>
              <c:strCache>
                <c:ptCount val="5"/>
                <c:pt idx="0">
                  <c:v>0 ₽</c:v>
                </c:pt>
                <c:pt idx="1">
                  <c:v>до 30 тыс.</c:v>
                </c:pt>
                <c:pt idx="2">
                  <c:v>от 30 тыс. до 50 тыс.</c:v>
                </c:pt>
                <c:pt idx="3">
                  <c:v>от 50 тыс. до 80 тыс.</c:v>
                </c:pt>
                <c:pt idx="4">
                  <c:v>более 80 тыс.</c:v>
                </c:pt>
              </c:strCache>
            </c:strRef>
          </c:cat>
          <c:val>
            <c:numRef>
              <c:f>Pie!$Q$2:$Q$6</c:f>
              <c:numCache>
                <c:formatCode>0%</c:formatCode>
                <c:ptCount val="5"/>
                <c:pt idx="0">
                  <c:v>0.254</c:v>
                </c:pt>
                <c:pt idx="1">
                  <c:v>0.42199999999999999</c:v>
                </c:pt>
                <c:pt idx="2">
                  <c:v>0.14299999999999999</c:v>
                </c:pt>
                <c:pt idx="3">
                  <c:v>0.109</c:v>
                </c:pt>
                <c:pt idx="4">
                  <c:v>7.1999999999999995E-2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90-448B-B9AF-A1B50D0BD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114048"/>
        <c:axId val="215342400"/>
      </c:areaChart>
      <c:catAx>
        <c:axId val="218114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1000" b="0">
                <a:solidFill>
                  <a:srgbClr val="000000"/>
                </a:solidFill>
                <a:latin typeface="Montserrat" panose="00000500000000000000" pitchFamily="2" charset="-52"/>
              </a:defRPr>
            </a:pPr>
            <a:endParaRPr lang="ru-RU"/>
          </a:p>
        </c:txPr>
        <c:crossAx val="215342400"/>
        <c:crosses val="autoZero"/>
        <c:auto val="1"/>
        <c:lblAlgn val="ctr"/>
        <c:lblOffset val="100"/>
        <c:noMultiLvlLbl val="1"/>
      </c:catAx>
      <c:valAx>
        <c:axId val="2153424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 dirty="0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1000" b="0">
                <a:solidFill>
                  <a:schemeClr val="lt1"/>
                </a:solidFill>
                <a:latin typeface="+mn-lt"/>
              </a:defRPr>
            </a:pPr>
            <a:endParaRPr lang="ru-RU"/>
          </a:p>
        </c:txPr>
        <c:crossAx val="218114048"/>
        <c:crosses val="autoZero"/>
        <c:crossBetween val="midCat"/>
      </c:valAx>
    </c:plotArea>
    <c:plotVisOnly val="1"/>
    <c:dispBlanksAs val="zero"/>
    <c:showDLblsOverMax val="1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spPr>
            <a:solidFill>
              <a:srgbClr val="0033A0"/>
            </a:solidFill>
            <a:ln cmpd="sng">
              <a:noFill/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531-4B0E-9156-119FDCE40647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531-4B0E-9156-119FDCE40647}"/>
              </c:ext>
            </c:extLst>
          </c:dPt>
          <c:dLbls>
            <c:dLbl>
              <c:idx val="0"/>
              <c:layout>
                <c:manualLayout>
                  <c:x val="0.2447121505450932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70%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531-4B0E-9156-119FDCE40647}"/>
                </c:ext>
              </c:extLst>
            </c:dLbl>
            <c:dLbl>
              <c:idx val="1"/>
              <c:layout>
                <c:manualLayout>
                  <c:x val="5.7841053765203779E-2"/>
                  <c:y val="9.474490637031002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531-4B0E-9156-119FDCE40647}"/>
                </c:ext>
              </c:extLst>
            </c:dLbl>
            <c:dLbl>
              <c:idx val="2"/>
              <c:layout>
                <c:manualLayout>
                  <c:x val="0.18158020320974438"/>
                  <c:y val="-0.1693710187367939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24,7%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3A2-4404-ABCA-60B80A676917}"/>
                </c:ext>
              </c:extLst>
            </c:dLbl>
            <c:dLbl>
              <c:idx val="3"/>
              <c:layout>
                <c:manualLayout>
                  <c:x val="1.4189080001211912E-2"/>
                  <c:y val="0.1504275935006675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4,4%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3A2-4404-ABCA-60B80A6769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Pie!$A$40:$A$43</c:f>
              <c:strCache>
                <c:ptCount val="4"/>
                <c:pt idx="0">
                  <c:v>По собственному желанию</c:v>
                </c:pt>
                <c:pt idx="1">
                  <c:v>Выпускники СПО, ВО</c:v>
                </c:pt>
                <c:pt idx="2">
                  <c:v>Высвобожденные</c:v>
                </c:pt>
                <c:pt idx="3">
                  <c:v>Другие причины</c:v>
                </c:pt>
              </c:strCache>
            </c:strRef>
          </c:cat>
          <c:val>
            <c:numRef>
              <c:f>Pie!$B$40:$B$43</c:f>
              <c:numCache>
                <c:formatCode>General</c:formatCode>
                <c:ptCount val="4"/>
                <c:pt idx="0">
                  <c:v>70</c:v>
                </c:pt>
                <c:pt idx="1">
                  <c:v>0.7</c:v>
                </c:pt>
                <c:pt idx="2">
                  <c:v>4.4000000000000004</c:v>
                </c:pt>
                <c:pt idx="3">
                  <c:v>24.7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531-4B0E-9156-119FDCE4064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544704"/>
        <c:axId val="79286208"/>
      </c:barChart>
      <c:catAx>
        <c:axId val="21754470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ru-RU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9286208"/>
        <c:crosses val="autoZero"/>
        <c:auto val="1"/>
        <c:lblAlgn val="ctr"/>
        <c:lblOffset val="100"/>
        <c:noMultiLvlLbl val="1"/>
      </c:catAx>
      <c:valAx>
        <c:axId val="79286208"/>
        <c:scaling>
          <c:orientation val="minMax"/>
        </c:scaling>
        <c:delete val="1"/>
        <c:axPos val="b"/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7544704"/>
        <c:crosses val="max"/>
        <c:crossBetween val="between"/>
      </c:valAx>
    </c:plotArea>
    <c:plotVisOnly val="1"/>
    <c:dispBlanksAs val="zero"/>
    <c:showDLblsOverMax val="1"/>
  </c:chart>
  <c:txPr>
    <a:bodyPr/>
    <a:lstStyle/>
    <a:p>
      <a:pPr>
        <a:defRPr>
          <a:latin typeface="Montserrat" panose="00000500000000000000" pitchFamily="2" charset="-52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solidFill>
            <a:schemeClr val="bg1"/>
          </a:solidFill>
        </a:ln>
      </c:spPr>
    </c:sideWall>
    <c:backWall>
      <c:thickness val="0"/>
      <c:spPr>
        <a:noFill/>
        <a:ln w="2540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7.5939323548972537E-2"/>
          <c:y val="0.10262842664425616"/>
          <c:w val="0.8007783136965565"/>
          <c:h val="0.8351712229092854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трудоустроено на постоянную работу</c:v>
                </c:pt>
              </c:strCache>
            </c:strRef>
          </c:tx>
          <c:spPr>
            <a:solidFill>
              <a:srgbClr val="69B3E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F45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59-486F-848A-E57022B4123D}"/>
              </c:ext>
            </c:extLst>
          </c:dPt>
          <c:dLbls>
            <c:dLbl>
              <c:idx val="0"/>
              <c:layout>
                <c:manualLayout>
                  <c:x val="2.9041776546560337E-2"/>
                  <c:y val="-0.125165304213510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0,39%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C59-486F-848A-E57022B4123D}"/>
                </c:ext>
              </c:extLst>
            </c:dLbl>
            <c:dLbl>
              <c:idx val="1"/>
              <c:layout>
                <c:manualLayout>
                  <c:x val="2.2818538715154563E-2"/>
                  <c:y val="-0.153611964262035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C59-486F-848A-E57022B4123D}"/>
                </c:ext>
              </c:extLst>
            </c:dLbl>
            <c:dLbl>
              <c:idx val="2"/>
              <c:layout>
                <c:manualLayout>
                  <c:x val="2.9041766483697419E-2"/>
                  <c:y val="-0.165077230523603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C59-486F-848A-E57022B4123D}"/>
                </c:ext>
              </c:extLst>
            </c:dLbl>
            <c:dLbl>
              <c:idx val="3"/>
              <c:layout>
                <c:manualLayout>
                  <c:x val="3.0097870030409129E-2"/>
                  <c:y val="-0.3869703293347406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C59-486F-848A-E57022B41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33A0"/>
                    </a:solidFill>
                    <a:latin typeface="Montserrat" panose="00000500000000000000" pitchFamily="2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Красноярск</c:v>
                </c:pt>
                <c:pt idx="1">
                  <c:v>Красноярский край</c:v>
                </c:pt>
                <c:pt idx="2">
                  <c:v>СФО</c:v>
                </c:pt>
                <c:pt idx="3">
                  <c:v>Россия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0.39</c:v>
                </c:pt>
                <c:pt idx="1">
                  <c:v>0.7</c:v>
                </c:pt>
                <c:pt idx="2">
                  <c:v>0.8</c:v>
                </c:pt>
                <c:pt idx="3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51-4E28-807C-DB36C8903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shape val="pyramid"/>
        <c:axId val="218922496"/>
        <c:axId val="218223104"/>
        <c:axId val="0"/>
      </c:bar3DChart>
      <c:catAx>
        <c:axId val="218922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223104"/>
        <c:crosses val="autoZero"/>
        <c:auto val="1"/>
        <c:lblAlgn val="ctr"/>
        <c:lblOffset val="100"/>
        <c:noMultiLvlLbl val="0"/>
      </c:catAx>
      <c:valAx>
        <c:axId val="218223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892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371878220427615E-2"/>
          <c:y val="1.8749999999999999E-2"/>
          <c:w val="0.95416666666666672"/>
          <c:h val="0.898692667322834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33A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CF45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FD-41A9-BC4E-4B19D654B3F0}"/>
              </c:ext>
            </c:extLst>
          </c:dPt>
          <c:dLbls>
            <c:dLbl>
              <c:idx val="0"/>
              <c:layout>
                <c:manualLayout>
                  <c:x val="2.8204680269170491E-2"/>
                  <c:y val="-2.50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61,8%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9FD-41A9-BC4E-4B19D654B3F0}"/>
                </c:ext>
              </c:extLst>
            </c:dLbl>
            <c:dLbl>
              <c:idx val="1"/>
              <c:layout>
                <c:manualLayout>
                  <c:x val="2.2297756116402435E-2"/>
                  <c:y val="-0.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9FD-41A9-BC4E-4B19D654B3F0}"/>
                </c:ext>
              </c:extLst>
            </c:dLbl>
            <c:dLbl>
              <c:idx val="2"/>
              <c:layout>
                <c:manualLayout>
                  <c:x val="1.8658103409070852E-2"/>
                  <c:y val="-4.06252460629921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67,5%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9FD-41A9-BC4E-4B19D654B3F0}"/>
                </c:ext>
              </c:extLst>
            </c:dLbl>
            <c:dLbl>
              <c:idx val="3"/>
              <c:layout>
                <c:manualLayout>
                  <c:x val="2.8547840478783771E-2"/>
                  <c:y val="-2.187499999999999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rgbClr val="0033A0"/>
                        </a:solidFill>
                        <a:latin typeface="Montserrat" panose="00000500000000000000" pitchFamily="2" charset="-52"/>
                      </a:rPr>
                      <a:t>79,0%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9FD-41A9-BC4E-4B19D654B3F0}"/>
                </c:ext>
              </c:extLst>
            </c:dLbl>
            <c:dLbl>
              <c:idx val="4"/>
              <c:layout>
                <c:manualLayout>
                  <c:x val="2.6464738601214611E-2"/>
                  <c:y val="-1.56252460629921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9FD-41A9-BC4E-4B19D654B3F0}"/>
                </c:ext>
              </c:extLst>
            </c:dLbl>
            <c:dLbl>
              <c:idx val="5"/>
              <c:layout>
                <c:manualLayout>
                  <c:x val="2.4816427458215842E-2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9FD-41A9-BC4E-4B19D654B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33A0"/>
                    </a:solidFill>
                    <a:latin typeface="Montserrat" panose="00000500000000000000" pitchFamily="2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Барнаул</c:v>
                </c:pt>
                <c:pt idx="1">
                  <c:v>Иркутск</c:v>
                </c:pt>
                <c:pt idx="2">
                  <c:v>Красноярск</c:v>
                </c:pt>
                <c:pt idx="3">
                  <c:v>Новосибирск</c:v>
                </c:pt>
                <c:pt idx="4">
                  <c:v>Омск</c:v>
                </c:pt>
                <c:pt idx="5">
                  <c:v>Томск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61.8</c:v>
                </c:pt>
                <c:pt idx="1">
                  <c:v>64.400000000000006</c:v>
                </c:pt>
                <c:pt idx="2">
                  <c:v>67.5</c:v>
                </c:pt>
                <c:pt idx="3">
                  <c:v>79</c:v>
                </c:pt>
                <c:pt idx="4">
                  <c:v>75.8</c:v>
                </c:pt>
                <c:pt idx="5">
                  <c:v>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9FD-41A9-BC4E-4B19D654B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shape val="pyramid"/>
        <c:axId val="219444736"/>
        <c:axId val="218225984"/>
        <c:axId val="0"/>
      </c:bar3DChart>
      <c:catAx>
        <c:axId val="21944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="1">
                <a:solidFill>
                  <a:srgbClr val="0033A0"/>
                </a:solidFill>
                <a:latin typeface="Montserrat" panose="00000500000000000000" pitchFamily="2" charset="-52"/>
              </a:defRPr>
            </a:pPr>
            <a:endParaRPr lang="ru-RU"/>
          </a:p>
        </c:txPr>
        <c:crossAx val="218225984"/>
        <c:crosses val="autoZero"/>
        <c:auto val="1"/>
        <c:lblAlgn val="ctr"/>
        <c:lblOffset val="100"/>
        <c:noMultiLvlLbl val="0"/>
      </c:catAx>
      <c:valAx>
        <c:axId val="2182259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944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33A0"/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</c:spPr>
          <c:explosion val="16"/>
          <c:dPt>
            <c:idx val="0"/>
            <c:bubble3D val="0"/>
            <c:spPr>
              <a:solidFill>
                <a:srgbClr val="0033A0"/>
              </a:solidFill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88-4386-8B64-A23E02D10FD6}"/>
              </c:ext>
            </c:extLst>
          </c:dPt>
          <c:dPt>
            <c:idx val="1"/>
            <c:bubble3D val="0"/>
            <c:spPr>
              <a:solidFill>
                <a:srgbClr val="CF4520"/>
              </a:solidFill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88-4386-8B64-A23E02D10FD6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88-4386-8B64-A23E02D10FD6}"/>
                </c:ext>
              </c:extLst>
            </c:dLbl>
            <c:dLbl>
              <c:idx val="1"/>
              <c:layout>
                <c:manualLayout>
                  <c:x val="-2.8516832790315954E-3"/>
                  <c:y val="1.8801100176153914E-17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20 </a:t>
                    </a:r>
                  </a:p>
                  <a:p>
                    <a:r>
                      <a:rPr lang="ru-RU" sz="1600" b="1" dirty="0"/>
                      <a:t>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D88-4386-8B64-A23E02D10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Montserrat" panose="00000500000000000000" pitchFamily="2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Участники СВО</c:v>
                </c:pt>
                <c:pt idx="1">
                  <c:v>Члены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104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88-4386-8B64-A23E02D10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1"/>
        <c:txPr>
          <a:bodyPr/>
          <a:lstStyle/>
          <a:p>
            <a:pPr>
              <a:defRPr b="0">
                <a:solidFill>
                  <a:srgbClr val="CF4520"/>
                </a:solidFill>
                <a:latin typeface="Montserrat" panose="00000500000000000000" pitchFamily="2" charset="-52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460422719888837"/>
          <c:y val="0.17154225167873027"/>
          <c:w val="0.40626976605028381"/>
          <c:h val="0.65691549664253945"/>
        </c:manualLayout>
      </c:layout>
      <c:overlay val="0"/>
      <c:txPr>
        <a:bodyPr/>
        <a:lstStyle/>
        <a:p>
          <a:pPr>
            <a:defRPr b="0">
              <a:solidFill>
                <a:srgbClr val="0033A0"/>
              </a:solidFill>
              <a:latin typeface="Montserrat" panose="00000500000000000000" pitchFamily="2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C1976-25D7-4C55-9661-B4F62C8D35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641FEC-D036-4B90-A6FC-0F14DFF1F9F9}">
      <dgm:prSet phldrT="[Текст]" custT="1"/>
      <dgm:spPr>
        <a:solidFill>
          <a:srgbClr val="C3E1F5">
            <a:alpha val="90000"/>
          </a:srgbClr>
        </a:solidFill>
        <a:ln>
          <a:solidFill>
            <a:srgbClr val="C3E1F5"/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bg1"/>
              </a:solidFill>
              <a:latin typeface="Montserrat" panose="00000500000000000000" pitchFamily="2" charset="-52"/>
            </a:rPr>
            <a:t>Цифровизация</a:t>
          </a:r>
          <a:endParaRPr lang="ru-RU" sz="1800" dirty="0"/>
        </a:p>
      </dgm:t>
    </dgm:pt>
    <dgm:pt modelId="{78C611BF-3D25-4BF1-B9ED-E60B8E7DFA30}" type="parTrans" cxnId="{58EB1596-0F26-4904-9580-F5497880B100}">
      <dgm:prSet/>
      <dgm:spPr/>
      <dgm:t>
        <a:bodyPr/>
        <a:lstStyle/>
        <a:p>
          <a:endParaRPr lang="ru-RU"/>
        </a:p>
      </dgm:t>
    </dgm:pt>
    <dgm:pt modelId="{66DA9B68-6809-4FBC-838B-C693FD1AD57D}" type="sibTrans" cxnId="{58EB1596-0F26-4904-9580-F5497880B100}">
      <dgm:prSet/>
      <dgm:spPr/>
      <dgm:t>
        <a:bodyPr/>
        <a:lstStyle/>
        <a:p>
          <a:endParaRPr lang="ru-RU"/>
        </a:p>
      </dgm:t>
    </dgm:pt>
    <dgm:pt modelId="{D21327DB-CC61-4976-9DA6-4C920E60F0CE}">
      <dgm:prSet custT="1"/>
      <dgm:spPr>
        <a:solidFill>
          <a:srgbClr val="0033A0">
            <a:alpha val="90000"/>
          </a:srgbClr>
        </a:solidFill>
        <a:ln>
          <a:solidFill>
            <a:srgbClr val="0033A0"/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bg1"/>
              </a:solidFill>
              <a:latin typeface="Montserrat" panose="00000500000000000000" pitchFamily="2" charset="-52"/>
            </a:rPr>
            <a:t>Единые </a:t>
          </a:r>
          <a:r>
            <a:rPr lang="ru-RU" sz="1800" b="1" dirty="0">
              <a:solidFill>
                <a:schemeClr val="bg1"/>
              </a:solidFill>
              <a:latin typeface="Montserrat" panose="00000500000000000000" pitchFamily="2" charset="-52"/>
            </a:rPr>
            <a:t>стандарты работы</a:t>
          </a:r>
        </a:p>
      </dgm:t>
    </dgm:pt>
    <dgm:pt modelId="{27F8DA23-E948-4AE9-844B-B4ADE3FAC182}" type="parTrans" cxnId="{7B29DE6B-5C48-4B5A-8938-CEDA2EFEF05A}">
      <dgm:prSet/>
      <dgm:spPr/>
      <dgm:t>
        <a:bodyPr/>
        <a:lstStyle/>
        <a:p>
          <a:endParaRPr lang="ru-RU"/>
        </a:p>
      </dgm:t>
    </dgm:pt>
    <dgm:pt modelId="{78F5078A-EAA0-4FE7-BEEB-D68A31AE9A37}" type="sibTrans" cxnId="{7B29DE6B-5C48-4B5A-8938-CEDA2EFEF05A}">
      <dgm:prSet/>
      <dgm:spPr/>
      <dgm:t>
        <a:bodyPr/>
        <a:lstStyle/>
        <a:p>
          <a:endParaRPr lang="ru-RU"/>
        </a:p>
      </dgm:t>
    </dgm:pt>
    <dgm:pt modelId="{2C6DD1FE-C7B6-441C-977B-FFF338FB21A6}">
      <dgm:prSet custT="1"/>
      <dgm:spPr>
        <a:solidFill>
          <a:srgbClr val="69B3E7">
            <a:alpha val="90000"/>
          </a:srgbClr>
        </a:solidFill>
        <a:ln>
          <a:solidFill>
            <a:srgbClr val="69B3E7"/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bg1"/>
              </a:solidFill>
              <a:latin typeface="Montserrat" panose="00000500000000000000" pitchFamily="2" charset="-52"/>
            </a:rPr>
            <a:t>Высокое </a:t>
          </a:r>
          <a:r>
            <a:rPr lang="ru-RU" sz="1800" b="1" dirty="0">
              <a:solidFill>
                <a:schemeClr val="bg1"/>
              </a:solidFill>
              <a:latin typeface="Montserrat" panose="00000500000000000000" pitchFamily="2" charset="-52"/>
            </a:rPr>
            <a:t>качество и эффективность </a:t>
          </a:r>
          <a:r>
            <a:rPr lang="ru-RU" sz="1800" b="1" dirty="0" smtClean="0">
              <a:solidFill>
                <a:schemeClr val="bg1"/>
              </a:solidFill>
              <a:latin typeface="Montserrat" panose="00000500000000000000" pitchFamily="2" charset="-52"/>
            </a:rPr>
            <a:t>  оказания </a:t>
          </a:r>
          <a:r>
            <a:rPr lang="ru-RU" sz="1800" b="1" dirty="0">
              <a:solidFill>
                <a:schemeClr val="bg1"/>
              </a:solidFill>
              <a:latin typeface="Montserrat" panose="00000500000000000000" pitchFamily="2" charset="-52"/>
            </a:rPr>
            <a:t>услуг и сервисов</a:t>
          </a:r>
          <a:endParaRPr lang="ru-RU" sz="1500" b="1" dirty="0">
            <a:solidFill>
              <a:schemeClr val="bg1"/>
            </a:solidFill>
            <a:latin typeface="Montserrat" panose="00000500000000000000" pitchFamily="2" charset="-52"/>
          </a:endParaRPr>
        </a:p>
      </dgm:t>
    </dgm:pt>
    <dgm:pt modelId="{2D30711A-7CA1-453E-8018-F8B1C2BBC8BE}" type="parTrans" cxnId="{C4CAC902-E004-4499-88F2-703D734084A4}">
      <dgm:prSet/>
      <dgm:spPr/>
      <dgm:t>
        <a:bodyPr/>
        <a:lstStyle/>
        <a:p>
          <a:endParaRPr lang="ru-RU"/>
        </a:p>
      </dgm:t>
    </dgm:pt>
    <dgm:pt modelId="{F3292729-4630-4902-9847-A8952797FA0F}" type="sibTrans" cxnId="{C4CAC902-E004-4499-88F2-703D734084A4}">
      <dgm:prSet/>
      <dgm:spPr/>
      <dgm:t>
        <a:bodyPr/>
        <a:lstStyle/>
        <a:p>
          <a:endParaRPr lang="ru-RU"/>
        </a:p>
      </dgm:t>
    </dgm:pt>
    <dgm:pt modelId="{5DBBB7A0-A612-41E3-ACAF-EAF788E1D2F1}">
      <dgm:prSet phldrT="[Текст]" custT="1"/>
      <dgm:spPr>
        <a:solidFill>
          <a:srgbClr val="A2D0F0">
            <a:alpha val="89804"/>
          </a:srgbClr>
        </a:solidFill>
        <a:ln>
          <a:solidFill>
            <a:srgbClr val="A2D0F0"/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bg1"/>
              </a:solidFill>
              <a:latin typeface="Montserrat" panose="00000500000000000000" pitchFamily="2" charset="-52"/>
            </a:rPr>
            <a:t>Проактивный </a:t>
          </a:r>
          <a:r>
            <a:rPr lang="ru-RU" sz="1800" b="1" dirty="0">
              <a:solidFill>
                <a:schemeClr val="bg1"/>
              </a:solidFill>
              <a:latin typeface="Montserrat" panose="00000500000000000000" pitchFamily="2" charset="-52"/>
            </a:rPr>
            <a:t>и индивидуальный подход </a:t>
          </a:r>
          <a:r>
            <a:rPr lang="en-US" sz="1800" b="1" dirty="0">
              <a:solidFill>
                <a:schemeClr val="bg1"/>
              </a:solidFill>
              <a:latin typeface="Montserrat" panose="00000500000000000000" pitchFamily="2" charset="-52"/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Montserrat" panose="00000500000000000000" pitchFamily="2" charset="-52"/>
            </a:rPr>
            <a:t>  к </a:t>
          </a:r>
          <a:r>
            <a:rPr lang="ru-RU" sz="1800" b="1" dirty="0">
              <a:solidFill>
                <a:schemeClr val="bg1"/>
              </a:solidFill>
              <a:latin typeface="Montserrat" panose="00000500000000000000" pitchFamily="2" charset="-52"/>
            </a:rPr>
            <a:t>клиентам</a:t>
          </a:r>
        </a:p>
      </dgm:t>
    </dgm:pt>
    <dgm:pt modelId="{7D11F62D-EBA4-45C6-BCE6-1BD2B6845175}" type="sibTrans" cxnId="{EA6B1EC0-23E6-42E0-B395-A9BF76F122C1}">
      <dgm:prSet/>
      <dgm:spPr/>
      <dgm:t>
        <a:bodyPr/>
        <a:lstStyle/>
        <a:p>
          <a:endParaRPr lang="ru-RU"/>
        </a:p>
      </dgm:t>
    </dgm:pt>
    <dgm:pt modelId="{7C990D22-E990-4F2C-B395-1270B083E0BF}" type="parTrans" cxnId="{EA6B1EC0-23E6-42E0-B395-A9BF76F122C1}">
      <dgm:prSet/>
      <dgm:spPr/>
      <dgm:t>
        <a:bodyPr/>
        <a:lstStyle/>
        <a:p>
          <a:endParaRPr lang="ru-RU"/>
        </a:p>
      </dgm:t>
    </dgm:pt>
    <dgm:pt modelId="{A9EC1EDF-9D80-48C7-9608-16811F6ED1F7}">
      <dgm:prSet custT="1"/>
      <dgm:spPr>
        <a:solidFill>
          <a:srgbClr val="001F64"/>
        </a:solidFill>
        <a:ln>
          <a:solidFill>
            <a:srgbClr val="0033A0"/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bg1"/>
              </a:solidFill>
              <a:latin typeface="Montserrat" panose="00000500000000000000" pitchFamily="2" charset="-52"/>
            </a:rPr>
            <a:t>Стильные современные </a:t>
          </a:r>
          <a:r>
            <a:rPr lang="ru-RU" sz="1800" b="1" dirty="0">
              <a:solidFill>
                <a:schemeClr val="bg1"/>
              </a:solidFill>
              <a:latin typeface="Montserrat" panose="00000500000000000000" pitchFamily="2" charset="-52"/>
            </a:rPr>
            <a:t>помещения</a:t>
          </a:r>
        </a:p>
      </dgm:t>
    </dgm:pt>
    <dgm:pt modelId="{06900216-AD49-474E-8681-3E890C074EEC}" type="sibTrans" cxnId="{A61B8887-0151-4412-A248-9F57942ADFDB}">
      <dgm:prSet/>
      <dgm:spPr/>
      <dgm:t>
        <a:bodyPr/>
        <a:lstStyle/>
        <a:p>
          <a:endParaRPr lang="ru-RU"/>
        </a:p>
      </dgm:t>
    </dgm:pt>
    <dgm:pt modelId="{13A08780-4BD4-4574-8A6C-7514D061D3C9}" type="parTrans" cxnId="{A61B8887-0151-4412-A248-9F57942ADFDB}">
      <dgm:prSet/>
      <dgm:spPr/>
      <dgm:t>
        <a:bodyPr/>
        <a:lstStyle/>
        <a:p>
          <a:endParaRPr lang="ru-RU"/>
        </a:p>
      </dgm:t>
    </dgm:pt>
    <dgm:pt modelId="{C1516CB1-D248-456A-ACEC-F7B18A4C1D59}" type="pres">
      <dgm:prSet presAssocID="{ACDC1976-25D7-4C55-9661-B4F62C8D35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470CF1-EAEE-4E6F-B31D-AD72DEBF8FBD}" type="pres">
      <dgm:prSet presAssocID="{28641FEC-D036-4B90-A6FC-0F14DFF1F9F9}" presName="linNode" presStyleCnt="0"/>
      <dgm:spPr/>
    </dgm:pt>
    <dgm:pt modelId="{5158FE1C-2358-4B76-B035-0D076AF2AAE1}" type="pres">
      <dgm:prSet presAssocID="{28641FEC-D036-4B90-A6FC-0F14DFF1F9F9}" presName="parentText" presStyleLbl="node1" presStyleIdx="0" presStyleCnt="5" custScaleX="175706" custLinFactNeighborX="15165" custLinFactNeighborY="76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02FB8-5A07-4FB0-9298-1F62C36093B5}" type="pres">
      <dgm:prSet presAssocID="{66DA9B68-6809-4FBC-838B-C693FD1AD57D}" presName="sp" presStyleCnt="0"/>
      <dgm:spPr/>
    </dgm:pt>
    <dgm:pt modelId="{D039BCED-C1D2-4716-8543-2B01CD5D777C}" type="pres">
      <dgm:prSet presAssocID="{5DBBB7A0-A612-41E3-ACAF-EAF788E1D2F1}" presName="linNode" presStyleCnt="0"/>
      <dgm:spPr/>
    </dgm:pt>
    <dgm:pt modelId="{57199EA1-2498-46CA-B66F-B1A26FAAF774}" type="pres">
      <dgm:prSet presAssocID="{5DBBB7A0-A612-41E3-ACAF-EAF788E1D2F1}" presName="parentText" presStyleLbl="node1" presStyleIdx="1" presStyleCnt="5" custScaleX="175833" custLinFactNeighborX="15165" custLinFactNeighborY="107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3BBBB-A54C-4F90-9421-77777835A5D8}" type="pres">
      <dgm:prSet presAssocID="{7D11F62D-EBA4-45C6-BCE6-1BD2B6845175}" presName="sp" presStyleCnt="0"/>
      <dgm:spPr/>
    </dgm:pt>
    <dgm:pt modelId="{2EFBDEF6-52C0-4BB0-9967-3E8DAE3CE7B3}" type="pres">
      <dgm:prSet presAssocID="{2C6DD1FE-C7B6-441C-977B-FFF338FB21A6}" presName="linNode" presStyleCnt="0"/>
      <dgm:spPr/>
    </dgm:pt>
    <dgm:pt modelId="{1BB284C6-D497-4701-9DE4-FDE9F73D2269}" type="pres">
      <dgm:prSet presAssocID="{2C6DD1FE-C7B6-441C-977B-FFF338FB21A6}" presName="parentText" presStyleLbl="node1" presStyleIdx="2" presStyleCnt="5" custScaleX="175832" custLinFactNeighborX="15165" custLinFactNeighborY="10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D99AD-2A7E-461C-96F9-AF8754FC4CD2}" type="pres">
      <dgm:prSet presAssocID="{F3292729-4630-4902-9847-A8952797FA0F}" presName="sp" presStyleCnt="0"/>
      <dgm:spPr/>
    </dgm:pt>
    <dgm:pt modelId="{127D5F4A-F28D-4AC3-B5C6-863585D9478E}" type="pres">
      <dgm:prSet presAssocID="{D21327DB-CC61-4976-9DA6-4C920E60F0CE}" presName="linNode" presStyleCnt="0"/>
      <dgm:spPr/>
    </dgm:pt>
    <dgm:pt modelId="{14D51454-EFA4-4EA8-937B-2AF4D3AF997A}" type="pres">
      <dgm:prSet presAssocID="{D21327DB-CC61-4976-9DA6-4C920E60F0CE}" presName="parentText" presStyleLbl="node1" presStyleIdx="3" presStyleCnt="5" custScaleX="176367" custLinFactNeighborX="15165" custLinFactNeighborY="29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06976-991F-4348-B8CA-92F7D90B437C}" type="pres">
      <dgm:prSet presAssocID="{78F5078A-EAA0-4FE7-BEEB-D68A31AE9A37}" presName="sp" presStyleCnt="0"/>
      <dgm:spPr/>
    </dgm:pt>
    <dgm:pt modelId="{5BBF5DDC-508F-4D84-B20E-AE9BE25CF19A}" type="pres">
      <dgm:prSet presAssocID="{A9EC1EDF-9D80-48C7-9608-16811F6ED1F7}" presName="linNode" presStyleCnt="0"/>
      <dgm:spPr/>
    </dgm:pt>
    <dgm:pt modelId="{D3FFD690-5D7E-456F-AF6F-AB457C515BA8}" type="pres">
      <dgm:prSet presAssocID="{A9EC1EDF-9D80-48C7-9608-16811F6ED1F7}" presName="parentText" presStyleLbl="node1" presStyleIdx="4" presStyleCnt="5" custScaleX="175832" custLinFactNeighborX="15432" custLinFactNeighborY="-34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EB1596-0F26-4904-9580-F5497880B100}" srcId="{ACDC1976-25D7-4C55-9661-B4F62C8D358A}" destId="{28641FEC-D036-4B90-A6FC-0F14DFF1F9F9}" srcOrd="0" destOrd="0" parTransId="{78C611BF-3D25-4BF1-B9ED-E60B8E7DFA30}" sibTransId="{66DA9B68-6809-4FBC-838B-C693FD1AD57D}"/>
    <dgm:cxn modelId="{7B29DE6B-5C48-4B5A-8938-CEDA2EFEF05A}" srcId="{ACDC1976-25D7-4C55-9661-B4F62C8D358A}" destId="{D21327DB-CC61-4976-9DA6-4C920E60F0CE}" srcOrd="3" destOrd="0" parTransId="{27F8DA23-E948-4AE9-844B-B4ADE3FAC182}" sibTransId="{78F5078A-EAA0-4FE7-BEEB-D68A31AE9A37}"/>
    <dgm:cxn modelId="{E3919DF9-31D4-4EE5-A58A-15E68AF28E55}" type="presOf" srcId="{5DBBB7A0-A612-41E3-ACAF-EAF788E1D2F1}" destId="{57199EA1-2498-46CA-B66F-B1A26FAAF774}" srcOrd="0" destOrd="0" presId="urn:microsoft.com/office/officeart/2005/8/layout/vList5"/>
    <dgm:cxn modelId="{A61B8887-0151-4412-A248-9F57942ADFDB}" srcId="{ACDC1976-25D7-4C55-9661-B4F62C8D358A}" destId="{A9EC1EDF-9D80-48C7-9608-16811F6ED1F7}" srcOrd="4" destOrd="0" parTransId="{13A08780-4BD4-4574-8A6C-7514D061D3C9}" sibTransId="{06900216-AD49-474E-8681-3E890C074EEC}"/>
    <dgm:cxn modelId="{EA6B1EC0-23E6-42E0-B395-A9BF76F122C1}" srcId="{ACDC1976-25D7-4C55-9661-B4F62C8D358A}" destId="{5DBBB7A0-A612-41E3-ACAF-EAF788E1D2F1}" srcOrd="1" destOrd="0" parTransId="{7C990D22-E990-4F2C-B395-1270B083E0BF}" sibTransId="{7D11F62D-EBA4-45C6-BCE6-1BD2B6845175}"/>
    <dgm:cxn modelId="{3307CD6D-A822-49EF-B3FE-C5B3EDD447E6}" type="presOf" srcId="{D21327DB-CC61-4976-9DA6-4C920E60F0CE}" destId="{14D51454-EFA4-4EA8-937B-2AF4D3AF997A}" srcOrd="0" destOrd="0" presId="urn:microsoft.com/office/officeart/2005/8/layout/vList5"/>
    <dgm:cxn modelId="{F8BAA626-C073-42C0-A8B3-613E0473CFE1}" type="presOf" srcId="{2C6DD1FE-C7B6-441C-977B-FFF338FB21A6}" destId="{1BB284C6-D497-4701-9DE4-FDE9F73D2269}" srcOrd="0" destOrd="0" presId="urn:microsoft.com/office/officeart/2005/8/layout/vList5"/>
    <dgm:cxn modelId="{7EBD3EB5-138E-41DF-9BA3-4CC41248CA32}" type="presOf" srcId="{A9EC1EDF-9D80-48C7-9608-16811F6ED1F7}" destId="{D3FFD690-5D7E-456F-AF6F-AB457C515BA8}" srcOrd="0" destOrd="0" presId="urn:microsoft.com/office/officeart/2005/8/layout/vList5"/>
    <dgm:cxn modelId="{C4CAC902-E004-4499-88F2-703D734084A4}" srcId="{ACDC1976-25D7-4C55-9661-B4F62C8D358A}" destId="{2C6DD1FE-C7B6-441C-977B-FFF338FB21A6}" srcOrd="2" destOrd="0" parTransId="{2D30711A-7CA1-453E-8018-F8B1C2BBC8BE}" sibTransId="{F3292729-4630-4902-9847-A8952797FA0F}"/>
    <dgm:cxn modelId="{C81D7930-CADE-4846-9F97-B81152BAD51C}" type="presOf" srcId="{28641FEC-D036-4B90-A6FC-0F14DFF1F9F9}" destId="{5158FE1C-2358-4B76-B035-0D076AF2AAE1}" srcOrd="0" destOrd="0" presId="urn:microsoft.com/office/officeart/2005/8/layout/vList5"/>
    <dgm:cxn modelId="{E1713B9B-CF57-466A-B77E-B895FFFE8D5B}" type="presOf" srcId="{ACDC1976-25D7-4C55-9661-B4F62C8D358A}" destId="{C1516CB1-D248-456A-ACEC-F7B18A4C1D59}" srcOrd="0" destOrd="0" presId="urn:microsoft.com/office/officeart/2005/8/layout/vList5"/>
    <dgm:cxn modelId="{3539E1F9-644F-4CF5-819E-56ED3DDEFB55}" type="presParOf" srcId="{C1516CB1-D248-456A-ACEC-F7B18A4C1D59}" destId="{45470CF1-EAEE-4E6F-B31D-AD72DEBF8FBD}" srcOrd="0" destOrd="0" presId="urn:microsoft.com/office/officeart/2005/8/layout/vList5"/>
    <dgm:cxn modelId="{97AF12CD-D05C-4A7B-A3E1-67A08BA3BBE5}" type="presParOf" srcId="{45470CF1-EAEE-4E6F-B31D-AD72DEBF8FBD}" destId="{5158FE1C-2358-4B76-B035-0D076AF2AAE1}" srcOrd="0" destOrd="0" presId="urn:microsoft.com/office/officeart/2005/8/layout/vList5"/>
    <dgm:cxn modelId="{9F627576-5C8F-4431-804E-807F7A034C65}" type="presParOf" srcId="{C1516CB1-D248-456A-ACEC-F7B18A4C1D59}" destId="{34702FB8-5A07-4FB0-9298-1F62C36093B5}" srcOrd="1" destOrd="0" presId="urn:microsoft.com/office/officeart/2005/8/layout/vList5"/>
    <dgm:cxn modelId="{72D2E41D-7E01-43E9-92AC-4ACF3BC156DE}" type="presParOf" srcId="{C1516CB1-D248-456A-ACEC-F7B18A4C1D59}" destId="{D039BCED-C1D2-4716-8543-2B01CD5D777C}" srcOrd="2" destOrd="0" presId="urn:microsoft.com/office/officeart/2005/8/layout/vList5"/>
    <dgm:cxn modelId="{96645B02-4CAA-43B4-9F72-9079B94B0D21}" type="presParOf" srcId="{D039BCED-C1D2-4716-8543-2B01CD5D777C}" destId="{57199EA1-2498-46CA-B66F-B1A26FAAF774}" srcOrd="0" destOrd="0" presId="urn:microsoft.com/office/officeart/2005/8/layout/vList5"/>
    <dgm:cxn modelId="{EDBB5309-1012-443B-8098-175F64519D62}" type="presParOf" srcId="{C1516CB1-D248-456A-ACEC-F7B18A4C1D59}" destId="{A373BBBB-A54C-4F90-9421-77777835A5D8}" srcOrd="3" destOrd="0" presId="urn:microsoft.com/office/officeart/2005/8/layout/vList5"/>
    <dgm:cxn modelId="{874A3102-D14C-40CF-9262-402798562979}" type="presParOf" srcId="{C1516CB1-D248-456A-ACEC-F7B18A4C1D59}" destId="{2EFBDEF6-52C0-4BB0-9967-3E8DAE3CE7B3}" srcOrd="4" destOrd="0" presId="urn:microsoft.com/office/officeart/2005/8/layout/vList5"/>
    <dgm:cxn modelId="{2F2F7119-8F2C-4F4D-9D85-3DAE336A07E3}" type="presParOf" srcId="{2EFBDEF6-52C0-4BB0-9967-3E8DAE3CE7B3}" destId="{1BB284C6-D497-4701-9DE4-FDE9F73D2269}" srcOrd="0" destOrd="0" presId="urn:microsoft.com/office/officeart/2005/8/layout/vList5"/>
    <dgm:cxn modelId="{F66899A1-8450-464C-A9B3-E861FA0E2B77}" type="presParOf" srcId="{C1516CB1-D248-456A-ACEC-F7B18A4C1D59}" destId="{9F1D99AD-2A7E-461C-96F9-AF8754FC4CD2}" srcOrd="5" destOrd="0" presId="urn:microsoft.com/office/officeart/2005/8/layout/vList5"/>
    <dgm:cxn modelId="{56EC87E8-63AA-400A-B09C-BF8199C5A6D5}" type="presParOf" srcId="{C1516CB1-D248-456A-ACEC-F7B18A4C1D59}" destId="{127D5F4A-F28D-4AC3-B5C6-863585D9478E}" srcOrd="6" destOrd="0" presId="urn:microsoft.com/office/officeart/2005/8/layout/vList5"/>
    <dgm:cxn modelId="{664258F3-7760-4564-9CAA-E496B5A8697D}" type="presParOf" srcId="{127D5F4A-F28D-4AC3-B5C6-863585D9478E}" destId="{14D51454-EFA4-4EA8-937B-2AF4D3AF997A}" srcOrd="0" destOrd="0" presId="urn:microsoft.com/office/officeart/2005/8/layout/vList5"/>
    <dgm:cxn modelId="{5AEC7FEE-226C-428A-B7AF-D5DBCC5F5656}" type="presParOf" srcId="{C1516CB1-D248-456A-ACEC-F7B18A4C1D59}" destId="{4CF06976-991F-4348-B8CA-92F7D90B437C}" srcOrd="7" destOrd="0" presId="urn:microsoft.com/office/officeart/2005/8/layout/vList5"/>
    <dgm:cxn modelId="{4E5C4A30-3A15-463A-B282-6FEE4B214AED}" type="presParOf" srcId="{C1516CB1-D248-456A-ACEC-F7B18A4C1D59}" destId="{5BBF5DDC-508F-4D84-B20E-AE9BE25CF19A}" srcOrd="8" destOrd="0" presId="urn:microsoft.com/office/officeart/2005/8/layout/vList5"/>
    <dgm:cxn modelId="{54CBE6E5-0B02-4D16-A5C1-7AA381E83E78}" type="presParOf" srcId="{5BBF5DDC-508F-4D84-B20E-AE9BE25CF19A}" destId="{D3FFD690-5D7E-456F-AF6F-AB457C515BA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8FE1C-2358-4B76-B035-0D076AF2AAE1}">
      <dsp:nvSpPr>
        <dsp:cNvPr id="0" name=""/>
        <dsp:cNvSpPr/>
      </dsp:nvSpPr>
      <dsp:spPr>
        <a:xfrm>
          <a:off x="2151513" y="42652"/>
          <a:ext cx="5739054" cy="539585"/>
        </a:xfrm>
        <a:prstGeom prst="roundRect">
          <a:avLst/>
        </a:prstGeom>
        <a:solidFill>
          <a:srgbClr val="C3E1F5">
            <a:alpha val="90000"/>
          </a:srgbClr>
        </a:solidFill>
        <a:ln w="25400" cap="flat" cmpd="sng" algn="ctr">
          <a:solidFill>
            <a:srgbClr val="C3E1F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Montserrat" panose="00000500000000000000" pitchFamily="2" charset="-52"/>
            </a:rPr>
            <a:t>Цифровизация</a:t>
          </a:r>
          <a:endParaRPr lang="ru-RU" sz="1800" kern="1200" dirty="0"/>
        </a:p>
      </dsp:txBody>
      <dsp:txXfrm>
        <a:off x="2177853" y="68992"/>
        <a:ext cx="5686374" cy="486905"/>
      </dsp:txXfrm>
    </dsp:sp>
    <dsp:sp modelId="{57199EA1-2498-46CA-B66F-B1A26FAAF774}">
      <dsp:nvSpPr>
        <dsp:cNvPr id="0" name=""/>
        <dsp:cNvSpPr/>
      </dsp:nvSpPr>
      <dsp:spPr>
        <a:xfrm>
          <a:off x="2151513" y="626052"/>
          <a:ext cx="5743203" cy="539585"/>
        </a:xfrm>
        <a:prstGeom prst="roundRect">
          <a:avLst/>
        </a:prstGeom>
        <a:solidFill>
          <a:srgbClr val="A2D0F0">
            <a:alpha val="89804"/>
          </a:srgbClr>
        </a:solidFill>
        <a:ln w="25400" cap="flat" cmpd="sng" algn="ctr">
          <a:solidFill>
            <a:srgbClr val="A2D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Montserrat" panose="00000500000000000000" pitchFamily="2" charset="-52"/>
            </a:rPr>
            <a:t>Проактивный </a:t>
          </a:r>
          <a:r>
            <a:rPr lang="ru-RU" sz="1800" b="1" kern="1200" dirty="0">
              <a:solidFill>
                <a:schemeClr val="bg1"/>
              </a:solidFill>
              <a:latin typeface="Montserrat" panose="00000500000000000000" pitchFamily="2" charset="-52"/>
            </a:rPr>
            <a:t>и индивидуальный подход </a:t>
          </a:r>
          <a:r>
            <a:rPr lang="en-US" sz="1800" b="1" kern="1200" dirty="0">
              <a:solidFill>
                <a:schemeClr val="bg1"/>
              </a:solidFill>
              <a:latin typeface="Montserrat" panose="00000500000000000000" pitchFamily="2" charset="-52"/>
            </a:rPr>
            <a:t> </a:t>
          </a:r>
          <a:r>
            <a:rPr lang="ru-RU" sz="1800" b="1" kern="1200" dirty="0" smtClean="0">
              <a:solidFill>
                <a:schemeClr val="bg1"/>
              </a:solidFill>
              <a:latin typeface="Montserrat" panose="00000500000000000000" pitchFamily="2" charset="-52"/>
            </a:rPr>
            <a:t>  к </a:t>
          </a:r>
          <a:r>
            <a:rPr lang="ru-RU" sz="1800" b="1" kern="1200" dirty="0">
              <a:solidFill>
                <a:schemeClr val="bg1"/>
              </a:solidFill>
              <a:latin typeface="Montserrat" panose="00000500000000000000" pitchFamily="2" charset="-52"/>
            </a:rPr>
            <a:t>клиентам</a:t>
          </a:r>
        </a:p>
      </dsp:txBody>
      <dsp:txXfrm>
        <a:off x="2177853" y="652392"/>
        <a:ext cx="5690523" cy="486905"/>
      </dsp:txXfrm>
    </dsp:sp>
    <dsp:sp modelId="{1BB284C6-D497-4701-9DE4-FDE9F73D2269}">
      <dsp:nvSpPr>
        <dsp:cNvPr id="0" name=""/>
        <dsp:cNvSpPr/>
      </dsp:nvSpPr>
      <dsp:spPr>
        <a:xfrm>
          <a:off x="2151513" y="1188607"/>
          <a:ext cx="5743170" cy="539585"/>
        </a:xfrm>
        <a:prstGeom prst="roundRect">
          <a:avLst/>
        </a:prstGeom>
        <a:solidFill>
          <a:srgbClr val="69B3E7">
            <a:alpha val="90000"/>
          </a:srgbClr>
        </a:solidFill>
        <a:ln w="25400" cap="flat" cmpd="sng" algn="ctr">
          <a:solidFill>
            <a:srgbClr val="69B3E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Montserrat" panose="00000500000000000000" pitchFamily="2" charset="-52"/>
            </a:rPr>
            <a:t>Высокое </a:t>
          </a:r>
          <a:r>
            <a:rPr lang="ru-RU" sz="1800" b="1" kern="1200" dirty="0">
              <a:solidFill>
                <a:schemeClr val="bg1"/>
              </a:solidFill>
              <a:latin typeface="Montserrat" panose="00000500000000000000" pitchFamily="2" charset="-52"/>
            </a:rPr>
            <a:t>качество и эффективность </a:t>
          </a:r>
          <a:r>
            <a:rPr lang="ru-RU" sz="1800" b="1" kern="1200" dirty="0" smtClean="0">
              <a:solidFill>
                <a:schemeClr val="bg1"/>
              </a:solidFill>
              <a:latin typeface="Montserrat" panose="00000500000000000000" pitchFamily="2" charset="-52"/>
            </a:rPr>
            <a:t>  оказания </a:t>
          </a:r>
          <a:r>
            <a:rPr lang="ru-RU" sz="1800" b="1" kern="1200" dirty="0">
              <a:solidFill>
                <a:schemeClr val="bg1"/>
              </a:solidFill>
              <a:latin typeface="Montserrat" panose="00000500000000000000" pitchFamily="2" charset="-52"/>
            </a:rPr>
            <a:t>услуг и сервисов</a:t>
          </a:r>
          <a:endParaRPr lang="ru-RU" sz="1500" b="1" kern="1200" dirty="0">
            <a:solidFill>
              <a:schemeClr val="bg1"/>
            </a:solidFill>
            <a:latin typeface="Montserrat" panose="00000500000000000000" pitchFamily="2" charset="-52"/>
          </a:endParaRPr>
        </a:p>
      </dsp:txBody>
      <dsp:txXfrm>
        <a:off x="2177853" y="1214947"/>
        <a:ext cx="5690490" cy="486905"/>
      </dsp:txXfrm>
    </dsp:sp>
    <dsp:sp modelId="{14D51454-EFA4-4EA8-937B-2AF4D3AF997A}">
      <dsp:nvSpPr>
        <dsp:cNvPr id="0" name=""/>
        <dsp:cNvSpPr/>
      </dsp:nvSpPr>
      <dsp:spPr>
        <a:xfrm>
          <a:off x="2151513" y="1716619"/>
          <a:ext cx="5760645" cy="539585"/>
        </a:xfrm>
        <a:prstGeom prst="roundRect">
          <a:avLst/>
        </a:prstGeom>
        <a:solidFill>
          <a:srgbClr val="0033A0">
            <a:alpha val="90000"/>
          </a:srgbClr>
        </a:solidFill>
        <a:ln w="25400" cap="flat" cmpd="sng" algn="ctr">
          <a:solidFill>
            <a:srgbClr val="0033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Montserrat" panose="00000500000000000000" pitchFamily="2" charset="-52"/>
            </a:rPr>
            <a:t>Единые </a:t>
          </a:r>
          <a:r>
            <a:rPr lang="ru-RU" sz="1800" b="1" kern="1200" dirty="0">
              <a:solidFill>
                <a:schemeClr val="bg1"/>
              </a:solidFill>
              <a:latin typeface="Montserrat" panose="00000500000000000000" pitchFamily="2" charset="-52"/>
            </a:rPr>
            <a:t>стандарты работы</a:t>
          </a:r>
        </a:p>
      </dsp:txBody>
      <dsp:txXfrm>
        <a:off x="2177853" y="1742959"/>
        <a:ext cx="5707965" cy="486905"/>
      </dsp:txXfrm>
    </dsp:sp>
    <dsp:sp modelId="{D3FFD690-5D7E-456F-AF6F-AB457C515BA8}">
      <dsp:nvSpPr>
        <dsp:cNvPr id="0" name=""/>
        <dsp:cNvSpPr/>
      </dsp:nvSpPr>
      <dsp:spPr>
        <a:xfrm>
          <a:off x="2160234" y="2249038"/>
          <a:ext cx="5743170" cy="539585"/>
        </a:xfrm>
        <a:prstGeom prst="roundRect">
          <a:avLst/>
        </a:prstGeom>
        <a:solidFill>
          <a:srgbClr val="001F64"/>
        </a:solidFill>
        <a:ln w="25400" cap="flat" cmpd="sng" algn="ctr">
          <a:solidFill>
            <a:srgbClr val="0033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Montserrat" panose="00000500000000000000" pitchFamily="2" charset="-52"/>
            </a:rPr>
            <a:t>Стильные современные </a:t>
          </a:r>
          <a:r>
            <a:rPr lang="ru-RU" sz="1800" b="1" kern="1200" dirty="0">
              <a:solidFill>
                <a:schemeClr val="bg1"/>
              </a:solidFill>
              <a:latin typeface="Montserrat" panose="00000500000000000000" pitchFamily="2" charset="-52"/>
            </a:rPr>
            <a:t>помещения</a:t>
          </a:r>
        </a:p>
      </dsp:txBody>
      <dsp:txXfrm>
        <a:off x="2186574" y="2275378"/>
        <a:ext cx="5690490" cy="486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0.0494</cdr:x>
      <cdr:y>0.63087</cdr:y>
    </cdr:from>
    <cdr:to>
      <cdr:x>0.88702</cdr:x>
      <cdr:y>0.63087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xmlns="" id="{8210289B-1D41-4BEB-BCF3-252A197F1AFD}"/>
            </a:ext>
          </a:extLst>
        </cdr:cNvPr>
        <cdr:cNvCxnSpPr/>
      </cdr:nvCxnSpPr>
      <cdr:spPr>
        <a:xfrm xmlns:a="http://schemas.openxmlformats.org/drawingml/2006/main">
          <a:off x="332725" y="2394903"/>
          <a:ext cx="564194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0.63705</cdr:x>
      <cdr:y>0.64309</cdr:y>
    </cdr:from>
    <cdr:to>
      <cdr:x>0.84237</cdr:x>
      <cdr:y>0.93844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7109" y="1990988"/>
          <a:ext cx="914394" cy="914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0" dirty="0">
              <a:solidFill>
                <a:srgbClr val="CF4520"/>
              </a:solidFill>
              <a:latin typeface="Montserrat" panose="00000500000000000000" pitchFamily="2" charset="-52"/>
            </a:rPr>
            <a:t>их семей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0.62783</cdr:x>
      <cdr:y>0.6679</cdr:y>
    </cdr:from>
    <cdr:to>
      <cdr:x>0.83315</cdr:x>
      <cdr:y>0.96325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96049" y="2767246"/>
          <a:ext cx="914394" cy="1223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0" dirty="0">
              <a:solidFill>
                <a:srgbClr val="0033A0"/>
              </a:solidFill>
              <a:latin typeface="Montserrat" panose="00000500000000000000" pitchFamily="2" charset="-52"/>
            </a:rPr>
            <a:t>их семей</a:t>
          </a:r>
        </a:p>
      </cdr:txBody>
    </cdr:sp>
  </cdr:relSizeAnchor>
  <cdr:relSizeAnchor xmlns:cdr="http://schemas.openxmlformats.org/drawingml/2006/chartDrawing">
    <cdr:from>
      <cdr:x>0.3247</cdr:x>
      <cdr:y>0.1851</cdr:y>
    </cdr:from>
    <cdr:to>
      <cdr:x>0.53002</cdr:x>
      <cdr:y>0.4058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6061" y="766912"/>
          <a:ext cx="914394" cy="914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Montserrat" panose="00000500000000000000" pitchFamily="2" charset="-52"/>
            </a:rPr>
            <a:t>2 </a:t>
          </a:r>
        </a:p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Montserrat" panose="00000500000000000000" pitchFamily="2" charset="-52"/>
            </a:rPr>
            <a:t>чел.</a:t>
          </a:r>
        </a:p>
      </cdr:txBody>
    </cdr:sp>
  </cdr:relSizeAnchor>
  <cdr:relSizeAnchor xmlns:cdr="http://schemas.openxmlformats.org/drawingml/2006/chartDrawing">
    <cdr:from>
      <cdr:x>1</cdr:x>
      <cdr:y>0</cdr:y>
    </cdr:from>
    <cdr:to>
      <cdr:x>1</cdr:x>
      <cdr:y>1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xmlns="" id="{0D4E5C34-8487-4B9B-9809-A0C37DF45EDB}"/>
            </a:ext>
          </a:extLst>
        </cdr:cNvPr>
        <cdr:cNvCxnSpPr/>
      </cdr:nvCxnSpPr>
      <cdr:spPr>
        <a:xfrm xmlns:a="http://schemas.openxmlformats.org/drawingml/2006/main">
          <a:off x="4565355" y="455464"/>
          <a:ext cx="0" cy="601818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0.43645</cdr:x>
      <cdr:y>0.27156</cdr:y>
    </cdr:from>
    <cdr:to>
      <cdr:x>0.64177</cdr:x>
      <cdr:y>0.49226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3720" y="1125120"/>
          <a:ext cx="914395" cy="914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Montserrat" panose="00000500000000000000" pitchFamily="2" charset="-52"/>
            </a:rPr>
            <a:t>279 </a:t>
          </a:r>
        </a:p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Montserrat" panose="00000500000000000000" pitchFamily="2" charset="-52"/>
            </a:rPr>
            <a:t>чел.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B0011-7EB0-4E74-A3AC-4E7B4C72507C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B79E9-91CD-4D76-A81B-D0D187B05B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52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B55D-12C8-4EA0-BC50-EB20335FD89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62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B55D-12C8-4EA0-BC50-EB20335FD89B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62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31079ae267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31079ae267_0_15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B55D-12C8-4EA0-BC50-EB20335FD89B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6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B55D-12C8-4EA0-BC50-EB20335FD89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62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B55D-12C8-4EA0-BC50-EB20335FD89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6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B55D-12C8-4EA0-BC50-EB20335FD89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6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B55D-12C8-4EA0-BC50-EB20335FD89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62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933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31079ae26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31079ae267_0_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B55D-12C8-4EA0-BC50-EB20335FD89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6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078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812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434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004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781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лист 2">
  <p:cSld name="Титульный лист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 title="Название презентации"/>
          <p:cNvSpPr txBox="1">
            <a:spLocks noGrp="1"/>
          </p:cNvSpPr>
          <p:nvPr>
            <p:ph type="title"/>
          </p:nvPr>
        </p:nvSpPr>
        <p:spPr>
          <a:xfrm>
            <a:off x="418950" y="1969500"/>
            <a:ext cx="4377600" cy="22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 Medium"/>
              <a:buNone/>
              <a:defRPr sz="19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428625" y="54546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2"/>
          </p:nvPr>
        </p:nvSpPr>
        <p:spPr>
          <a:xfrm>
            <a:off x="428625" y="56197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3"/>
          </p:nvPr>
        </p:nvSpPr>
        <p:spPr>
          <a:xfrm>
            <a:off x="2576525" y="54546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4"/>
          </p:nvPr>
        </p:nvSpPr>
        <p:spPr>
          <a:xfrm>
            <a:off x="2576525" y="56197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5"/>
          </p:nvPr>
        </p:nvSpPr>
        <p:spPr>
          <a:xfrm>
            <a:off x="418950" y="618490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6"/>
          </p:nvPr>
        </p:nvSpPr>
        <p:spPr>
          <a:xfrm>
            <a:off x="8124825" y="6184900"/>
            <a:ext cx="8190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7"/>
          </p:nvPr>
        </p:nvSpPr>
        <p:spPr>
          <a:xfrm>
            <a:off x="1972350" y="557567"/>
            <a:ext cx="1143000" cy="59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66391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!">
  <p:cSld name="Спасибо за внимание!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 title="Название презентации"/>
          <p:cNvSpPr txBox="1">
            <a:spLocks noGrp="1"/>
          </p:cNvSpPr>
          <p:nvPr>
            <p:ph type="title"/>
          </p:nvPr>
        </p:nvSpPr>
        <p:spPr>
          <a:xfrm>
            <a:off x="418950" y="1969500"/>
            <a:ext cx="4377600" cy="22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 Medium"/>
              <a:buNone/>
              <a:defRPr sz="2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428625" y="54546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28625" y="56197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418950" y="618490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1533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481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300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3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495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953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179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138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425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987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059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355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!">
  <p:cSld name="Спасибо за внимание!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 title="Название презентации"/>
          <p:cNvSpPr txBox="1">
            <a:spLocks noGrp="1"/>
          </p:cNvSpPr>
          <p:nvPr>
            <p:ph type="title"/>
          </p:nvPr>
        </p:nvSpPr>
        <p:spPr>
          <a:xfrm>
            <a:off x="418950" y="1969500"/>
            <a:ext cx="4377600" cy="22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 Medium"/>
              <a:buNone/>
              <a:defRPr sz="2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428625" y="54546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28625" y="56197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418950" y="618490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6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лист" type="title">
  <p:cSld name="Титульный лис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 title="Название презентации"/>
          <p:cNvSpPr txBox="1">
            <a:spLocks noGrp="1"/>
          </p:cNvSpPr>
          <p:nvPr>
            <p:ph type="title"/>
          </p:nvPr>
        </p:nvSpPr>
        <p:spPr>
          <a:xfrm>
            <a:off x="418950" y="1969500"/>
            <a:ext cx="4377600" cy="22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 Medium"/>
              <a:buNone/>
              <a:defRPr sz="19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28625" y="545467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428625" y="561977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2576525" y="545467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4"/>
          </p:nvPr>
        </p:nvSpPr>
        <p:spPr>
          <a:xfrm>
            <a:off x="2576525" y="561977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5"/>
          </p:nvPr>
        </p:nvSpPr>
        <p:spPr>
          <a:xfrm>
            <a:off x="418950" y="6184902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6"/>
          </p:nvPr>
        </p:nvSpPr>
        <p:spPr>
          <a:xfrm>
            <a:off x="8124825" y="6184902"/>
            <a:ext cx="8190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>
            <a:spLocks noGrp="1"/>
          </p:cNvSpPr>
          <p:nvPr>
            <p:ph type="pic" idx="7"/>
          </p:nvPr>
        </p:nvSpPr>
        <p:spPr>
          <a:xfrm>
            <a:off x="1972350" y="557567"/>
            <a:ext cx="1143000" cy="59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374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!">
  <p:cSld name="Спасибо за внимание!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 title="Название презентации"/>
          <p:cNvSpPr txBox="1">
            <a:spLocks noGrp="1"/>
          </p:cNvSpPr>
          <p:nvPr>
            <p:ph type="title"/>
          </p:nvPr>
        </p:nvSpPr>
        <p:spPr>
          <a:xfrm>
            <a:off x="418950" y="1969500"/>
            <a:ext cx="4377600" cy="22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 Medium"/>
              <a:buNone/>
              <a:defRPr sz="2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428625" y="545467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28625" y="561977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418950" y="6184902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014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ель и Задачи">
  <p:cSld name="Цель и Задачи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9350" y="498133"/>
            <a:ext cx="3912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 Medium"/>
              <a:buNone/>
              <a:defRPr sz="19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907025" y="6184902"/>
            <a:ext cx="30768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 Medium"/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2"/>
          </p:nvPr>
        </p:nvSpPr>
        <p:spPr>
          <a:xfrm>
            <a:off x="459350" y="1320833"/>
            <a:ext cx="2671800" cy="2123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ubTitle" idx="3"/>
          </p:nvPr>
        </p:nvSpPr>
        <p:spPr>
          <a:xfrm>
            <a:off x="459350" y="1612835"/>
            <a:ext cx="39126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401" y="1320833"/>
            <a:ext cx="670075" cy="107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401" y="2494551"/>
            <a:ext cx="670075" cy="107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8401" y="3668279"/>
            <a:ext cx="670075" cy="107211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subTitle" idx="4"/>
          </p:nvPr>
        </p:nvSpPr>
        <p:spPr>
          <a:xfrm>
            <a:off x="5798100" y="1320833"/>
            <a:ext cx="2671800" cy="2123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5"/>
          </p:nvPr>
        </p:nvSpPr>
        <p:spPr>
          <a:xfrm>
            <a:off x="5798100" y="1795329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ubTitle" idx="6"/>
          </p:nvPr>
        </p:nvSpPr>
        <p:spPr>
          <a:xfrm>
            <a:off x="5798100" y="2969029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7"/>
          </p:nvPr>
        </p:nvSpPr>
        <p:spPr>
          <a:xfrm>
            <a:off x="5798100" y="4142729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8"/>
          </p:nvPr>
        </p:nvSpPr>
        <p:spPr>
          <a:xfrm>
            <a:off x="5774300" y="5334413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8401" y="4842003"/>
            <a:ext cx="670075" cy="107212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>
            <a:spLocks noGrp="1"/>
          </p:cNvSpPr>
          <p:nvPr>
            <p:ph type="pic" idx="9"/>
          </p:nvPr>
        </p:nvSpPr>
        <p:spPr>
          <a:xfrm>
            <a:off x="459350" y="3566667"/>
            <a:ext cx="3912600" cy="23472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459350" y="6184900"/>
            <a:ext cx="316800" cy="1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>
            <a:lvl1pPr lvl="0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00000000-1234-1234-1234-123412341234}" type="slidenum">
              <a:rPr lang="ru">
                <a:solidFill>
                  <a:srgbClr val="0033A0"/>
                </a:solidFill>
              </a:rPr>
              <a:pPr/>
              <a:t>‹#›</a:t>
            </a:fld>
            <a:endParaRPr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355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E46962"/>
          </p15:clr>
        </p15:guide>
        <p15:guide id="2" pos="289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а-Слева">
  <p:cSld name="Основа-Слев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459350" y="498133"/>
            <a:ext cx="3912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 Medium"/>
              <a:buNone/>
              <a:defRPr sz="19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ubTitle" idx="1"/>
          </p:nvPr>
        </p:nvSpPr>
        <p:spPr>
          <a:xfrm>
            <a:off x="907025" y="6184902"/>
            <a:ext cx="30768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 Medium"/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ubTitle" idx="2"/>
          </p:nvPr>
        </p:nvSpPr>
        <p:spPr>
          <a:xfrm>
            <a:off x="459350" y="1816033"/>
            <a:ext cx="2671800" cy="2123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3"/>
          </p:nvPr>
        </p:nvSpPr>
        <p:spPr>
          <a:xfrm>
            <a:off x="459350" y="2108036"/>
            <a:ext cx="2671800" cy="14157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4"/>
          </p:nvPr>
        </p:nvSpPr>
        <p:spPr>
          <a:xfrm>
            <a:off x="3646375" y="1816033"/>
            <a:ext cx="4910400" cy="39712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459350" y="6184900"/>
            <a:ext cx="316800" cy="1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>
            <a:lvl1pPr lvl="0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00000000-1234-1234-1234-123412341234}" type="slidenum">
              <a:rPr lang="ru">
                <a:solidFill>
                  <a:srgbClr val="0033A0"/>
                </a:solidFill>
              </a:rPr>
              <a:pPr/>
              <a:t>‹#›</a:t>
            </a:fld>
            <a:endParaRPr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79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E46962"/>
          </p15:clr>
        </p15:guide>
        <p15:guide id="2" pos="289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а-текст">
  <p:cSld name="Основа-текс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459350" y="498133"/>
            <a:ext cx="3912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 Medium"/>
              <a:buNone/>
              <a:defRPr sz="19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ubTitle" idx="1"/>
          </p:nvPr>
        </p:nvSpPr>
        <p:spPr>
          <a:xfrm>
            <a:off x="907025" y="6184902"/>
            <a:ext cx="30768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 Medium"/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ubTitle" idx="2"/>
          </p:nvPr>
        </p:nvSpPr>
        <p:spPr>
          <a:xfrm>
            <a:off x="459350" y="1816033"/>
            <a:ext cx="4196400" cy="2123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3"/>
          </p:nvPr>
        </p:nvSpPr>
        <p:spPr>
          <a:xfrm>
            <a:off x="459350" y="2108035"/>
            <a:ext cx="44280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459350" y="6184900"/>
            <a:ext cx="316800" cy="1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>
            <a:lvl1pPr lvl="0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00000000-1234-1234-1234-123412341234}" type="slidenum">
              <a:rPr lang="ru">
                <a:solidFill>
                  <a:srgbClr val="0033A0"/>
                </a:solidFill>
              </a:rPr>
              <a:pPr/>
              <a:t>‹#›</a:t>
            </a:fld>
            <a:endParaRPr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402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E46962"/>
          </p15:clr>
        </p15:guide>
        <p15:guide id="2" pos="289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зывы">
  <p:cSld name="Отзыв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459350" y="498133"/>
            <a:ext cx="3912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 Medium"/>
              <a:buNone/>
              <a:defRPr sz="19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1"/>
          </p:nvPr>
        </p:nvSpPr>
        <p:spPr>
          <a:xfrm>
            <a:off x="907025" y="6184902"/>
            <a:ext cx="30768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 Medium"/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subTitle" idx="2"/>
          </p:nvPr>
        </p:nvSpPr>
        <p:spPr>
          <a:xfrm>
            <a:off x="4793475" y="1545900"/>
            <a:ext cx="3771300" cy="15927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None/>
              <a:defRPr sz="13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None/>
              <a:defRPr sz="13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None/>
              <a:defRPr sz="13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None/>
              <a:defRPr sz="13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3"/>
          </p:nvPr>
        </p:nvSpPr>
        <p:spPr>
          <a:xfrm>
            <a:off x="4793475" y="2426867"/>
            <a:ext cx="3771300" cy="15388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subTitle" idx="4"/>
          </p:nvPr>
        </p:nvSpPr>
        <p:spPr>
          <a:xfrm>
            <a:off x="4793475" y="2171670"/>
            <a:ext cx="37713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"/>
              <a:buNone/>
              <a:defRPr sz="600" b="1">
                <a:solidFill>
                  <a:srgbClr val="0215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5"/>
          </p:nvPr>
        </p:nvSpPr>
        <p:spPr>
          <a:xfrm>
            <a:off x="4793475" y="4089633"/>
            <a:ext cx="3771300" cy="15388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subTitle" idx="6"/>
          </p:nvPr>
        </p:nvSpPr>
        <p:spPr>
          <a:xfrm>
            <a:off x="4793475" y="3834435"/>
            <a:ext cx="37713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"/>
              <a:buNone/>
              <a:defRPr sz="600" b="1">
                <a:solidFill>
                  <a:srgbClr val="0215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7"/>
          </p:nvPr>
        </p:nvSpPr>
        <p:spPr>
          <a:xfrm>
            <a:off x="928516" y="1545900"/>
            <a:ext cx="2671800" cy="2123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subTitle" idx="8"/>
          </p:nvPr>
        </p:nvSpPr>
        <p:spPr>
          <a:xfrm>
            <a:off x="928516" y="1837903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subTitle" idx="9"/>
          </p:nvPr>
        </p:nvSpPr>
        <p:spPr>
          <a:xfrm>
            <a:off x="913641" y="2620133"/>
            <a:ext cx="2671800" cy="2123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13"/>
          </p:nvPr>
        </p:nvSpPr>
        <p:spPr>
          <a:xfrm>
            <a:off x="913641" y="2912135"/>
            <a:ext cx="26037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subTitle" idx="14"/>
          </p:nvPr>
        </p:nvSpPr>
        <p:spPr>
          <a:xfrm>
            <a:off x="459350" y="3847967"/>
            <a:ext cx="2671800" cy="2123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5"/>
          </p:nvPr>
        </p:nvSpPr>
        <p:spPr>
          <a:xfrm>
            <a:off x="627657" y="4254383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475" y="601967"/>
            <a:ext cx="509000" cy="8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>
            <a:spLocks noGrp="1"/>
          </p:cNvSpPr>
          <p:nvPr>
            <p:ph type="sldNum" idx="12"/>
          </p:nvPr>
        </p:nvSpPr>
        <p:spPr>
          <a:xfrm>
            <a:off x="459350" y="6184900"/>
            <a:ext cx="316800" cy="1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>
            <a:lvl1pPr lvl="0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00000000-1234-1234-1234-123412341234}" type="slidenum">
              <a:rPr lang="ru">
                <a:solidFill>
                  <a:srgbClr val="0033A0"/>
                </a:solidFill>
              </a:rPr>
              <a:pPr/>
              <a:t>‹#›</a:t>
            </a:fld>
            <a:endParaRPr dirty="0">
              <a:solidFill>
                <a:srgbClr val="0033A0"/>
              </a:solidFill>
            </a:endParaRPr>
          </a:p>
        </p:txBody>
      </p:sp>
      <p:cxnSp>
        <p:nvCxnSpPr>
          <p:cNvPr id="198" name="Google Shape;198;p21"/>
          <p:cNvCxnSpPr/>
          <p:nvPr/>
        </p:nvCxnSpPr>
        <p:spPr>
          <a:xfrm>
            <a:off x="4362450" y="1545900"/>
            <a:ext cx="0" cy="3820000"/>
          </a:xfrm>
          <a:prstGeom prst="straightConnector1">
            <a:avLst/>
          </a:prstGeom>
          <a:noFill/>
          <a:ln w="9525" cap="flat" cmpd="sng">
            <a:solidFill>
              <a:srgbClr val="69B3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21"/>
          <p:cNvSpPr txBox="1">
            <a:spLocks noGrp="1"/>
          </p:cNvSpPr>
          <p:nvPr>
            <p:ph type="subTitle" idx="16"/>
          </p:nvPr>
        </p:nvSpPr>
        <p:spPr>
          <a:xfrm>
            <a:off x="627657" y="4562551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ubTitle" idx="17"/>
          </p:nvPr>
        </p:nvSpPr>
        <p:spPr>
          <a:xfrm>
            <a:off x="627657" y="4880283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subTitle" idx="18"/>
          </p:nvPr>
        </p:nvSpPr>
        <p:spPr>
          <a:xfrm>
            <a:off x="627657" y="5207583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6182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E46962"/>
          </p15:clr>
        </p15:guide>
        <p15:guide id="2" pos="289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лист" type="title">
  <p:cSld name="Титульный лис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 title="Название презентации"/>
          <p:cNvSpPr txBox="1">
            <a:spLocks noGrp="1"/>
          </p:cNvSpPr>
          <p:nvPr>
            <p:ph type="title"/>
          </p:nvPr>
        </p:nvSpPr>
        <p:spPr>
          <a:xfrm>
            <a:off x="418950" y="1969500"/>
            <a:ext cx="4377600" cy="22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 Medium"/>
              <a:buNone/>
              <a:defRPr sz="19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28625" y="54546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428625" y="56197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2576525" y="54546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4"/>
          </p:nvPr>
        </p:nvSpPr>
        <p:spPr>
          <a:xfrm>
            <a:off x="2576525" y="56197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5"/>
          </p:nvPr>
        </p:nvSpPr>
        <p:spPr>
          <a:xfrm>
            <a:off x="418950" y="618490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6"/>
          </p:nvPr>
        </p:nvSpPr>
        <p:spPr>
          <a:xfrm>
            <a:off x="8124825" y="6184900"/>
            <a:ext cx="8190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>
            <a:spLocks noGrp="1"/>
          </p:cNvSpPr>
          <p:nvPr>
            <p:ph type="pic" idx="7"/>
          </p:nvPr>
        </p:nvSpPr>
        <p:spPr>
          <a:xfrm>
            <a:off x="1972350" y="557567"/>
            <a:ext cx="1143000" cy="59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569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!">
  <p:cSld name="Спасибо за внимание!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 title="Название презентации"/>
          <p:cNvSpPr txBox="1">
            <a:spLocks noGrp="1"/>
          </p:cNvSpPr>
          <p:nvPr>
            <p:ph type="title"/>
          </p:nvPr>
        </p:nvSpPr>
        <p:spPr>
          <a:xfrm>
            <a:off x="418950" y="1969500"/>
            <a:ext cx="4377600" cy="22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 Medium"/>
              <a:buNone/>
              <a:defRPr sz="2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428625" y="54546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28625" y="56197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418950" y="618490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ель и Задачи">
  <p:cSld name="Цель и Задачи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9350" y="498133"/>
            <a:ext cx="3912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 Medium"/>
              <a:buNone/>
              <a:defRPr sz="19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907025" y="6184900"/>
            <a:ext cx="30768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 Medium"/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2"/>
          </p:nvPr>
        </p:nvSpPr>
        <p:spPr>
          <a:xfrm>
            <a:off x="459350" y="1320833"/>
            <a:ext cx="2671800" cy="2123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ubTitle" idx="3"/>
          </p:nvPr>
        </p:nvSpPr>
        <p:spPr>
          <a:xfrm>
            <a:off x="459350" y="1612833"/>
            <a:ext cx="39126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401" y="1320833"/>
            <a:ext cx="670075" cy="107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401" y="2494549"/>
            <a:ext cx="670075" cy="107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8401" y="3668279"/>
            <a:ext cx="670075" cy="107211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subTitle" idx="4"/>
          </p:nvPr>
        </p:nvSpPr>
        <p:spPr>
          <a:xfrm>
            <a:off x="5798100" y="1320833"/>
            <a:ext cx="2671800" cy="2123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5"/>
          </p:nvPr>
        </p:nvSpPr>
        <p:spPr>
          <a:xfrm>
            <a:off x="5798100" y="1795329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ubTitle" idx="6"/>
          </p:nvPr>
        </p:nvSpPr>
        <p:spPr>
          <a:xfrm>
            <a:off x="5798100" y="2969029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7"/>
          </p:nvPr>
        </p:nvSpPr>
        <p:spPr>
          <a:xfrm>
            <a:off x="5798100" y="4142729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8"/>
          </p:nvPr>
        </p:nvSpPr>
        <p:spPr>
          <a:xfrm>
            <a:off x="5774300" y="5334412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8401" y="4842001"/>
            <a:ext cx="670075" cy="107212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>
            <a:spLocks noGrp="1"/>
          </p:cNvSpPr>
          <p:nvPr>
            <p:ph type="pic" idx="9"/>
          </p:nvPr>
        </p:nvSpPr>
        <p:spPr>
          <a:xfrm>
            <a:off x="459350" y="3566667"/>
            <a:ext cx="3912600" cy="23472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459350" y="6184900"/>
            <a:ext cx="316800" cy="1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>
            <a:lvl1pPr lvl="0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00000000-1234-1234-1234-123412341234}" type="slidenum">
              <a:rPr lang="ru">
                <a:solidFill>
                  <a:srgbClr val="0033A0"/>
                </a:solidFill>
              </a:rPr>
              <a:pPr/>
              <a:t>‹#›</a:t>
            </a:fld>
            <a:endParaRPr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205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E46962"/>
          </p15:clr>
        </p15:guide>
        <p15:guide id="2" pos="289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а-Слева">
  <p:cSld name="Основа-Слев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459350" y="498133"/>
            <a:ext cx="3912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 Medium"/>
              <a:buNone/>
              <a:defRPr sz="19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ubTitle" idx="1"/>
          </p:nvPr>
        </p:nvSpPr>
        <p:spPr>
          <a:xfrm>
            <a:off x="907025" y="6184900"/>
            <a:ext cx="30768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 Medium"/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ubTitle" idx="2"/>
          </p:nvPr>
        </p:nvSpPr>
        <p:spPr>
          <a:xfrm>
            <a:off x="459350" y="1816033"/>
            <a:ext cx="2671800" cy="2123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3"/>
          </p:nvPr>
        </p:nvSpPr>
        <p:spPr>
          <a:xfrm>
            <a:off x="459350" y="2108033"/>
            <a:ext cx="2671800" cy="14157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4"/>
          </p:nvPr>
        </p:nvSpPr>
        <p:spPr>
          <a:xfrm>
            <a:off x="3646375" y="1816033"/>
            <a:ext cx="4910400" cy="39712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459350" y="6184900"/>
            <a:ext cx="316800" cy="1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>
            <a:lvl1pPr lvl="0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00000000-1234-1234-1234-123412341234}" type="slidenum">
              <a:rPr lang="ru">
                <a:solidFill>
                  <a:srgbClr val="0033A0"/>
                </a:solidFill>
              </a:rPr>
              <a:pPr/>
              <a:t>‹#›</a:t>
            </a:fld>
            <a:endParaRPr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898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E46962"/>
          </p15:clr>
        </p15:guide>
        <p15:guide id="2" pos="289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а-текст">
  <p:cSld name="Основа-текс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459350" y="498133"/>
            <a:ext cx="3912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 Medium"/>
              <a:buNone/>
              <a:defRPr sz="19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ubTitle" idx="1"/>
          </p:nvPr>
        </p:nvSpPr>
        <p:spPr>
          <a:xfrm>
            <a:off x="907025" y="6184900"/>
            <a:ext cx="30768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 Medium"/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ubTitle" idx="2"/>
          </p:nvPr>
        </p:nvSpPr>
        <p:spPr>
          <a:xfrm>
            <a:off x="459350" y="1816033"/>
            <a:ext cx="4196400" cy="2123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3"/>
          </p:nvPr>
        </p:nvSpPr>
        <p:spPr>
          <a:xfrm>
            <a:off x="459350" y="2108033"/>
            <a:ext cx="44280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459350" y="6184900"/>
            <a:ext cx="316800" cy="1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>
            <a:lvl1pPr lvl="0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00000000-1234-1234-1234-123412341234}" type="slidenum">
              <a:rPr lang="ru">
                <a:solidFill>
                  <a:srgbClr val="0033A0"/>
                </a:solidFill>
              </a:rPr>
              <a:pPr/>
              <a:t>‹#›</a:t>
            </a:fld>
            <a:endParaRPr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455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E46962"/>
          </p15:clr>
        </p15:guide>
        <p15:guide id="2" pos="289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зывы">
  <p:cSld name="Отзыв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459350" y="498133"/>
            <a:ext cx="3912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 Medium"/>
              <a:buNone/>
              <a:defRPr sz="19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1"/>
          </p:nvPr>
        </p:nvSpPr>
        <p:spPr>
          <a:xfrm>
            <a:off x="907025" y="6184900"/>
            <a:ext cx="30768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 Medium"/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subTitle" idx="2"/>
          </p:nvPr>
        </p:nvSpPr>
        <p:spPr>
          <a:xfrm>
            <a:off x="4793475" y="1545900"/>
            <a:ext cx="3771300" cy="15927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None/>
              <a:defRPr sz="13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None/>
              <a:defRPr sz="13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None/>
              <a:defRPr sz="13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None/>
              <a:defRPr sz="13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3"/>
          </p:nvPr>
        </p:nvSpPr>
        <p:spPr>
          <a:xfrm>
            <a:off x="4793475" y="2426867"/>
            <a:ext cx="3771300" cy="15388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subTitle" idx="4"/>
          </p:nvPr>
        </p:nvSpPr>
        <p:spPr>
          <a:xfrm>
            <a:off x="4793475" y="2171667"/>
            <a:ext cx="37713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"/>
              <a:buNone/>
              <a:defRPr sz="600" b="1">
                <a:solidFill>
                  <a:srgbClr val="0215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5"/>
          </p:nvPr>
        </p:nvSpPr>
        <p:spPr>
          <a:xfrm>
            <a:off x="4793475" y="4089633"/>
            <a:ext cx="3771300" cy="15388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subTitle" idx="6"/>
          </p:nvPr>
        </p:nvSpPr>
        <p:spPr>
          <a:xfrm>
            <a:off x="4793475" y="3834433"/>
            <a:ext cx="37713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"/>
              <a:buNone/>
              <a:defRPr sz="600" b="1">
                <a:solidFill>
                  <a:srgbClr val="0215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7"/>
          </p:nvPr>
        </p:nvSpPr>
        <p:spPr>
          <a:xfrm>
            <a:off x="928516" y="1545900"/>
            <a:ext cx="2671800" cy="2123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subTitle" idx="8"/>
          </p:nvPr>
        </p:nvSpPr>
        <p:spPr>
          <a:xfrm>
            <a:off x="928516" y="1837900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subTitle" idx="9"/>
          </p:nvPr>
        </p:nvSpPr>
        <p:spPr>
          <a:xfrm>
            <a:off x="913641" y="2620133"/>
            <a:ext cx="2671800" cy="2123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13"/>
          </p:nvPr>
        </p:nvSpPr>
        <p:spPr>
          <a:xfrm>
            <a:off x="913641" y="2912133"/>
            <a:ext cx="26037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subTitle" idx="14"/>
          </p:nvPr>
        </p:nvSpPr>
        <p:spPr>
          <a:xfrm>
            <a:off x="459350" y="3847967"/>
            <a:ext cx="2671800" cy="2123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5"/>
          </p:nvPr>
        </p:nvSpPr>
        <p:spPr>
          <a:xfrm>
            <a:off x="627657" y="4254381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475" y="601967"/>
            <a:ext cx="509000" cy="8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>
            <a:spLocks noGrp="1"/>
          </p:cNvSpPr>
          <p:nvPr>
            <p:ph type="sldNum" idx="12"/>
          </p:nvPr>
        </p:nvSpPr>
        <p:spPr>
          <a:xfrm>
            <a:off x="459350" y="6184900"/>
            <a:ext cx="316800" cy="1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>
            <a:lvl1pPr lvl="0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00000000-1234-1234-1234-123412341234}" type="slidenum">
              <a:rPr lang="ru">
                <a:solidFill>
                  <a:srgbClr val="0033A0"/>
                </a:solidFill>
              </a:rPr>
              <a:pPr/>
              <a:t>‹#›</a:t>
            </a:fld>
            <a:endParaRPr dirty="0">
              <a:solidFill>
                <a:srgbClr val="0033A0"/>
              </a:solidFill>
            </a:endParaRPr>
          </a:p>
        </p:txBody>
      </p:sp>
      <p:cxnSp>
        <p:nvCxnSpPr>
          <p:cNvPr id="198" name="Google Shape;198;p21"/>
          <p:cNvCxnSpPr/>
          <p:nvPr/>
        </p:nvCxnSpPr>
        <p:spPr>
          <a:xfrm>
            <a:off x="4362450" y="1545900"/>
            <a:ext cx="0" cy="3820000"/>
          </a:xfrm>
          <a:prstGeom prst="straightConnector1">
            <a:avLst/>
          </a:prstGeom>
          <a:noFill/>
          <a:ln w="9525" cap="flat" cmpd="sng">
            <a:solidFill>
              <a:srgbClr val="69B3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21"/>
          <p:cNvSpPr txBox="1">
            <a:spLocks noGrp="1"/>
          </p:cNvSpPr>
          <p:nvPr>
            <p:ph type="subTitle" idx="16"/>
          </p:nvPr>
        </p:nvSpPr>
        <p:spPr>
          <a:xfrm>
            <a:off x="627657" y="4562548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ubTitle" idx="17"/>
          </p:nvPr>
        </p:nvSpPr>
        <p:spPr>
          <a:xfrm>
            <a:off x="627657" y="4880281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subTitle" idx="18"/>
          </p:nvPr>
        </p:nvSpPr>
        <p:spPr>
          <a:xfrm>
            <a:off x="627657" y="5207581"/>
            <a:ext cx="1676400" cy="12311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None/>
              <a:defRPr sz="16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 sz="14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 sz="12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342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E46962"/>
          </p15:clr>
        </p15:guide>
        <p15:guide id="2" pos="289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04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7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46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40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17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9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76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45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9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02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01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21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27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86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46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7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61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26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69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73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14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48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!">
  <p:cSld name="Спасибо за внимание!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 title="Название презентации"/>
          <p:cNvSpPr txBox="1">
            <a:spLocks noGrp="1"/>
          </p:cNvSpPr>
          <p:nvPr>
            <p:ph type="title"/>
          </p:nvPr>
        </p:nvSpPr>
        <p:spPr>
          <a:xfrm>
            <a:off x="418950" y="1969500"/>
            <a:ext cx="4377600" cy="22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 Medium"/>
              <a:buNone/>
              <a:defRPr sz="2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428625" y="54546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28625" y="56197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418950" y="618490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80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0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094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5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10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47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18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624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18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44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80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03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!">
  <p:cSld name="Спасибо за внимание!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 title="Название презентации"/>
          <p:cNvSpPr txBox="1">
            <a:spLocks noGrp="1"/>
          </p:cNvSpPr>
          <p:nvPr>
            <p:ph type="title"/>
          </p:nvPr>
        </p:nvSpPr>
        <p:spPr>
          <a:xfrm>
            <a:off x="418950" y="1969500"/>
            <a:ext cx="4377600" cy="22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 Medium"/>
              <a:buNone/>
              <a:defRPr sz="2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428625" y="54546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28625" y="56197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418950" y="618490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5401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2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22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060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242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87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84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61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313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89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453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9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!">
  <p:cSld name="Спасибо за внимание!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 title="Название презентации"/>
          <p:cNvSpPr txBox="1">
            <a:spLocks noGrp="1"/>
          </p:cNvSpPr>
          <p:nvPr>
            <p:ph type="title"/>
          </p:nvPr>
        </p:nvSpPr>
        <p:spPr>
          <a:xfrm>
            <a:off x="418950" y="1969500"/>
            <a:ext cx="4377600" cy="22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 Medium"/>
              <a:buNone/>
              <a:defRPr sz="2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428625" y="54546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28625" y="56197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418950" y="618490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2650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880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83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805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593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735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608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291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821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084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6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447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126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392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995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996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851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951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6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471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812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557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!">
  <p:cSld name="Спасибо за внимание!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 title="Название презентации"/>
          <p:cNvSpPr txBox="1">
            <a:spLocks noGrp="1"/>
          </p:cNvSpPr>
          <p:nvPr>
            <p:ph type="title"/>
          </p:nvPr>
        </p:nvSpPr>
        <p:spPr>
          <a:xfrm>
            <a:off x="418950" y="1969500"/>
            <a:ext cx="4377600" cy="22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 Medium"/>
              <a:buNone/>
              <a:defRPr sz="2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428625" y="54546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28625" y="5619767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418950" y="6184900"/>
            <a:ext cx="1676400" cy="9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0671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615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993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915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085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079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4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5"/>
            <a:ext cx="8520600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Medium"/>
              <a:buChar char="■"/>
              <a:defRPr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Medium"/>
              <a:buChar char="●"/>
              <a:defRPr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 Medium"/>
              <a:buChar char="○"/>
              <a:defRPr sz="1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 Medium"/>
              <a:buChar char="■"/>
              <a:defRPr sz="1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7285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Medium"/>
              <a:buChar char="■"/>
              <a:defRPr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Medium"/>
              <a:buChar char="●"/>
              <a:defRPr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 Medium"/>
              <a:buChar char="○"/>
              <a:defRPr sz="1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 Medium"/>
              <a:buChar char="■"/>
              <a:defRPr sz="1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6236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3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9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5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2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38.jpg"/><Relationship Id="rId3" Type="http://schemas.openxmlformats.org/officeDocument/2006/relationships/image" Target="../media/image32.png"/><Relationship Id="rId7" Type="http://schemas.openxmlformats.org/officeDocument/2006/relationships/image" Target="../media/image17.jp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4.jpg"/><Relationship Id="rId11" Type="http://schemas.openxmlformats.org/officeDocument/2006/relationships/image" Target="../media/image37.png"/><Relationship Id="rId5" Type="http://schemas.openxmlformats.org/officeDocument/2006/relationships/image" Target="../media/image33.jpeg"/><Relationship Id="rId10" Type="http://schemas.openxmlformats.org/officeDocument/2006/relationships/image" Target="../media/image36.jpg"/><Relationship Id="rId4" Type="http://schemas.openxmlformats.org/officeDocument/2006/relationships/image" Target="../media/image24.jpg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51.jp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7.jp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9.png"/><Relationship Id="rId5" Type="http://schemas.openxmlformats.org/officeDocument/2006/relationships/image" Target="../media/image50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4.svg"/><Relationship Id="rId18" Type="http://schemas.openxmlformats.org/officeDocument/2006/relationships/image" Target="../media/image7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8.svg"/><Relationship Id="rId2" Type="http://schemas.openxmlformats.org/officeDocument/2006/relationships/diagramData" Target="../diagrams/data1.xml"/><Relationship Id="rId16" Type="http://schemas.openxmlformats.org/officeDocument/2006/relationships/image" Target="../media/image72.png"/><Relationship Id="rId20" Type="http://schemas.openxmlformats.org/officeDocument/2006/relationships/image" Target="../media/image81.svg"/><Relationship Id="rId1" Type="http://schemas.openxmlformats.org/officeDocument/2006/relationships/slideLayout" Target="../slideLayouts/slideLayout95.xml"/><Relationship Id="rId6" Type="http://schemas.microsoft.com/office/2007/relationships/diagramDrawing" Target="../diagrams/drawing1.xml"/><Relationship Id="rId11" Type="http://schemas.openxmlformats.org/officeDocument/2006/relationships/image" Target="../media/image69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76.svg"/><Relationship Id="rId10" Type="http://schemas.openxmlformats.org/officeDocument/2006/relationships/image" Target="../media/image68.jpeg"/><Relationship Id="rId19" Type="http://schemas.openxmlformats.org/officeDocument/2006/relationships/image" Target="../media/image7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7.jpeg"/><Relationship Id="rId1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jp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79.jp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7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chart" Target="../charts/chart6.xml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17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chanchikova\Desktop\ЛОРОЛ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87424"/>
            <a:ext cx="9543384" cy="739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chanchikova\Desktop\horisontal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99392"/>
            <a:ext cx="281048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347864" y="404664"/>
            <a:ext cx="0" cy="576064"/>
          </a:xfrm>
          <a:prstGeom prst="line">
            <a:avLst/>
          </a:prstGeom>
          <a:ln w="381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79912" y="332656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Центр занятости населения </a:t>
            </a:r>
          </a:p>
          <a:p>
            <a:r>
              <a:rPr lang="ru-RU" sz="20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города Красноярска</a:t>
            </a:r>
          </a:p>
        </p:txBody>
      </p:sp>
      <p:pic>
        <p:nvPicPr>
          <p:cNvPr id="8" name="Picture 2" descr="C:\Users\Echanchikova\Desktop\horisontal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90582"/>
            <a:ext cx="253085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chanchikova\Desktop\horisontal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92" y="5715012"/>
            <a:ext cx="552564" cy="6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chanchikova\Desktop\horisontal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837" y="5282964"/>
            <a:ext cx="361551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19;p23"/>
          <p:cNvSpPr txBox="1">
            <a:spLocks noGrp="1"/>
          </p:cNvSpPr>
          <p:nvPr>
            <p:ph type="subTitle" idx="1"/>
          </p:nvPr>
        </p:nvSpPr>
        <p:spPr>
          <a:xfrm>
            <a:off x="428624" y="5272933"/>
            <a:ext cx="4172753" cy="43088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>
                <a:solidFill>
                  <a:srgbClr val="0033A0"/>
                </a:solidFill>
                <a:latin typeface="Montserrat" panose="00000500000000000000" pitchFamily="2" charset="-52"/>
              </a:rPr>
              <a:t>Донова Надежда Александровна</a:t>
            </a:r>
            <a:endParaRPr sz="1800" b="1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Google Shape;220;p23"/>
          <p:cNvSpPr txBox="1">
            <a:spLocks/>
          </p:cNvSpPr>
          <p:nvPr/>
        </p:nvSpPr>
        <p:spPr>
          <a:xfrm>
            <a:off x="428624" y="5787622"/>
            <a:ext cx="3567312" cy="3693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200" b="1" dirty="0">
                <a:solidFill>
                  <a:srgbClr val="0033A0"/>
                </a:solidFill>
                <a:latin typeface="Montserrat" panose="00000500000000000000" pitchFamily="2" charset="-52"/>
              </a:rPr>
              <a:t>Заместитель директора</a:t>
            </a:r>
            <a:r>
              <a:rPr lang="en-US" sz="1200" b="1" dirty="0">
                <a:solidFill>
                  <a:srgbClr val="0033A0"/>
                </a:solidFill>
                <a:latin typeface="Montserrat" panose="00000500000000000000" pitchFamily="2" charset="-52"/>
              </a:rPr>
              <a:t> </a:t>
            </a:r>
            <a:endParaRPr lang="ru-RU" sz="1200" b="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200" b="1" dirty="0">
                <a:solidFill>
                  <a:srgbClr val="0033A0"/>
                </a:solidFill>
                <a:latin typeface="Montserrat" panose="00000500000000000000" pitchFamily="2" charset="-52"/>
              </a:rPr>
              <a:t>КГКУ «ЦЗН г. Красноярска»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018" y="1772816"/>
            <a:ext cx="80137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prstClr val="white"/>
                </a:solidFill>
                <a:latin typeface="Montserrat" panose="00000500000000000000" pitchFamily="2" charset="-52"/>
              </a:rPr>
              <a:t>О ситуации на рынке труда</a:t>
            </a:r>
          </a:p>
          <a:p>
            <a:r>
              <a:rPr lang="ru-RU" sz="3600" b="1" dirty="0">
                <a:solidFill>
                  <a:prstClr val="white"/>
                </a:solidFill>
                <a:latin typeface="Montserrat" panose="00000500000000000000" pitchFamily="2" charset="-52"/>
              </a:rPr>
              <a:t>г. Красноярска и содействии </a:t>
            </a:r>
          </a:p>
          <a:p>
            <a:r>
              <a:rPr lang="ru-RU" sz="3600" b="1" dirty="0">
                <a:solidFill>
                  <a:prstClr val="white"/>
                </a:solidFill>
                <a:latin typeface="Montserrat" panose="00000500000000000000" pitchFamily="2" charset="-52"/>
              </a:rPr>
              <a:t>в трудоустройстве в 2023 году.</a:t>
            </a:r>
          </a:p>
          <a:p>
            <a:r>
              <a:rPr lang="ru-RU" sz="3600" b="1" dirty="0">
                <a:solidFill>
                  <a:prstClr val="white"/>
                </a:solidFill>
                <a:latin typeface="Montserrat" panose="00000500000000000000" pitchFamily="2" charset="-52"/>
              </a:rPr>
              <a:t>Задачи на 2024 год</a:t>
            </a:r>
          </a:p>
        </p:txBody>
      </p:sp>
      <p:sp>
        <p:nvSpPr>
          <p:cNvPr id="15" name="Google Shape;223;p23"/>
          <p:cNvSpPr txBox="1">
            <a:spLocks/>
          </p:cNvSpPr>
          <p:nvPr/>
        </p:nvSpPr>
        <p:spPr>
          <a:xfrm>
            <a:off x="467544" y="6453336"/>
            <a:ext cx="1676400" cy="32316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1100" b="1" dirty="0">
                <a:solidFill>
                  <a:srgbClr val="0033A0"/>
                </a:solidFill>
                <a:latin typeface="Montserrat" panose="00000500000000000000" pitchFamily="2" charset="-52"/>
              </a:rPr>
              <a:t>20.02.2024</a:t>
            </a:r>
          </a:p>
        </p:txBody>
      </p:sp>
      <p:sp>
        <p:nvSpPr>
          <p:cNvPr id="16" name="Google Shape;224;p23"/>
          <p:cNvSpPr txBox="1">
            <a:spLocks/>
          </p:cNvSpPr>
          <p:nvPr/>
        </p:nvSpPr>
        <p:spPr>
          <a:xfrm>
            <a:off x="7956376" y="6477693"/>
            <a:ext cx="936104" cy="33855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1200" b="1" dirty="0">
                <a:solidFill>
                  <a:srgbClr val="0033A0"/>
                </a:solidFill>
                <a:latin typeface="Montserrat" panose="00000500000000000000" pitchFamily="2" charset="-52"/>
              </a:rPr>
              <a:t>krasczn.ru</a:t>
            </a:r>
          </a:p>
        </p:txBody>
      </p:sp>
    </p:spTree>
    <p:extLst>
      <p:ext uri="{BB962C8B-B14F-4D97-AF65-F5344CB8AC3E}">
        <p14:creationId xmlns:p14="http://schemas.microsoft.com/office/powerpoint/2010/main" val="21917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954" y="332656"/>
            <a:ext cx="8758046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F452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Услуги и сервисы центра занятости для граждан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7523" y="2291022"/>
            <a:ext cx="2786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Профессиональная ориентация</a:t>
            </a:r>
          </a:p>
          <a:p>
            <a:pPr algn="r"/>
            <a:r>
              <a:rPr lang="ru-RU" sz="1200" dirty="0">
                <a:solidFill>
                  <a:srgbClr val="CF4520"/>
                </a:solidFill>
                <a:latin typeface="Montserrat" panose="00000500000000000000" pitchFamily="2" charset="-52"/>
              </a:rPr>
              <a:t>28,1 тыс. человек</a:t>
            </a:r>
          </a:p>
          <a:p>
            <a:pPr algn="r"/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39752" y="2132856"/>
            <a:ext cx="4608512" cy="0"/>
          </a:xfrm>
          <a:prstGeom prst="line">
            <a:avLst/>
          </a:prstGeom>
          <a:ln>
            <a:solidFill>
              <a:srgbClr val="CF4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339752" y="3011102"/>
            <a:ext cx="4608512" cy="0"/>
          </a:xfrm>
          <a:prstGeom prst="line">
            <a:avLst/>
          </a:prstGeom>
          <a:ln>
            <a:solidFill>
              <a:srgbClr val="CF4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67744" y="4221088"/>
            <a:ext cx="4608512" cy="0"/>
          </a:xfrm>
          <a:prstGeom prst="line">
            <a:avLst/>
          </a:prstGeom>
          <a:ln>
            <a:solidFill>
              <a:srgbClr val="CF4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12459" y="1249299"/>
            <a:ext cx="2770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Информирование о положении</a:t>
            </a:r>
          </a:p>
          <a:p>
            <a:pPr algn="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на рынке труда</a:t>
            </a:r>
          </a:p>
          <a:p>
            <a:pPr algn="r"/>
            <a:r>
              <a:rPr lang="ru-RU" sz="1200" dirty="0">
                <a:solidFill>
                  <a:srgbClr val="CF4520"/>
                </a:solidFill>
                <a:latin typeface="Montserrat" panose="00000500000000000000" pitchFamily="2" charset="-52"/>
              </a:rPr>
              <a:t>граждане – 63,1 тыс. </a:t>
            </a:r>
            <a:r>
              <a:rPr lang="ru-RU" sz="1200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человек</a:t>
            </a:r>
            <a:endParaRPr lang="ru-RU" sz="1200" dirty="0">
              <a:solidFill>
                <a:srgbClr val="CF4520"/>
              </a:solidFill>
              <a:latin typeface="Montserrat" panose="00000500000000000000" pitchFamily="2" charset="-52"/>
            </a:endParaRPr>
          </a:p>
          <a:p>
            <a:pPr algn="r"/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2CD9970-7177-4D80-9E2E-E5273A0AD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81" y="1315271"/>
            <a:ext cx="449519" cy="4495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/>
          <a:stretch/>
        </p:blipFill>
        <p:spPr>
          <a:xfrm>
            <a:off x="4067944" y="2187615"/>
            <a:ext cx="523092" cy="6175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87989" y="3227126"/>
            <a:ext cx="2523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Временное трудоустройство</a:t>
            </a:r>
          </a:p>
          <a:p>
            <a:pPr algn="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испытывающих трудности</a:t>
            </a:r>
          </a:p>
          <a:p>
            <a:pPr algn="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в поиске работы</a:t>
            </a:r>
          </a:p>
          <a:p>
            <a:pPr algn="r"/>
            <a:r>
              <a:rPr lang="ru-RU" sz="1200" dirty="0">
                <a:solidFill>
                  <a:srgbClr val="CF4520"/>
                </a:solidFill>
                <a:latin typeface="Montserrat" panose="00000500000000000000" pitchFamily="2" charset="-52"/>
              </a:rPr>
              <a:t>198 человек</a:t>
            </a:r>
            <a:endParaRPr lang="en-US" sz="1200" dirty="0">
              <a:solidFill>
                <a:srgbClr val="CF4520"/>
              </a:solidFill>
              <a:latin typeface="Montserrat" panose="00000500000000000000" pitchFamily="2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3" y="3266957"/>
            <a:ext cx="504556" cy="50087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00406" y="4392028"/>
            <a:ext cx="2598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Профессиональное обучение</a:t>
            </a:r>
          </a:p>
          <a:p>
            <a:pPr algn="r"/>
            <a:r>
              <a:rPr lang="ru-RU" sz="1200" dirty="0">
                <a:solidFill>
                  <a:srgbClr val="CF4520"/>
                </a:solidFill>
                <a:latin typeface="Montserrat" panose="00000500000000000000" pitchFamily="2" charset="-52"/>
              </a:rPr>
              <a:t>1,6 тыс. человек</a:t>
            </a:r>
          </a:p>
          <a:p>
            <a:pPr algn="r"/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339752" y="5235461"/>
            <a:ext cx="4608512" cy="0"/>
          </a:xfrm>
          <a:prstGeom prst="line">
            <a:avLst/>
          </a:prstGeom>
          <a:ln>
            <a:solidFill>
              <a:srgbClr val="CF4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48496" y="5428563"/>
            <a:ext cx="2550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Психологическая поддержка</a:t>
            </a:r>
          </a:p>
          <a:p>
            <a:pPr algn="r"/>
            <a:r>
              <a:rPr lang="ru-RU" sz="1200" dirty="0">
                <a:solidFill>
                  <a:srgbClr val="CF4520"/>
                </a:solidFill>
                <a:latin typeface="Montserrat" panose="00000500000000000000" pitchFamily="2" charset="-52"/>
              </a:rPr>
              <a:t>2,1 тыс. человек</a:t>
            </a:r>
          </a:p>
          <a:p>
            <a:pPr algn="r"/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01" y="5326729"/>
            <a:ext cx="674415" cy="5505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7" y="5751729"/>
            <a:ext cx="1370506" cy="68740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5922252-B568-430D-B183-778EDF7FD4E5}"/>
              </a:ext>
            </a:extLst>
          </p:cNvPr>
          <p:cNvSpPr txBox="1"/>
          <p:nvPr/>
        </p:nvSpPr>
        <p:spPr>
          <a:xfrm>
            <a:off x="5626498" y="1316668"/>
            <a:ext cx="205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Социальная адаптация</a:t>
            </a:r>
          </a:p>
          <a:p>
            <a:r>
              <a:rPr lang="ru-RU" sz="1200" dirty="0">
                <a:solidFill>
                  <a:srgbClr val="CF4520"/>
                </a:solidFill>
                <a:latin typeface="Montserrat" panose="00000500000000000000" pitchFamily="2" charset="-52"/>
              </a:rPr>
              <a:t>2,4 тыс. человек</a:t>
            </a:r>
          </a:p>
          <a:p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83D6AE0-75EA-44B3-B5D5-165E047960E3}"/>
              </a:ext>
            </a:extLst>
          </p:cNvPr>
          <p:cNvSpPr txBox="1"/>
          <p:nvPr/>
        </p:nvSpPr>
        <p:spPr>
          <a:xfrm>
            <a:off x="5625609" y="2276872"/>
            <a:ext cx="23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Содействие самозанятости</a:t>
            </a:r>
          </a:p>
          <a:p>
            <a:r>
              <a:rPr lang="ru-RU" sz="1200" dirty="0">
                <a:solidFill>
                  <a:srgbClr val="CF4520"/>
                </a:solidFill>
                <a:latin typeface="Montserrat" panose="00000500000000000000" pitchFamily="2" charset="-52"/>
              </a:rPr>
              <a:t>5,2 тыс. человек</a:t>
            </a:r>
          </a:p>
          <a:p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5194D14-3478-4CBD-AFD0-511ECCFCE49A}"/>
              </a:ext>
            </a:extLst>
          </p:cNvPr>
          <p:cNvSpPr txBox="1"/>
          <p:nvPr/>
        </p:nvSpPr>
        <p:spPr>
          <a:xfrm>
            <a:off x="5650544" y="328498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Переезд, переселение</a:t>
            </a:r>
          </a:p>
          <a:p>
            <a:r>
              <a:rPr lang="ru-RU" sz="1200" dirty="0">
                <a:solidFill>
                  <a:srgbClr val="CF4520"/>
                </a:solidFill>
                <a:latin typeface="Montserrat" panose="00000500000000000000" pitchFamily="2" charset="-52"/>
              </a:rPr>
              <a:t>4 человека</a:t>
            </a:r>
          </a:p>
          <a:p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82B8F78-BAE5-4790-9FF0-00EE6D3CD2D9}"/>
              </a:ext>
            </a:extLst>
          </p:cNvPr>
          <p:cNvSpPr txBox="1"/>
          <p:nvPr/>
        </p:nvSpPr>
        <p:spPr>
          <a:xfrm>
            <a:off x="5662489" y="5457418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Участие в общественных работах</a:t>
            </a:r>
          </a:p>
          <a:p>
            <a:r>
              <a:rPr lang="ru-RU" sz="1200" dirty="0">
                <a:solidFill>
                  <a:srgbClr val="CF4520"/>
                </a:solidFill>
                <a:latin typeface="Montserrat" panose="00000500000000000000" pitchFamily="2" charset="-52"/>
              </a:rPr>
              <a:t>357 человек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832E3BF-2B47-4169-AAA5-B1512F942A13}"/>
              </a:ext>
            </a:extLst>
          </p:cNvPr>
          <p:cNvSpPr txBox="1"/>
          <p:nvPr/>
        </p:nvSpPr>
        <p:spPr>
          <a:xfrm>
            <a:off x="5662489" y="4341004"/>
            <a:ext cx="325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Организация сопровождения </a:t>
            </a:r>
          </a:p>
          <a:p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при содействии занятости инвалидов</a:t>
            </a:r>
          </a:p>
          <a:p>
            <a:r>
              <a:rPr lang="ru-RU" sz="1200" dirty="0">
                <a:solidFill>
                  <a:srgbClr val="CF4520"/>
                </a:solidFill>
                <a:latin typeface="Montserrat" panose="00000500000000000000" pitchFamily="2" charset="-52"/>
              </a:rPr>
              <a:t>12 человек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B0BC1F38-3002-4DBF-90E2-3933546989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88" y="1241438"/>
            <a:ext cx="546974" cy="56541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278FD28-C778-4A2E-85EC-768B6C53DD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8"/>
          <a:stretch/>
        </p:blipFill>
        <p:spPr>
          <a:xfrm>
            <a:off x="4954778" y="2240018"/>
            <a:ext cx="479370" cy="54091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995D2D93-58A3-4900-A737-9F9433DB457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1"/>
          <a:stretch/>
        </p:blipFill>
        <p:spPr>
          <a:xfrm>
            <a:off x="4954778" y="3280478"/>
            <a:ext cx="516245" cy="50856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EAB18364-71B5-414E-BB49-6587D3779A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86" y="5449989"/>
            <a:ext cx="427283" cy="42728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DB094807-DC15-403E-949C-DC609EE382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8" y="4357831"/>
            <a:ext cx="479370" cy="51132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4" y="4379936"/>
            <a:ext cx="656488" cy="4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3;p40">
            <a:extLst>
              <a:ext uri="{FF2B5EF4-FFF2-40B4-BE49-F238E27FC236}">
                <a16:creationId xmlns:a16="http://schemas.microsoft.com/office/drawing/2014/main" xmlns="" id="{3184B75E-33FD-4D5C-91BB-DF26A66E18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1712" y="260648"/>
            <a:ext cx="8212584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</a:rPr>
              <a:t>Профориентация в целях выбора сферы деятельности (профессии)</a:t>
            </a:r>
            <a:endParaRPr sz="2400" b="1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5401"/>
          <a:stretch/>
        </p:blipFill>
        <p:spPr>
          <a:xfrm>
            <a:off x="-1154" y="3736395"/>
            <a:ext cx="2452988" cy="15193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556792"/>
            <a:ext cx="2776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Получили услугу </a:t>
            </a:r>
          </a:p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rgbClr val="CF4520"/>
                </a:solidFill>
                <a:latin typeface="Montserrat" panose="00000500000000000000" pitchFamily="2" charset="-52"/>
              </a:rPr>
              <a:t>28,1 </a:t>
            </a:r>
            <a:r>
              <a:rPr lang="ru-RU" sz="2000" b="1" dirty="0">
                <a:solidFill>
                  <a:srgbClr val="CF4520"/>
                </a:solidFill>
                <a:latin typeface="Montserrat" panose="00000500000000000000" pitchFamily="2" charset="-52"/>
              </a:rPr>
              <a:t>тыс. человек</a:t>
            </a:r>
            <a:endParaRPr lang="ru-RU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1556792"/>
            <a:ext cx="5400600" cy="936104"/>
          </a:xfrm>
          <a:prstGeom prst="rect">
            <a:avLst/>
          </a:prstGeom>
          <a:solidFill>
            <a:srgbClr val="69B3E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white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1556792"/>
            <a:ext cx="1368152" cy="936104"/>
          </a:xfrm>
          <a:prstGeom prst="rect">
            <a:avLst/>
          </a:prstGeom>
          <a:solidFill>
            <a:srgbClr val="CF45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0278" y="1644738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Montserrat" panose="00000500000000000000" pitchFamily="2" charset="-52"/>
              </a:rPr>
              <a:t>20,6</a:t>
            </a:r>
            <a:r>
              <a:rPr lang="ru-RU" b="1" dirty="0">
                <a:solidFill>
                  <a:prstClr val="white"/>
                </a:solidFill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>
                <a:solidFill>
                  <a:prstClr val="white"/>
                </a:solidFill>
                <a:latin typeface="Montserrat" panose="00000500000000000000" pitchFamily="2" charset="-52"/>
              </a:rPr>
              <a:t>тыс. человек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97792" y="1654818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Montserrat" panose="00000500000000000000" pitchFamily="2" charset="-52"/>
              </a:rPr>
              <a:t>7,5</a:t>
            </a:r>
          </a:p>
          <a:p>
            <a:r>
              <a:rPr lang="ru-RU" sz="1200" b="1" dirty="0">
                <a:solidFill>
                  <a:prstClr val="white"/>
                </a:solidFill>
                <a:latin typeface="Montserrat" panose="00000500000000000000" pitchFamily="2" charset="-52"/>
              </a:rPr>
              <a:t>тыс. человек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95261" y="2682788"/>
            <a:ext cx="144016" cy="145757"/>
          </a:xfrm>
          <a:prstGeom prst="rect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F452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50410" y="2691600"/>
            <a:ext cx="144016" cy="145757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F452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277" y="2586390"/>
            <a:ext cx="2016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F4520"/>
                </a:solidFill>
                <a:latin typeface="Montserrat" panose="00000500000000000000" pitchFamily="2" charset="-52"/>
              </a:rPr>
              <a:t>возраст 14-29 лет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6251" y="2586390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69B3E7"/>
                </a:solidFill>
                <a:latin typeface="Montserrat" panose="00000500000000000000" pitchFamily="2" charset="-52"/>
              </a:rPr>
              <a:t>другие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/>
          <a:stretch/>
        </p:blipFill>
        <p:spPr>
          <a:xfrm>
            <a:off x="2339752" y="3736345"/>
            <a:ext cx="2427116" cy="1518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54" y="3717032"/>
            <a:ext cx="2277942" cy="15186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" y="3212976"/>
            <a:ext cx="9153792" cy="25202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731776"/>
            <a:ext cx="2207750" cy="1518628"/>
          </a:xfrm>
          <a:prstGeom prst="rect">
            <a:avLst/>
          </a:prstGeom>
        </p:spPr>
      </p:pic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xmlns="" id="{8EAA1967-0689-42C3-9BCF-B8AD76C5BF4B}"/>
              </a:ext>
            </a:extLst>
          </p:cNvPr>
          <p:cNvSpPr/>
          <p:nvPr/>
        </p:nvSpPr>
        <p:spPr>
          <a:xfrm rot="10800000">
            <a:off x="296363" y="5949280"/>
            <a:ext cx="1611337" cy="610230"/>
          </a:xfrm>
          <a:prstGeom prst="wedgeRectCallout">
            <a:avLst/>
          </a:prstGeom>
          <a:solidFill>
            <a:schemeClr val="bg1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CDAA84-D6DD-4018-81A2-12AB27B380D9}"/>
              </a:ext>
            </a:extLst>
          </p:cNvPr>
          <p:cNvSpPr txBox="1"/>
          <p:nvPr/>
        </p:nvSpPr>
        <p:spPr>
          <a:xfrm>
            <a:off x="296365" y="5949280"/>
            <a:ext cx="1611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Молодежный </a:t>
            </a:r>
          </a:p>
          <a:p>
            <a:pPr algn="ct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форум ТИМ </a:t>
            </a:r>
          </a:p>
          <a:p>
            <a:pPr algn="ct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«Юниор»</a:t>
            </a:r>
          </a:p>
          <a:p>
            <a:endParaRPr lang="ru-RU" dirty="0"/>
          </a:p>
        </p:txBody>
      </p:sp>
      <p:sp>
        <p:nvSpPr>
          <p:cNvPr id="26" name="Облачко с текстом: прямоугольное 25">
            <a:extLst>
              <a:ext uri="{FF2B5EF4-FFF2-40B4-BE49-F238E27FC236}">
                <a16:creationId xmlns:a16="http://schemas.microsoft.com/office/drawing/2014/main" xmlns="" id="{3EB75ABD-C089-4915-9FD3-755502ABCA3E}"/>
              </a:ext>
            </a:extLst>
          </p:cNvPr>
          <p:cNvSpPr/>
          <p:nvPr/>
        </p:nvSpPr>
        <p:spPr>
          <a:xfrm rot="10800000">
            <a:off x="2403443" y="5881413"/>
            <a:ext cx="2168555" cy="830996"/>
          </a:xfrm>
          <a:prstGeom prst="wedgeRectCallout">
            <a:avLst/>
          </a:prstGeom>
          <a:solidFill>
            <a:schemeClr val="bg1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блачко с текстом: прямоугольное 27">
            <a:extLst>
              <a:ext uri="{FF2B5EF4-FFF2-40B4-BE49-F238E27FC236}">
                <a16:creationId xmlns:a16="http://schemas.microsoft.com/office/drawing/2014/main" xmlns="" id="{18031E86-8A5E-4984-B1BB-6F9813A75E63}"/>
              </a:ext>
            </a:extLst>
          </p:cNvPr>
          <p:cNvSpPr/>
          <p:nvPr/>
        </p:nvSpPr>
        <p:spPr>
          <a:xfrm rot="10800000">
            <a:off x="4976993" y="5949569"/>
            <a:ext cx="1611337" cy="610230"/>
          </a:xfrm>
          <a:prstGeom prst="wedgeRectCallout">
            <a:avLst/>
          </a:prstGeom>
          <a:solidFill>
            <a:schemeClr val="bg1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блачко с текстом: прямоугольное 28">
            <a:extLst>
              <a:ext uri="{FF2B5EF4-FFF2-40B4-BE49-F238E27FC236}">
                <a16:creationId xmlns:a16="http://schemas.microsoft.com/office/drawing/2014/main" xmlns="" id="{6EF2FC12-06EB-4EEF-A59C-01C64CEE861D}"/>
              </a:ext>
            </a:extLst>
          </p:cNvPr>
          <p:cNvSpPr/>
          <p:nvPr/>
        </p:nvSpPr>
        <p:spPr>
          <a:xfrm rot="10800000">
            <a:off x="7157769" y="5949280"/>
            <a:ext cx="1611337" cy="610230"/>
          </a:xfrm>
          <a:prstGeom prst="wedgeRectCallout">
            <a:avLst/>
          </a:prstGeom>
          <a:solidFill>
            <a:schemeClr val="bg1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9C5F4BD-E00E-4B81-AFC9-299E624E4FE7}"/>
              </a:ext>
            </a:extLst>
          </p:cNvPr>
          <p:cNvSpPr txBox="1"/>
          <p:nvPr/>
        </p:nvSpPr>
        <p:spPr>
          <a:xfrm>
            <a:off x="2451834" y="5881413"/>
            <a:ext cx="20431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Форум </a:t>
            </a:r>
          </a:p>
          <a:p>
            <a:pPr algn="ct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дополнительного </a:t>
            </a:r>
          </a:p>
          <a:p>
            <a:pPr algn="ct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образования детей</a:t>
            </a:r>
          </a:p>
          <a:p>
            <a:pPr algn="ct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 Красноярского края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5647A64-F983-4015-9FCC-E85875404FAC}"/>
              </a:ext>
            </a:extLst>
          </p:cNvPr>
          <p:cNvSpPr txBox="1"/>
          <p:nvPr/>
        </p:nvSpPr>
        <p:spPr>
          <a:xfrm>
            <a:off x="4761074" y="5949280"/>
            <a:ext cx="2043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Краевое </a:t>
            </a:r>
          </a:p>
          <a:p>
            <a:pPr algn="ct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родительское собрание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7F50E35-A5F6-4B24-B0FB-E67F273FE32D}"/>
              </a:ext>
            </a:extLst>
          </p:cNvPr>
          <p:cNvSpPr txBox="1"/>
          <p:nvPr/>
        </p:nvSpPr>
        <p:spPr>
          <a:xfrm>
            <a:off x="6921314" y="5949280"/>
            <a:ext cx="2043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Летние оздоровительные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20056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B0D2DB36-3DED-458A-89E4-C4C4D9FC6AA5}"/>
              </a:ext>
            </a:extLst>
          </p:cNvPr>
          <p:cNvSpPr/>
          <p:nvPr/>
        </p:nvSpPr>
        <p:spPr>
          <a:xfrm>
            <a:off x="778518" y="2276872"/>
            <a:ext cx="5616624" cy="6974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800" b="1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802DFC1-D8D0-4C17-9895-D10A92B77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" y="1924495"/>
            <a:ext cx="899587" cy="1015663"/>
          </a:xfrm>
          <a:prstGeom prst="rect">
            <a:avLst/>
          </a:prstGeom>
        </p:spPr>
      </p:pic>
      <p:sp>
        <p:nvSpPr>
          <p:cNvPr id="21" name="Прямоугольник: скругленные углы 26">
            <a:extLst>
              <a:ext uri="{FF2B5EF4-FFF2-40B4-BE49-F238E27FC236}">
                <a16:creationId xmlns:a16="http://schemas.microsoft.com/office/drawing/2014/main" xmlns="" id="{B0D2DB36-3DED-458A-89E4-C4C4D9FC6AA5}"/>
              </a:ext>
            </a:extLst>
          </p:cNvPr>
          <p:cNvSpPr/>
          <p:nvPr/>
        </p:nvSpPr>
        <p:spPr>
          <a:xfrm>
            <a:off x="755576" y="1365090"/>
            <a:ext cx="5616624" cy="6974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800" b="1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802DFC1-D8D0-4C17-9895-D10A92B77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9" y="973177"/>
            <a:ext cx="899587" cy="1015663"/>
          </a:xfrm>
          <a:prstGeom prst="rect">
            <a:avLst/>
          </a:prstGeom>
        </p:spPr>
      </p:pic>
      <p:sp>
        <p:nvSpPr>
          <p:cNvPr id="4" name="Google Shape;423;p40">
            <a:extLst>
              <a:ext uri="{FF2B5EF4-FFF2-40B4-BE49-F238E27FC236}">
                <a16:creationId xmlns:a16="http://schemas.microsoft.com/office/drawing/2014/main" xmlns="" id="{3184B75E-33FD-4D5C-91BB-DF26A66E18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3241" y="260648"/>
            <a:ext cx="8212584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</a:rPr>
              <a:t>Организация профессионального обучения и дополнительного профессионального образования</a:t>
            </a:r>
            <a:endParaRPr sz="2400" b="1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340256"/>
            <a:ext cx="4992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Профессионально-квалификационный </a:t>
            </a:r>
          </a:p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состав безработных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2533" y="2293827"/>
            <a:ext cx="6099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Потребность рынка труда, включая возможность</a:t>
            </a:r>
          </a:p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открытия собственного дела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5111" y="1800977"/>
            <a:ext cx="16273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F4520"/>
                </a:solidFill>
                <a:latin typeface="Montserrat" panose="00000500000000000000" pitchFamily="2" charset="-52"/>
              </a:rPr>
              <a:t>1,6</a:t>
            </a:r>
            <a:r>
              <a:rPr lang="ru-RU" b="1" dirty="0">
                <a:solidFill>
                  <a:srgbClr val="CF4520"/>
                </a:solidFill>
                <a:latin typeface="Montserrat" panose="00000500000000000000" pitchFamily="2" charset="-52"/>
              </a:rPr>
              <a:t> </a:t>
            </a:r>
            <a:endParaRPr lang="ru-RU" b="1" dirty="0" smtClean="0">
              <a:solidFill>
                <a:srgbClr val="CF4520"/>
              </a:solidFill>
              <a:latin typeface="Montserrat" panose="00000500000000000000" pitchFamily="2" charset="-52"/>
            </a:endParaRPr>
          </a:p>
          <a:p>
            <a:r>
              <a:rPr lang="ru-RU" sz="1600" b="1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тыс</a:t>
            </a:r>
            <a:r>
              <a:rPr lang="ru-RU" sz="1600" b="1" dirty="0">
                <a:solidFill>
                  <a:srgbClr val="CF4520"/>
                </a:solidFill>
                <a:latin typeface="Montserrat" panose="00000500000000000000" pitchFamily="2" charset="-52"/>
              </a:rPr>
              <a:t>. человек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903997819"/>
              </p:ext>
            </p:extLst>
          </p:nvPr>
        </p:nvGraphicFramePr>
        <p:xfrm>
          <a:off x="108000" y="3384000"/>
          <a:ext cx="4453510" cy="414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37541" y="3475204"/>
            <a:ext cx="445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9B3E7"/>
                </a:solidFill>
                <a:latin typeface="Montserrat" panose="00000500000000000000" pitchFamily="2" charset="-52"/>
              </a:rPr>
              <a:t>Трудоустроено после профобучения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9720" y="3454969"/>
            <a:ext cx="445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Приоритетные направления подготовки</a:t>
            </a:r>
            <a:endParaRPr lang="ru-RU" sz="1400" b="1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51520" y="3356993"/>
            <a:ext cx="8568953" cy="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46171" y="3741469"/>
            <a:ext cx="43060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1600" dirty="0">
                <a:solidFill>
                  <a:srgbClr val="0033A0"/>
                </a:solidFill>
                <a:latin typeface="Montserrat" panose="00000500000000000000" pitchFamily="2" charset="-52"/>
              </a:rPr>
              <a:t>Машинисты экскаватора, </a:t>
            </a:r>
          </a:p>
          <a:p>
            <a:r>
              <a:rPr lang="ru-RU" sz="1600" dirty="0">
                <a:solidFill>
                  <a:srgbClr val="0033A0"/>
                </a:solidFill>
                <a:latin typeface="Montserrat" panose="00000500000000000000" pitchFamily="2" charset="-52"/>
              </a:rPr>
              <a:t>бульдозера, погрузчика – </a:t>
            </a:r>
            <a:r>
              <a:rPr lang="ru-RU" sz="1600" dirty="0">
                <a:solidFill>
                  <a:srgbClr val="CF4520"/>
                </a:solidFill>
                <a:latin typeface="Montserrat" panose="00000500000000000000" pitchFamily="2" charset="-52"/>
              </a:rPr>
              <a:t>88 человек</a:t>
            </a:r>
          </a:p>
          <a:p>
            <a:endParaRPr lang="ru-RU" sz="1600" dirty="0">
              <a:solidFill>
                <a:srgbClr val="CF4520"/>
              </a:solidFill>
              <a:latin typeface="Montserrat" panose="00000500000000000000" pitchFamily="2" charset="-52"/>
            </a:endParaRPr>
          </a:p>
          <a:p>
            <a:r>
              <a:rPr lang="ru-RU" sz="1600" dirty="0">
                <a:solidFill>
                  <a:srgbClr val="0033A0"/>
                </a:solidFill>
                <a:latin typeface="Montserrat" panose="00000500000000000000" pitchFamily="2" charset="-52"/>
              </a:rPr>
              <a:t>Обучение для предприятий </a:t>
            </a:r>
          </a:p>
          <a:p>
            <a:r>
              <a:rPr lang="ru-RU" sz="1600" dirty="0">
                <a:solidFill>
                  <a:srgbClr val="0033A0"/>
                </a:solidFill>
                <a:latin typeface="Montserrat" panose="00000500000000000000" pitchFamily="2" charset="-52"/>
              </a:rPr>
              <a:t>ОПК – </a:t>
            </a:r>
            <a:r>
              <a:rPr lang="ru-RU" sz="1600" dirty="0">
                <a:solidFill>
                  <a:srgbClr val="CF4520"/>
                </a:solidFill>
                <a:latin typeface="Montserrat" panose="00000500000000000000" pitchFamily="2" charset="-52"/>
              </a:rPr>
              <a:t>72 человека</a:t>
            </a:r>
          </a:p>
          <a:p>
            <a:endParaRPr lang="ru-RU" sz="1600" dirty="0">
              <a:solidFill>
                <a:srgbClr val="CF4520"/>
              </a:solidFill>
              <a:latin typeface="Montserrat" panose="00000500000000000000" pitchFamily="2" charset="-52"/>
            </a:endParaRPr>
          </a:p>
          <a:p>
            <a:r>
              <a:rPr lang="ru-RU" sz="1600" dirty="0">
                <a:solidFill>
                  <a:srgbClr val="0033A0"/>
                </a:solidFill>
                <a:latin typeface="Montserrat" panose="00000500000000000000" pitchFamily="2" charset="-52"/>
              </a:rPr>
              <a:t>Водители категории </a:t>
            </a:r>
            <a:r>
              <a:rPr lang="en-US" sz="1600" dirty="0">
                <a:solidFill>
                  <a:srgbClr val="0033A0"/>
                </a:solidFill>
                <a:latin typeface="Montserrat" panose="00000500000000000000" pitchFamily="2" charset="-52"/>
              </a:rPr>
              <a:t>D</a:t>
            </a:r>
            <a:r>
              <a:rPr lang="ru-RU" sz="1600" dirty="0">
                <a:solidFill>
                  <a:srgbClr val="0033A0"/>
                </a:solidFill>
                <a:latin typeface="Montserrat" panose="00000500000000000000" pitchFamily="2" charset="-52"/>
              </a:rPr>
              <a:t> – </a:t>
            </a:r>
            <a:r>
              <a:rPr lang="ru-RU" sz="1600" dirty="0">
                <a:solidFill>
                  <a:srgbClr val="CF4520"/>
                </a:solidFill>
                <a:latin typeface="Montserrat" panose="00000500000000000000" pitchFamily="2" charset="-52"/>
              </a:rPr>
              <a:t>25 человек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535996" y="3608857"/>
            <a:ext cx="0" cy="3060504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7" y="5837943"/>
            <a:ext cx="1370506" cy="687401"/>
          </a:xfrm>
          <a:prstGeom prst="rect">
            <a:avLst/>
          </a:prstGeom>
        </p:spPr>
      </p:pic>
      <p:sp>
        <p:nvSpPr>
          <p:cNvPr id="19" name="Правая фигурная скобка 18"/>
          <p:cNvSpPr/>
          <p:nvPr/>
        </p:nvSpPr>
        <p:spPr>
          <a:xfrm>
            <a:off x="6953300" y="1382122"/>
            <a:ext cx="210988" cy="1542822"/>
          </a:xfrm>
          <a:prstGeom prst="rightBrac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0079"/>
            <a:ext cx="461858" cy="46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2781"/>
            <a:ext cx="427768" cy="4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27;p40"/>
          <p:cNvSpPr txBox="1">
            <a:spLocks noGrp="1"/>
          </p:cNvSpPr>
          <p:nvPr/>
        </p:nvSpPr>
        <p:spPr>
          <a:xfrm>
            <a:off x="4682963" y="2015894"/>
            <a:ext cx="3771300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Medium"/>
              <a:buChar char="■"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Medium"/>
              <a:buChar char="●"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 Medium"/>
              <a:buChar char="○"/>
              <a:defRPr sz="1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 Medium"/>
              <a:buChar char="■"/>
              <a:defRPr sz="1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595959"/>
              </a:buClr>
              <a:buFont typeface="Montserrat Medium"/>
              <a:buNone/>
            </a:pPr>
            <a:r>
              <a:rPr lang="ru-RU" sz="1200" b="1" kern="0" dirty="0">
                <a:solidFill>
                  <a:srgbClr val="000000"/>
                </a:solidFill>
                <a:latin typeface="Montserrat" panose="00000500000000000000" pitchFamily="2" charset="-52"/>
              </a:rPr>
              <a:t>Козлова Екатерина – мама в декрете</a:t>
            </a:r>
            <a:endParaRPr sz="1200" b="1" kern="0" dirty="0">
              <a:solidFill>
                <a:srgbClr val="000000"/>
              </a:solidFill>
              <a:latin typeface="Montserrat" panose="00000500000000000000" pitchFamily="2" charset="-52"/>
            </a:endParaRPr>
          </a:p>
        </p:txBody>
      </p:sp>
      <p:sp>
        <p:nvSpPr>
          <p:cNvPr id="21" name="Google Shape;426;p40"/>
          <p:cNvSpPr txBox="1">
            <a:spLocks noGrp="1"/>
          </p:cNvSpPr>
          <p:nvPr/>
        </p:nvSpPr>
        <p:spPr>
          <a:xfrm>
            <a:off x="4555964" y="2273664"/>
            <a:ext cx="434038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Medium"/>
              <a:buChar char="■"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Medium"/>
              <a:buChar char="●"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 Medium"/>
              <a:buChar char="○"/>
              <a:defRPr sz="1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 Medium"/>
              <a:buChar char="■"/>
              <a:defRPr sz="1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114300" indent="0">
              <a:lnSpc>
                <a:spcPct val="100000"/>
              </a:lnSpc>
              <a:buClr>
                <a:srgbClr val="595959"/>
              </a:buClr>
              <a:buFont typeface="Montserrat Medium"/>
              <a:buNone/>
            </a:pPr>
            <a:r>
              <a:rPr lang="ru-RU" sz="1200" kern="0" dirty="0">
                <a:solidFill>
                  <a:srgbClr val="000000"/>
                </a:solidFill>
                <a:latin typeface="Montserrat" panose="00000500000000000000" pitchFamily="2" charset="-52"/>
              </a:rPr>
              <a:t>«Перед выходом на работу из декретного отпуска решила пройти обучение, чтобы «обновить» знания. Воспользовалась правом на получение социального сертификата через центр занятости. Плюс в том, что я смогла выбрать не только направление подготовки,</a:t>
            </a:r>
            <a:r>
              <a:rPr lang="en-US" sz="1200" kern="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sz="1200" kern="0" dirty="0">
                <a:solidFill>
                  <a:srgbClr val="000000"/>
                </a:solidFill>
                <a:latin typeface="Montserrat" panose="00000500000000000000" pitchFamily="2" charset="-52"/>
              </a:rPr>
              <a:t>но и</a:t>
            </a:r>
            <a:r>
              <a:rPr lang="en-US" sz="1200" kern="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sz="1200" kern="0" dirty="0">
                <a:solidFill>
                  <a:srgbClr val="000000"/>
                </a:solidFill>
                <a:latin typeface="Montserrat" panose="00000500000000000000" pitchFamily="2" charset="-52"/>
              </a:rPr>
              <a:t>образовательную организацию на свое усмотрение».</a:t>
            </a:r>
          </a:p>
        </p:txBody>
      </p:sp>
      <p:sp>
        <p:nvSpPr>
          <p:cNvPr id="22" name="Google Shape;429;p40"/>
          <p:cNvSpPr txBox="1">
            <a:spLocks noGrp="1"/>
          </p:cNvSpPr>
          <p:nvPr/>
        </p:nvSpPr>
        <p:spPr>
          <a:xfrm>
            <a:off x="4695663" y="3861048"/>
            <a:ext cx="3771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Medium"/>
              <a:buChar char="■"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Medium"/>
              <a:buChar char="●"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 Medium"/>
              <a:buChar char="○"/>
              <a:defRPr sz="1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 Medium"/>
              <a:buChar char="■"/>
              <a:defRPr sz="1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595959"/>
              </a:buClr>
              <a:buFont typeface="Montserrat Medium"/>
              <a:buNone/>
            </a:pPr>
            <a:r>
              <a:rPr lang="ru-RU" sz="1200" b="1" kern="0" dirty="0">
                <a:solidFill>
                  <a:srgbClr val="000000"/>
                </a:solidFill>
                <a:latin typeface="Montserrat" panose="00000500000000000000" pitchFamily="2" charset="-52"/>
              </a:rPr>
              <a:t>Тимофеева Наталья – директор ООО «Учебный центр «Развитие»</a:t>
            </a:r>
            <a:endParaRPr sz="1200" b="1" kern="0" dirty="0">
              <a:solidFill>
                <a:srgbClr val="000000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Google Shape;428;p40"/>
          <p:cNvSpPr txBox="1">
            <a:spLocks noGrp="1"/>
          </p:cNvSpPr>
          <p:nvPr/>
        </p:nvSpPr>
        <p:spPr>
          <a:xfrm>
            <a:off x="4555966" y="4356428"/>
            <a:ext cx="456263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Medium"/>
              <a:buChar char="■"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Medium"/>
              <a:buChar char="●"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 Medium"/>
              <a:buChar char="○"/>
              <a:defRPr sz="1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 Medium"/>
              <a:buChar char="■"/>
              <a:defRPr sz="1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114300" indent="0">
              <a:lnSpc>
                <a:spcPct val="100000"/>
              </a:lnSpc>
              <a:buClr>
                <a:srgbClr val="595959"/>
              </a:buClr>
              <a:buFont typeface="Montserrat Medium"/>
              <a:buNone/>
            </a:pPr>
            <a:r>
              <a:rPr lang="ru-RU" sz="1200" kern="0" dirty="0">
                <a:solidFill>
                  <a:srgbClr val="000000"/>
                </a:solidFill>
                <a:latin typeface="Montserrat" panose="00000500000000000000" pitchFamily="2" charset="-52"/>
              </a:rPr>
              <a:t> «Обучение в рамках социального сертификата – это новый для организации опыт. Педагоги отмечают, </a:t>
            </a:r>
            <a:endParaRPr lang="en-US" sz="1200" kern="0" dirty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 marL="114300" indent="0">
              <a:lnSpc>
                <a:spcPct val="100000"/>
              </a:lnSpc>
              <a:buClr>
                <a:srgbClr val="595959"/>
              </a:buClr>
              <a:buFont typeface="Montserrat Medium"/>
              <a:buNone/>
            </a:pPr>
            <a:r>
              <a:rPr lang="ru-RU" sz="1200" kern="0" dirty="0">
                <a:solidFill>
                  <a:srgbClr val="000000"/>
                </a:solidFill>
                <a:latin typeface="Montserrat" panose="00000500000000000000" pitchFamily="2" charset="-52"/>
              </a:rPr>
              <a:t>что обучающиеся по социальному заказу люди – у нас учились мамы в декретном отпуске – приходят </a:t>
            </a:r>
            <a:endParaRPr lang="en-US" sz="1200" kern="0" dirty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 marL="114300" indent="0">
              <a:lnSpc>
                <a:spcPct val="100000"/>
              </a:lnSpc>
              <a:buClr>
                <a:srgbClr val="595959"/>
              </a:buClr>
              <a:buFont typeface="Montserrat Medium"/>
              <a:buNone/>
            </a:pPr>
            <a:r>
              <a:rPr lang="ru-RU" sz="1200" kern="0" dirty="0">
                <a:solidFill>
                  <a:srgbClr val="000000"/>
                </a:solidFill>
                <a:latin typeface="Montserrat" panose="00000500000000000000" pitchFamily="2" charset="-52"/>
              </a:rPr>
              <a:t>с конкретной целью: актуализировать профессиональные знания. С ними интересно: есть уже какая-то база знаний и заинтересованность в результате».</a:t>
            </a:r>
          </a:p>
        </p:txBody>
      </p:sp>
      <p:sp>
        <p:nvSpPr>
          <p:cNvPr id="8" name="Google Shape;425;p40"/>
          <p:cNvSpPr txBox="1">
            <a:spLocks noGrp="1"/>
          </p:cNvSpPr>
          <p:nvPr/>
        </p:nvSpPr>
        <p:spPr>
          <a:xfrm>
            <a:off x="4648815" y="1556792"/>
            <a:ext cx="106122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Montserrat Medium"/>
              <a:buNone/>
              <a:defRPr sz="9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Montserrat Medium"/>
              <a:buNone/>
              <a:defRPr sz="11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Montserrat Medium"/>
              <a:buNone/>
              <a:defRPr sz="11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Montserrat Medium"/>
              <a:buNone/>
              <a:defRPr sz="9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Montserrat Medium"/>
              <a:buNone/>
              <a:defRPr sz="9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0033A0"/>
              </a:buClr>
            </a:pPr>
            <a:r>
              <a:rPr lang="ru" sz="2000" kern="0" dirty="0">
                <a:solidFill>
                  <a:srgbClr val="0033A0"/>
                </a:solidFill>
                <a:latin typeface="Montserrat" panose="00000500000000000000" pitchFamily="2" charset="-52"/>
              </a:rPr>
              <a:t>Отзывы</a:t>
            </a:r>
            <a:r>
              <a:rPr lang="ru" sz="2000" kern="0" dirty="0">
                <a:solidFill>
                  <a:srgbClr val="0033A0"/>
                </a:solidFill>
              </a:rPr>
              <a:t> </a:t>
            </a:r>
            <a:endParaRPr sz="2000" kern="0" dirty="0">
              <a:solidFill>
                <a:srgbClr val="0033A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74700" y="2636912"/>
            <a:ext cx="2984500" cy="0"/>
          </a:xfrm>
          <a:prstGeom prst="line">
            <a:avLst/>
          </a:prstGeom>
          <a:ln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6050" y="4750936"/>
            <a:ext cx="42164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0033A0"/>
                </a:solidFill>
                <a:latin typeface="Montserrat" panose="00000500000000000000" pitchFamily="2" charset="-52"/>
                <a:cs typeface="Arial"/>
                <a:sym typeface="Arial"/>
              </a:rPr>
              <a:t>Наши партнеры: </a:t>
            </a:r>
            <a:r>
              <a:rPr lang="ru-RU" sz="1600" kern="0" dirty="0">
                <a:solidFill>
                  <a:srgbClr val="CF4520"/>
                </a:solidFill>
                <a:latin typeface="Montserrat" panose="00000500000000000000" pitchFamily="2" charset="-52"/>
                <a:cs typeface="Arial"/>
                <a:sym typeface="Arial"/>
              </a:rPr>
              <a:t>ООО УЦ «Развитие», ЧОУ ДПО «Бизнес школа «Инопроф», АНО ПОЦ «ФЛЕР»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ru-RU" sz="1100" kern="0" dirty="0">
              <a:solidFill>
                <a:srgbClr val="0033A0"/>
              </a:solidFill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2462" y="3173073"/>
            <a:ext cx="35299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900" kern="0" dirty="0">
                <a:solidFill>
                  <a:srgbClr val="0033A0"/>
                </a:solidFill>
                <a:latin typeface="Montserrat" panose="00000500000000000000" pitchFamily="2" charset="-52"/>
                <a:cs typeface="Arial"/>
                <a:sym typeface="Arial"/>
              </a:rPr>
              <a:t>2022 год – </a:t>
            </a:r>
            <a:r>
              <a:rPr lang="ru-RU" sz="1900" kern="0" dirty="0">
                <a:solidFill>
                  <a:srgbClr val="CF4520"/>
                </a:solidFill>
                <a:latin typeface="Montserrat" panose="00000500000000000000" pitchFamily="2" charset="-52"/>
                <a:cs typeface="Arial"/>
                <a:sym typeface="Arial"/>
              </a:rPr>
              <a:t>248 тыс. рублей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900" kern="0" dirty="0">
                <a:solidFill>
                  <a:srgbClr val="0033A0"/>
                </a:solidFill>
                <a:latin typeface="Montserrat" panose="00000500000000000000" pitchFamily="2" charset="-52"/>
                <a:cs typeface="Arial"/>
                <a:sym typeface="Arial"/>
              </a:rPr>
              <a:t>2023 год – </a:t>
            </a:r>
            <a:r>
              <a:rPr lang="ru-RU" sz="1900" kern="0" dirty="0">
                <a:solidFill>
                  <a:srgbClr val="CF4520"/>
                </a:solidFill>
                <a:latin typeface="Montserrat" panose="00000500000000000000" pitchFamily="2" charset="-52"/>
                <a:cs typeface="Arial"/>
                <a:sym typeface="Arial"/>
              </a:rPr>
              <a:t>362 тыс. рублей</a:t>
            </a:r>
            <a:endParaRPr lang="ru-RU" sz="1900" kern="0" dirty="0">
              <a:solidFill>
                <a:srgbClr val="CF452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ru-RU" sz="1900" kern="0" dirty="0">
              <a:solidFill>
                <a:srgbClr val="0033A0"/>
              </a:solidFill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2881" y="1412776"/>
            <a:ext cx="34029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900" kern="0" dirty="0">
                <a:solidFill>
                  <a:srgbClr val="0033A0"/>
                </a:solidFill>
                <a:latin typeface="Montserrat" panose="00000500000000000000" pitchFamily="2" charset="-52"/>
                <a:cs typeface="Arial"/>
                <a:sym typeface="Arial"/>
              </a:rPr>
              <a:t>2022 год – </a:t>
            </a:r>
            <a:r>
              <a:rPr lang="ru-RU" sz="1900" kern="0" dirty="0">
                <a:solidFill>
                  <a:srgbClr val="CF4520"/>
                </a:solidFill>
                <a:latin typeface="Montserrat" panose="00000500000000000000" pitchFamily="2" charset="-52"/>
                <a:cs typeface="Arial"/>
                <a:sym typeface="Arial"/>
              </a:rPr>
              <a:t>14 человек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900" kern="0" dirty="0">
                <a:solidFill>
                  <a:srgbClr val="0033A0"/>
                </a:solidFill>
                <a:latin typeface="Montserrat" panose="00000500000000000000" pitchFamily="2" charset="-52"/>
                <a:cs typeface="Arial"/>
                <a:sym typeface="Arial"/>
              </a:rPr>
              <a:t>2023 год – </a:t>
            </a:r>
            <a:r>
              <a:rPr lang="ru-RU" sz="1900" kern="0" dirty="0">
                <a:solidFill>
                  <a:srgbClr val="CF4520"/>
                </a:solidFill>
                <a:latin typeface="Montserrat" panose="00000500000000000000" pitchFamily="2" charset="-52"/>
                <a:cs typeface="Arial"/>
                <a:sym typeface="Arial"/>
              </a:rPr>
              <a:t>14 человек</a:t>
            </a:r>
            <a:endParaRPr lang="ru-RU" sz="1900" kern="0" dirty="0">
              <a:solidFill>
                <a:srgbClr val="CF452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ru-RU" sz="1900" kern="0" dirty="0">
              <a:solidFill>
                <a:srgbClr val="0033A0"/>
              </a:solidFill>
              <a:cs typeface="Arial"/>
              <a:sym typeface="Arial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D39686B-53A4-C37C-DCFD-C8FA21ADE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2343" y="1462590"/>
            <a:ext cx="432412" cy="529934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751281" y="4431249"/>
            <a:ext cx="2984500" cy="0"/>
          </a:xfrm>
          <a:prstGeom prst="line">
            <a:avLst/>
          </a:prstGeom>
          <a:ln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549776" y="476672"/>
            <a:ext cx="95832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xmlns="" id="{8462C6F8-6D30-D24B-1F16-8ACF799DCF5B}"/>
              </a:ext>
            </a:extLst>
          </p:cNvPr>
          <p:cNvSpPr/>
          <p:nvPr/>
        </p:nvSpPr>
        <p:spPr>
          <a:xfrm rot="5400000">
            <a:off x="4653830" y="942659"/>
            <a:ext cx="616571" cy="548693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kern="0" dirty="0">
              <a:solidFill>
                <a:srgbClr val="FFFFFF"/>
              </a:solidFill>
            </a:endParaRPr>
          </a:p>
        </p:txBody>
      </p:sp>
      <p:sp>
        <p:nvSpPr>
          <p:cNvPr id="24" name="Google Shape;382;p38"/>
          <p:cNvSpPr txBox="1">
            <a:spLocks noGrp="1"/>
          </p:cNvSpPr>
          <p:nvPr>
            <p:ph type="title"/>
          </p:nvPr>
        </p:nvSpPr>
        <p:spPr>
          <a:xfrm>
            <a:off x="384073" y="188640"/>
            <a:ext cx="8331406" cy="112746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Montserrat" panose="00000500000000000000" pitchFamily="2" charset="-52"/>
              </a:rPr>
              <a:t>Реализация государственного социального заказа </a:t>
            </a:r>
            <a:br>
              <a:rPr lang="ru" b="1" dirty="0">
                <a:latin typeface="Montserrat" panose="00000500000000000000" pitchFamily="2" charset="-52"/>
              </a:rPr>
            </a:br>
            <a:r>
              <a:rPr lang="ru" b="1" dirty="0">
                <a:latin typeface="Montserrat" panose="00000500000000000000" pitchFamily="2" charset="-52"/>
              </a:rPr>
              <a:t>с использованием социального сертификата</a:t>
            </a:r>
            <a:endParaRPr b="1" dirty="0">
              <a:latin typeface="Montserrat" panose="00000500000000000000" pitchFamily="2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40352" y="5921896"/>
            <a:ext cx="95832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7" y="5751729"/>
            <a:ext cx="1370506" cy="687401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4362450" y="1052736"/>
            <a:ext cx="0" cy="1408211"/>
          </a:xfrm>
          <a:prstGeom prst="line">
            <a:avLst/>
          </a:prstGeom>
          <a:ln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362450" y="4750936"/>
            <a:ext cx="0" cy="1408211"/>
          </a:xfrm>
          <a:prstGeom prst="line">
            <a:avLst/>
          </a:prstGeom>
          <a:ln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8" y="3223979"/>
            <a:ext cx="527013" cy="52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991" y="332656"/>
            <a:ext cx="8568952" cy="36004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Обучение в рамках национального проекта «Демография»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764704" y="1674674"/>
            <a:ext cx="3788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0033A0"/>
                </a:solidFill>
                <a:latin typeface="Montserrat" panose="00000500000000000000" pitchFamily="2" charset="-52"/>
                <a:cs typeface="Arial"/>
                <a:sym typeface="Arial"/>
              </a:rPr>
              <a:t>Прошли </a:t>
            </a: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0033A0"/>
                </a:solidFill>
                <a:latin typeface="Montserrat" panose="00000500000000000000" pitchFamily="2" charset="-52"/>
                <a:cs typeface="Arial"/>
                <a:sym typeface="Arial"/>
              </a:rPr>
              <a:t>обучение</a:t>
            </a: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CF4520"/>
                </a:solidFill>
                <a:latin typeface="Montserrat" panose="00000500000000000000" pitchFamily="2" charset="-52"/>
                <a:cs typeface="Arial"/>
                <a:sym typeface="Arial"/>
              </a:rPr>
              <a:t>1,9 тыс. </a:t>
            </a: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CF4520"/>
                </a:solidFill>
                <a:latin typeface="Montserrat" panose="00000500000000000000" pitchFamily="2" charset="-52"/>
                <a:cs typeface="Arial"/>
                <a:sym typeface="Arial"/>
              </a:rPr>
              <a:t>жителей </a:t>
            </a: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CF4520"/>
                </a:solidFill>
                <a:latin typeface="Montserrat" panose="00000500000000000000" pitchFamily="2" charset="-52"/>
                <a:cs typeface="Arial"/>
                <a:sym typeface="Arial"/>
              </a:rPr>
              <a:t>города</a:t>
            </a:r>
            <a:endParaRPr lang="ru-RU" b="1" kern="0" dirty="0">
              <a:solidFill>
                <a:srgbClr val="CF452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ru-RU" b="1" kern="0" dirty="0">
              <a:solidFill>
                <a:srgbClr val="0033A0"/>
              </a:solidFill>
              <a:cs typeface="Arial"/>
              <a:sym typeface="Arial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D39686B-53A4-C37C-DCFD-C8FA21ADE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34260" y="1756232"/>
            <a:ext cx="1057620" cy="1296144"/>
          </a:xfrm>
          <a:prstGeom prst="rect">
            <a:avLst/>
          </a:prstGeom>
        </p:spPr>
      </p:pic>
      <p:graphicFrame>
        <p:nvGraphicFramePr>
          <p:cNvPr id="23" name="Chart 5" title="Chart">
            <a:extLst>
              <a:ext uri="{FF2B5EF4-FFF2-40B4-BE49-F238E27FC236}">
                <a16:creationId xmlns:a16="http://schemas.microsoft.com/office/drawing/2014/main" xmlns="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023069"/>
              </p:ext>
            </p:extLst>
          </p:nvPr>
        </p:nvGraphicFramePr>
        <p:xfrm>
          <a:off x="4985937" y="1026543"/>
          <a:ext cx="4320480" cy="341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763688" y="4125069"/>
            <a:ext cx="688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kern="0" dirty="0">
                <a:solidFill>
                  <a:srgbClr val="CF4520"/>
                </a:solidFill>
                <a:latin typeface="Montserrat" panose="00000500000000000000" pitchFamily="2" charset="-52"/>
                <a:cs typeface="Arial"/>
                <a:sym typeface="Arial"/>
              </a:rPr>
              <a:t>С </a:t>
            </a:r>
            <a:r>
              <a:rPr lang="ru-RU" b="1" kern="0" dirty="0">
                <a:solidFill>
                  <a:srgbClr val="CF4520"/>
                </a:solidFill>
                <a:latin typeface="Montserrat" panose="00000500000000000000" pitchFamily="2" charset="-52"/>
                <a:cs typeface="Arial"/>
                <a:sym typeface="Arial"/>
              </a:rPr>
              <a:t>10.05.2023</a:t>
            </a:r>
            <a:r>
              <a:rPr lang="ru-RU" kern="0" dirty="0">
                <a:solidFill>
                  <a:srgbClr val="CF4520"/>
                </a:solidFill>
                <a:latin typeface="Montserrat" panose="00000500000000000000" pitchFamily="2" charset="-52"/>
                <a:cs typeface="Arial"/>
                <a:sym typeface="Arial"/>
              </a:rPr>
              <a:t> добавлены новые категории:</a:t>
            </a:r>
            <a:endParaRPr lang="ru-RU" kern="0" dirty="0">
              <a:solidFill>
                <a:srgbClr val="CF452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ru-RU" kern="0" dirty="0">
              <a:solidFill>
                <a:srgbClr val="0033A0"/>
              </a:solidFill>
              <a:cs typeface="Arial"/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1602" y="4599712"/>
            <a:ext cx="79208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0000"/>
              </a:buClr>
            </a:pPr>
            <a:r>
              <a:rPr lang="ru-RU" sz="1400" kern="0" dirty="0">
                <a:solidFill>
                  <a:srgbClr val="0033A0"/>
                </a:solidFill>
                <a:latin typeface="Montserrat" panose="00000500000000000000" pitchFamily="2" charset="-52"/>
                <a:cs typeface="Arial"/>
                <a:sym typeface="Arial"/>
              </a:rPr>
              <a:t>граждане Украины и лица без гражданства, постоянно проживающие на территории Украины, которые получили удостоверение беженца или свидетельство о предоставлении временного убежища на территории РФ;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solidFill>
                  <a:srgbClr val="0033A0"/>
                </a:solidFill>
                <a:latin typeface="Montserrat" panose="00000500000000000000" pitchFamily="2" charset="-52"/>
              </a:rPr>
              <a:t>ветераны боевых действий, принимавшие участие в СВО; 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" panose="00000500000000000000" pitchFamily="2" charset="-52"/>
              </a:rPr>
              <a:t>члены семей лиц, погибших (умерших) ветеранов боевых действий СВО.</a:t>
            </a:r>
          </a:p>
          <a:p>
            <a:pPr marL="285750" indent="-285750">
              <a:buClr>
                <a:srgbClr val="000000"/>
              </a:buClr>
              <a:buFontTx/>
              <a:buChar char="-"/>
            </a:pPr>
            <a:endParaRPr lang="ru-RU" sz="1000" kern="0" dirty="0">
              <a:latin typeface="Montserrat" panose="00000500000000000000" pitchFamily="2" charset="-52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Tx/>
              <a:buChar char="-"/>
            </a:pPr>
            <a:endParaRPr lang="ru-RU" kern="0" dirty="0">
              <a:solidFill>
                <a:srgbClr val="0033A0"/>
              </a:solidFill>
              <a:cs typeface="Arial"/>
              <a:sym typeface="Arial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746262" y="4693812"/>
            <a:ext cx="234653" cy="216024"/>
          </a:xfrm>
          <a:prstGeom prst="triangl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746263" y="5445807"/>
            <a:ext cx="234653" cy="216024"/>
          </a:xfrm>
          <a:prstGeom prst="triangl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746263" y="5814579"/>
            <a:ext cx="234653" cy="216024"/>
          </a:xfrm>
          <a:prstGeom prst="triangl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39918"/>
            <a:ext cx="1370506" cy="687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1244947"/>
            <a:ext cx="326082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Граждане 50 лет и старше</a:t>
            </a:r>
          </a:p>
          <a:p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Женщины, находящиеся в отпуске </a:t>
            </a:r>
          </a:p>
          <a:p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по уходу за ребенком до 3-х лет</a:t>
            </a:r>
          </a:p>
          <a:p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Мамы детей дошкольного возраста, 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не состоящие в трудовых отношениях</a:t>
            </a:r>
          </a:p>
          <a:p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Молодежь в возрасте до 35 лет</a:t>
            </a:r>
          </a:p>
          <a:p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Другие</a:t>
            </a:r>
          </a:p>
        </p:txBody>
      </p:sp>
    </p:spTree>
    <p:extLst>
      <p:ext uri="{BB962C8B-B14F-4D97-AF65-F5344CB8AC3E}">
        <p14:creationId xmlns:p14="http://schemas.microsoft.com/office/powerpoint/2010/main" val="29187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9776" y="476672"/>
            <a:ext cx="95832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3" name="Google Shape;423;p40"/>
          <p:cNvSpPr txBox="1">
            <a:spLocks noGrp="1"/>
          </p:cNvSpPr>
          <p:nvPr>
            <p:ph type="title"/>
          </p:nvPr>
        </p:nvSpPr>
        <p:spPr>
          <a:xfrm>
            <a:off x="434952" y="289136"/>
            <a:ext cx="8212584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ru-RU" sz="2400" b="1" dirty="0">
                <a:latin typeface="Montserrat" panose="00000500000000000000" pitchFamily="2" charset="-52"/>
              </a:rPr>
              <a:t>Содействие началу осуществления предпринимательской деятельности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7" name="Google Shape;434;p40"/>
          <p:cNvSpPr txBox="1">
            <a:spLocks noGrp="1"/>
          </p:cNvSpPr>
          <p:nvPr/>
        </p:nvSpPr>
        <p:spPr>
          <a:xfrm>
            <a:off x="184255" y="4140096"/>
            <a:ext cx="4320480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ru" sz="1300" b="1" kern="0" dirty="0">
                <a:latin typeface="Montserrat" panose="00000500000000000000" pitchFamily="2" charset="-52"/>
              </a:rPr>
              <a:t>Наиболее востребованы следующие сферы:</a:t>
            </a:r>
            <a:endParaRPr sz="1300" b="1" kern="0" dirty="0">
              <a:latin typeface="Montserrat" panose="00000500000000000000" pitchFamily="2" charset="-52"/>
            </a:endParaRPr>
          </a:p>
        </p:txBody>
      </p:sp>
      <p:sp>
        <p:nvSpPr>
          <p:cNvPr id="18" name="Google Shape;436;p40"/>
          <p:cNvSpPr txBox="1">
            <a:spLocks noGrp="1"/>
          </p:cNvSpPr>
          <p:nvPr/>
        </p:nvSpPr>
        <p:spPr>
          <a:xfrm>
            <a:off x="586552" y="5169386"/>
            <a:ext cx="325906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ru-RU" sz="1200" kern="0" dirty="0">
                <a:solidFill>
                  <a:srgbClr val="000000"/>
                </a:solidFill>
                <a:latin typeface="Montserrat" panose="00000500000000000000" pitchFamily="2" charset="-52"/>
              </a:rPr>
              <a:t>С</a:t>
            </a:r>
            <a:r>
              <a:rPr lang="ru" sz="1200" kern="0" dirty="0">
                <a:solidFill>
                  <a:srgbClr val="000000"/>
                </a:solidFill>
                <a:latin typeface="Montserrat" panose="00000500000000000000" pitchFamily="2" charset="-52"/>
              </a:rPr>
              <a:t>оциальное предпринимательство:  открытие студий для детей; логопедические услуги и т.д.</a:t>
            </a:r>
            <a:endParaRPr sz="1200" kern="0" dirty="0">
              <a:solidFill>
                <a:srgbClr val="000000"/>
              </a:solidFill>
              <a:latin typeface="Montserrat" panose="00000500000000000000" pitchFamily="2" charset="-52"/>
            </a:endParaRPr>
          </a:p>
        </p:txBody>
      </p:sp>
      <p:sp>
        <p:nvSpPr>
          <p:cNvPr id="21" name="Google Shape;439;p40"/>
          <p:cNvSpPr txBox="1">
            <a:spLocks noGrp="1"/>
          </p:cNvSpPr>
          <p:nvPr/>
        </p:nvSpPr>
        <p:spPr>
          <a:xfrm>
            <a:off x="581198" y="4524047"/>
            <a:ext cx="33809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ru" sz="1200" kern="0" dirty="0">
                <a:solidFill>
                  <a:srgbClr val="000000"/>
                </a:solidFill>
                <a:latin typeface="Montserrat" panose="00000500000000000000" pitchFamily="2" charset="-52"/>
              </a:rPr>
              <a:t>бьюти-индустрия; оказание финансовых или бухгалтерских услуг; производство хлебобулочных</a:t>
            </a:r>
            <a:r>
              <a:rPr lang="en-US" sz="1200" kern="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sz="1200" kern="0" dirty="0">
                <a:solidFill>
                  <a:srgbClr val="000000"/>
                </a:solidFill>
                <a:latin typeface="Montserrat" panose="00000500000000000000" pitchFamily="2" charset="-52"/>
              </a:rPr>
              <a:t>и кондитерских</a:t>
            </a:r>
            <a:r>
              <a:rPr lang="ru" sz="1200" kern="0" dirty="0">
                <a:solidFill>
                  <a:srgbClr val="000000"/>
                </a:solidFill>
                <a:latin typeface="Montserrat" panose="00000500000000000000" pitchFamily="2" charset="-52"/>
              </a:rPr>
              <a:t> изделий;</a:t>
            </a:r>
            <a:endParaRPr sz="1200" kern="0" dirty="0">
              <a:solidFill>
                <a:srgbClr val="000000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xmlns="" id="{8462C6F8-6D30-D24B-1F16-8ACF799DCF5B}"/>
              </a:ext>
            </a:extLst>
          </p:cNvPr>
          <p:cNvSpPr/>
          <p:nvPr/>
        </p:nvSpPr>
        <p:spPr>
          <a:xfrm rot="5400000">
            <a:off x="314136" y="4553993"/>
            <a:ext cx="207435" cy="188652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kern="0" dirty="0">
              <a:solidFill>
                <a:srgbClr val="FFFFFF"/>
              </a:solidFill>
            </a:endParaRPr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xmlns="" id="{80CCA710-7325-81EB-B42F-D2E232847D16}"/>
              </a:ext>
            </a:extLst>
          </p:cNvPr>
          <p:cNvSpPr/>
          <p:nvPr/>
        </p:nvSpPr>
        <p:spPr>
          <a:xfrm rot="5400000">
            <a:off x="312667" y="5198174"/>
            <a:ext cx="207435" cy="185716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kern="0" dirty="0">
              <a:solidFill>
                <a:srgbClr val="FFFFFF"/>
              </a:solidFill>
            </a:endParaRPr>
          </a:p>
        </p:txBody>
      </p:sp>
      <p:sp>
        <p:nvSpPr>
          <p:cNvPr id="27" name="Google Shape;425;p40"/>
          <p:cNvSpPr txBox="1">
            <a:spLocks noGrp="1"/>
          </p:cNvSpPr>
          <p:nvPr/>
        </p:nvSpPr>
        <p:spPr>
          <a:xfrm>
            <a:off x="4648819" y="2348880"/>
            <a:ext cx="106122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Montserrat Medium"/>
              <a:buNone/>
              <a:defRPr sz="9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Montserrat Medium"/>
              <a:buNone/>
              <a:defRPr sz="11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Montserrat Medium"/>
              <a:buNone/>
              <a:defRPr sz="11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Montserrat Medium"/>
              <a:buNone/>
              <a:defRPr sz="9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Montserrat Medium"/>
              <a:buNone/>
              <a:defRPr sz="900" b="0" i="0" u="none" strike="noStrike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0033A0"/>
              </a:buClr>
            </a:pPr>
            <a:r>
              <a:rPr lang="ru" sz="2000" kern="0" dirty="0">
                <a:solidFill>
                  <a:srgbClr val="0033A0"/>
                </a:solidFill>
                <a:latin typeface="Montserrat" panose="00000500000000000000" pitchFamily="2" charset="-52"/>
              </a:rPr>
              <a:t>Отзывы</a:t>
            </a:r>
            <a:r>
              <a:rPr lang="ru" sz="2000" kern="0" dirty="0">
                <a:solidFill>
                  <a:srgbClr val="0033A0"/>
                </a:solidFill>
              </a:rPr>
              <a:t> </a:t>
            </a:r>
            <a:endParaRPr sz="2000" kern="0" dirty="0">
              <a:solidFill>
                <a:srgbClr val="0033A0"/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4549776" y="2852936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kern="0" dirty="0">
                <a:latin typeface="Montserrat" panose="00000500000000000000" pitchFamily="2" charset="-52"/>
              </a:rPr>
              <a:t>Юлия Овчинникова</a:t>
            </a:r>
            <a:endParaRPr lang="ru-RU" kern="0" dirty="0">
              <a:latin typeface="Montserrat" panose="00000500000000000000" pitchFamily="2" charset="-52"/>
            </a:endParaRPr>
          </a:p>
        </p:txBody>
      </p:sp>
      <p:sp>
        <p:nvSpPr>
          <p:cNvPr id="29" name="TextBox 2"/>
          <p:cNvSpPr txBox="1"/>
          <p:nvPr/>
        </p:nvSpPr>
        <p:spPr>
          <a:xfrm>
            <a:off x="4518030" y="3240266"/>
            <a:ext cx="44386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300" kern="0" dirty="0">
                <a:latin typeface="Montserrat" panose="00000500000000000000" pitchFamily="2" charset="-52"/>
              </a:rPr>
              <a:t>«Решила поменять «работу» и вектор своего развития. Опыт педагогической деятельности </a:t>
            </a:r>
          </a:p>
          <a:p>
            <a:r>
              <a:rPr lang="ru-RU" sz="1300" kern="0" dirty="0">
                <a:latin typeface="Montserrat" panose="00000500000000000000" pitchFamily="2" charset="-52"/>
              </a:rPr>
              <a:t>в прошлом сподвиг меня на решение попробовать открыть центр продленного дня для детей. Так, в прошлом году в микрорайоне «Тихие зори»</a:t>
            </a:r>
            <a:r>
              <a:rPr lang="en-US" sz="1300" kern="0" dirty="0">
                <a:latin typeface="Montserrat" panose="00000500000000000000" pitchFamily="2" charset="-52"/>
              </a:rPr>
              <a:t> </a:t>
            </a:r>
            <a:r>
              <a:rPr lang="ru-RU" sz="1300" kern="0" dirty="0">
                <a:latin typeface="Montserrat" panose="00000500000000000000" pitchFamily="2" charset="-52"/>
              </a:rPr>
              <a:t>появился центр «ВотТак!» </a:t>
            </a:r>
            <a:endParaRPr lang="en-US" sz="1300" kern="0" dirty="0">
              <a:latin typeface="Montserrat" panose="00000500000000000000" pitchFamily="2" charset="-52"/>
            </a:endParaRPr>
          </a:p>
          <a:p>
            <a:r>
              <a:rPr lang="ru-RU" sz="1300" kern="0" dirty="0">
                <a:latin typeface="Montserrat" panose="00000500000000000000" pitchFamily="2" charset="-52"/>
              </a:rPr>
              <a:t>На финансовую выплату от службы занятости, приобрела необходимую мебель, оргтехнику. Отмечу, что без поддержки центра занятости </a:t>
            </a:r>
            <a:endParaRPr lang="en-US" sz="1300" kern="0" dirty="0">
              <a:latin typeface="Montserrat" panose="00000500000000000000" pitchFamily="2" charset="-52"/>
            </a:endParaRPr>
          </a:p>
          <a:p>
            <a:r>
              <a:rPr lang="ru-RU" sz="1300" kern="0" dirty="0">
                <a:latin typeface="Montserrat" panose="00000500000000000000" pitchFamily="2" charset="-52"/>
              </a:rPr>
              <a:t>и центра содействия малому и среднему предпринимательству этот проект </a:t>
            </a:r>
          </a:p>
          <a:p>
            <a:r>
              <a:rPr lang="ru-RU" sz="1300" kern="0" dirty="0">
                <a:latin typeface="Montserrat" panose="00000500000000000000" pitchFamily="2" charset="-52"/>
              </a:rPr>
              <a:t>не был бы реализован.»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344" y="5877272"/>
            <a:ext cx="1080120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xmlns="" id="{8462C6F8-6D30-D24B-1F16-8ACF799DCF5B}"/>
              </a:ext>
            </a:extLst>
          </p:cNvPr>
          <p:cNvSpPr/>
          <p:nvPr/>
        </p:nvSpPr>
        <p:spPr>
          <a:xfrm rot="5400000">
            <a:off x="4637440" y="1550224"/>
            <a:ext cx="616571" cy="548693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kern="0" dirty="0">
              <a:solidFill>
                <a:srgbClr val="FFFFFF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7" y="5751729"/>
            <a:ext cx="1370506" cy="6874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D39686B-53A4-C37C-DCFD-C8FA21ADE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5536" y="1336397"/>
            <a:ext cx="528946" cy="55406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03106" y="1367981"/>
            <a:ext cx="340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kern="0" dirty="0">
                <a:solidFill>
                  <a:srgbClr val="0033A0"/>
                </a:solidFill>
                <a:latin typeface="Montserrat" panose="00000500000000000000" pitchFamily="2" charset="-52"/>
                <a:cs typeface="Arial"/>
                <a:sym typeface="Arial"/>
              </a:rPr>
              <a:t>Получили помощь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kern="0" dirty="0">
                <a:solidFill>
                  <a:srgbClr val="CF4520"/>
                </a:solidFill>
                <a:latin typeface="Montserrat" panose="00000500000000000000" pitchFamily="2" charset="-52"/>
                <a:cs typeface="Arial"/>
                <a:sym typeface="Arial"/>
              </a:rPr>
              <a:t>108 человек</a:t>
            </a:r>
            <a:endParaRPr lang="ru-RU" kern="0" dirty="0">
              <a:solidFill>
                <a:srgbClr val="0033A0"/>
              </a:solidFill>
              <a:cs typeface="Arial"/>
              <a:sym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4372" y="2158328"/>
            <a:ext cx="3402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kern="0" dirty="0">
                <a:solidFill>
                  <a:srgbClr val="0033A0"/>
                </a:solidFill>
                <a:latin typeface="Montserrat" panose="00000500000000000000" pitchFamily="2" charset="-52"/>
                <a:cs typeface="Arial"/>
                <a:sym typeface="Arial"/>
              </a:rPr>
              <a:t>Размер финансовой помощи – </a:t>
            </a:r>
            <a:r>
              <a:rPr lang="ru-RU" kern="0" dirty="0">
                <a:solidFill>
                  <a:srgbClr val="CF4520"/>
                </a:solidFill>
                <a:latin typeface="Montserrat" panose="00000500000000000000" pitchFamily="2" charset="-52"/>
                <a:cs typeface="Arial"/>
                <a:sym typeface="Arial"/>
              </a:rPr>
              <a:t>200 тыс. рублей 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ru-RU" kern="0" dirty="0">
              <a:solidFill>
                <a:srgbClr val="CF4520"/>
              </a:solidFill>
              <a:latin typeface="Montserrat" panose="00000500000000000000" pitchFamily="2" charset="-52"/>
              <a:cs typeface="Arial"/>
              <a:sym typeface="Arial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7" y="2175101"/>
            <a:ext cx="554064" cy="554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3807" y="2917974"/>
            <a:ext cx="268535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Общий объем </a:t>
            </a:r>
          </a:p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денежных средств </a:t>
            </a:r>
            <a:r>
              <a:rPr lang="ru-RU" kern="0" dirty="0">
                <a:solidFill>
                  <a:srgbClr val="0033A0"/>
                </a:solidFill>
                <a:latin typeface="Montserrat" panose="00000500000000000000" pitchFamily="2" charset="-52"/>
                <a:cs typeface="Arial"/>
                <a:sym typeface="Arial"/>
              </a:rPr>
              <a:t>–</a:t>
            </a:r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 </a:t>
            </a:r>
          </a:p>
          <a:p>
            <a:r>
              <a:rPr lang="ru-RU" sz="2000" b="1" kern="0" dirty="0">
                <a:solidFill>
                  <a:srgbClr val="CF4520"/>
                </a:solidFill>
                <a:latin typeface="Montserrat" panose="00000500000000000000" pitchFamily="2" charset="-52"/>
                <a:cs typeface="Arial"/>
                <a:sym typeface="Arial"/>
              </a:rPr>
              <a:t>21,6 млн рублей</a:t>
            </a:r>
            <a:endParaRPr lang="ru-RU" sz="2000" b="1" kern="0" dirty="0">
              <a:solidFill>
                <a:srgbClr val="0033A0"/>
              </a:solidFill>
              <a:cs typeface="Arial"/>
              <a:sym typeface="Arial"/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11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92;p39"/>
          <p:cNvSpPr txBox="1">
            <a:spLocks noGrp="1"/>
          </p:cNvSpPr>
          <p:nvPr/>
        </p:nvSpPr>
        <p:spPr>
          <a:xfrm>
            <a:off x="483222" y="1533990"/>
            <a:ext cx="8169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"/>
              <a:buNone/>
              <a:defRPr sz="600" b="1" i="0" u="none" strike="noStrike" cap="none">
                <a:solidFill>
                  <a:srgbClr val="0215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 dirty="0"/>
              <a:t>20</a:t>
            </a:r>
            <a:r>
              <a:rPr lang="ru" sz="1000" dirty="0"/>
              <a:t>%</a:t>
            </a:r>
            <a:endParaRPr sz="1000" dirty="0"/>
          </a:p>
        </p:txBody>
      </p:sp>
      <p:sp>
        <p:nvSpPr>
          <p:cNvPr id="11" name="Google Shape;393;p39"/>
          <p:cNvSpPr txBox="1">
            <a:spLocks noGrp="1"/>
          </p:cNvSpPr>
          <p:nvPr/>
        </p:nvSpPr>
        <p:spPr>
          <a:xfrm>
            <a:off x="467544" y="1738567"/>
            <a:ext cx="12106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buNone/>
            </a:pPr>
            <a:r>
              <a:rPr lang="ru-RU" sz="1000" dirty="0"/>
              <a:t>Г</a:t>
            </a:r>
            <a:r>
              <a:rPr lang="ru" sz="1000" dirty="0"/>
              <a:t>осударственные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ru" sz="1000" dirty="0"/>
              <a:t>(муниципальные)</a:t>
            </a:r>
          </a:p>
        </p:txBody>
      </p:sp>
      <p:sp>
        <p:nvSpPr>
          <p:cNvPr id="12" name="Google Shape;394;p39"/>
          <p:cNvSpPr txBox="1">
            <a:spLocks noGrp="1"/>
          </p:cNvSpPr>
          <p:nvPr/>
        </p:nvSpPr>
        <p:spPr>
          <a:xfrm>
            <a:off x="5041052" y="2722597"/>
            <a:ext cx="3263504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/>
              <a:t>Средняя зарплата в сфере</a:t>
            </a:r>
            <a:endParaRPr b="1" dirty="0"/>
          </a:p>
        </p:txBody>
      </p:sp>
      <p:sp>
        <p:nvSpPr>
          <p:cNvPr id="13" name="Google Shape;395;p39"/>
          <p:cNvSpPr txBox="1">
            <a:spLocks noGrp="1"/>
          </p:cNvSpPr>
          <p:nvPr/>
        </p:nvSpPr>
        <p:spPr>
          <a:xfrm>
            <a:off x="467544" y="692953"/>
            <a:ext cx="2685600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>
                <a:latin typeface="Montserrat" panose="00000500000000000000" pitchFamily="2" charset="-52"/>
              </a:rPr>
              <a:t>Вакансии от компаний</a:t>
            </a:r>
            <a:endParaRPr b="1" dirty="0">
              <a:latin typeface="Montserrat" panose="00000500000000000000" pitchFamily="2" charset="-52"/>
            </a:endParaRPr>
          </a:p>
        </p:txBody>
      </p:sp>
      <p:sp>
        <p:nvSpPr>
          <p:cNvPr id="14" name="Google Shape;396;p39"/>
          <p:cNvSpPr txBox="1">
            <a:spLocks noGrp="1"/>
          </p:cNvSpPr>
          <p:nvPr/>
        </p:nvSpPr>
        <p:spPr>
          <a:xfrm>
            <a:off x="1851565" y="1525363"/>
            <a:ext cx="773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"/>
              <a:buNone/>
              <a:defRPr sz="600" b="1" i="0" u="none" strike="noStrike" cap="none">
                <a:solidFill>
                  <a:srgbClr val="0215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000" dirty="0"/>
              <a:t>80</a:t>
            </a:r>
            <a:r>
              <a:rPr lang="ru" sz="1000" dirty="0"/>
              <a:t>%</a:t>
            </a:r>
            <a:endParaRPr sz="1000" dirty="0"/>
          </a:p>
        </p:txBody>
      </p:sp>
      <p:sp>
        <p:nvSpPr>
          <p:cNvPr id="15" name="Google Shape;397;p39"/>
          <p:cNvSpPr txBox="1">
            <a:spLocks noGrp="1"/>
          </p:cNvSpPr>
          <p:nvPr/>
        </p:nvSpPr>
        <p:spPr>
          <a:xfrm>
            <a:off x="1851565" y="1738566"/>
            <a:ext cx="773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buNone/>
            </a:pPr>
            <a:r>
              <a:rPr lang="ru" sz="1000" dirty="0"/>
              <a:t>Частные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ru" sz="1000" dirty="0"/>
              <a:t>компании</a:t>
            </a:r>
            <a:endParaRPr sz="1000" dirty="0"/>
          </a:p>
        </p:txBody>
      </p:sp>
      <p:sp>
        <p:nvSpPr>
          <p:cNvPr id="21" name="Google Shape;403;p39"/>
          <p:cNvSpPr txBox="1">
            <a:spLocks noGrp="1"/>
          </p:cNvSpPr>
          <p:nvPr/>
        </p:nvSpPr>
        <p:spPr>
          <a:xfrm>
            <a:off x="7359008" y="1422736"/>
            <a:ext cx="2685600" cy="47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 b="1" dirty="0">
                <a:solidFill>
                  <a:srgbClr val="CF4520"/>
                </a:solidFill>
                <a:latin typeface="Montserrat" panose="00000500000000000000" pitchFamily="2" charset="-52"/>
              </a:rPr>
              <a:t>40 717 рублей</a:t>
            </a:r>
            <a:endParaRPr sz="1800" b="1" dirty="0">
              <a:solidFill>
                <a:srgbClr val="CF4520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Google Shape;404;p39"/>
          <p:cNvSpPr txBox="1">
            <a:spLocks noGrp="1"/>
          </p:cNvSpPr>
          <p:nvPr/>
        </p:nvSpPr>
        <p:spPr>
          <a:xfrm>
            <a:off x="6588224" y="692696"/>
            <a:ext cx="23776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"/>
              <a:buNone/>
              <a:defRPr sz="600" b="0" i="0" u="none" strike="noStrike" cap="none">
                <a:solidFill>
                  <a:srgbClr val="0215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 b="1" dirty="0">
                <a:solidFill>
                  <a:srgbClr val="69B3E7"/>
                </a:solidFill>
              </a:rPr>
              <a:t>Средняя заработная плата</a:t>
            </a:r>
            <a:endParaRPr sz="1200" b="1" dirty="0">
              <a:solidFill>
                <a:srgbClr val="69B3E7"/>
              </a:solidFill>
            </a:endParaRPr>
          </a:p>
        </p:txBody>
      </p:sp>
      <p:sp>
        <p:nvSpPr>
          <p:cNvPr id="23" name="Google Shape;405;p39"/>
          <p:cNvSpPr txBox="1">
            <a:spLocks noGrp="1"/>
          </p:cNvSpPr>
          <p:nvPr/>
        </p:nvSpPr>
        <p:spPr>
          <a:xfrm>
            <a:off x="3800494" y="692696"/>
            <a:ext cx="2685600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/>
              <a:t>Размер </a:t>
            </a:r>
            <a:r>
              <a:rPr lang="ru" b="1" dirty="0">
                <a:latin typeface="Montserrat" panose="00000500000000000000" pitchFamily="2" charset="-52"/>
              </a:rPr>
              <a:t>компании</a:t>
            </a:r>
            <a:endParaRPr b="1" dirty="0">
              <a:latin typeface="Montserrat" panose="00000500000000000000" pitchFamily="2" charset="-52"/>
            </a:endParaRPr>
          </a:p>
        </p:txBody>
      </p:sp>
      <p:sp>
        <p:nvSpPr>
          <p:cNvPr id="24" name="Google Shape;406;p39"/>
          <p:cNvSpPr txBox="1">
            <a:spLocks noGrp="1"/>
          </p:cNvSpPr>
          <p:nvPr/>
        </p:nvSpPr>
        <p:spPr>
          <a:xfrm>
            <a:off x="3823001" y="1261049"/>
            <a:ext cx="537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000" dirty="0"/>
              <a:t>&lt;50</a:t>
            </a:r>
            <a:endParaRPr sz="1000" dirty="0"/>
          </a:p>
        </p:txBody>
      </p:sp>
      <p:sp>
        <p:nvSpPr>
          <p:cNvPr id="25" name="Google Shape;407;p39"/>
          <p:cNvSpPr txBox="1">
            <a:spLocks noGrp="1"/>
          </p:cNvSpPr>
          <p:nvPr/>
        </p:nvSpPr>
        <p:spPr>
          <a:xfrm>
            <a:off x="3800494" y="1434445"/>
            <a:ext cx="537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000" dirty="0"/>
              <a:t>50-150</a:t>
            </a:r>
            <a:endParaRPr sz="1000" dirty="0"/>
          </a:p>
        </p:txBody>
      </p:sp>
      <p:sp>
        <p:nvSpPr>
          <p:cNvPr id="26" name="Google Shape;408;p39"/>
          <p:cNvSpPr txBox="1">
            <a:spLocks noGrp="1"/>
          </p:cNvSpPr>
          <p:nvPr/>
        </p:nvSpPr>
        <p:spPr>
          <a:xfrm>
            <a:off x="3800494" y="1615750"/>
            <a:ext cx="537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000" dirty="0"/>
              <a:t>150-500</a:t>
            </a:r>
            <a:endParaRPr sz="1000" dirty="0"/>
          </a:p>
        </p:txBody>
      </p:sp>
      <p:sp>
        <p:nvSpPr>
          <p:cNvPr id="27" name="Google Shape;409;p39"/>
          <p:cNvSpPr txBox="1">
            <a:spLocks noGrp="1"/>
          </p:cNvSpPr>
          <p:nvPr/>
        </p:nvSpPr>
        <p:spPr>
          <a:xfrm>
            <a:off x="3799748" y="1811212"/>
            <a:ext cx="7978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000" dirty="0"/>
              <a:t>500-1000</a:t>
            </a:r>
            <a:endParaRPr sz="1000" dirty="0"/>
          </a:p>
        </p:txBody>
      </p:sp>
      <p:sp>
        <p:nvSpPr>
          <p:cNvPr id="28" name="Google Shape;410;p39"/>
          <p:cNvSpPr txBox="1">
            <a:spLocks noGrp="1"/>
          </p:cNvSpPr>
          <p:nvPr/>
        </p:nvSpPr>
        <p:spPr>
          <a:xfrm>
            <a:off x="3779912" y="2041576"/>
            <a:ext cx="7978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000" dirty="0"/>
              <a:t>1000-5000</a:t>
            </a:r>
            <a:endParaRPr sz="1000" dirty="0"/>
          </a:p>
        </p:txBody>
      </p:sp>
      <p:sp>
        <p:nvSpPr>
          <p:cNvPr id="30" name="Google Shape;412;p39"/>
          <p:cNvSpPr txBox="1">
            <a:spLocks noGrp="1"/>
          </p:cNvSpPr>
          <p:nvPr/>
        </p:nvSpPr>
        <p:spPr>
          <a:xfrm>
            <a:off x="5683968" y="1280556"/>
            <a:ext cx="537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 dirty="0"/>
              <a:t>86,6</a:t>
            </a:r>
            <a:r>
              <a:rPr lang="ru" sz="1000" dirty="0"/>
              <a:t>%</a:t>
            </a:r>
            <a:endParaRPr sz="1000" dirty="0"/>
          </a:p>
        </p:txBody>
      </p:sp>
      <p:sp>
        <p:nvSpPr>
          <p:cNvPr id="31" name="Google Shape;413;p39"/>
          <p:cNvSpPr txBox="1">
            <a:spLocks noGrp="1"/>
          </p:cNvSpPr>
          <p:nvPr/>
        </p:nvSpPr>
        <p:spPr>
          <a:xfrm>
            <a:off x="5697994" y="1439042"/>
            <a:ext cx="537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000" dirty="0"/>
              <a:t>8%</a:t>
            </a:r>
            <a:endParaRPr sz="1000" dirty="0"/>
          </a:p>
        </p:txBody>
      </p:sp>
      <p:sp>
        <p:nvSpPr>
          <p:cNvPr id="32" name="Google Shape;414;p39"/>
          <p:cNvSpPr txBox="1">
            <a:spLocks noGrp="1"/>
          </p:cNvSpPr>
          <p:nvPr/>
        </p:nvSpPr>
        <p:spPr>
          <a:xfrm>
            <a:off x="5697994" y="1620063"/>
            <a:ext cx="537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 dirty="0"/>
              <a:t>3,4</a:t>
            </a:r>
            <a:r>
              <a:rPr lang="ru" sz="1000" dirty="0"/>
              <a:t>%</a:t>
            </a:r>
            <a:endParaRPr sz="1000" dirty="0"/>
          </a:p>
        </p:txBody>
      </p:sp>
      <p:sp>
        <p:nvSpPr>
          <p:cNvPr id="33" name="Google Shape;415;p39"/>
          <p:cNvSpPr txBox="1">
            <a:spLocks noGrp="1"/>
          </p:cNvSpPr>
          <p:nvPr/>
        </p:nvSpPr>
        <p:spPr>
          <a:xfrm>
            <a:off x="5706620" y="1811212"/>
            <a:ext cx="537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 dirty="0"/>
              <a:t>1</a:t>
            </a:r>
            <a:r>
              <a:rPr lang="ru" sz="1000" dirty="0"/>
              <a:t>%</a:t>
            </a:r>
            <a:endParaRPr sz="1000" dirty="0"/>
          </a:p>
        </p:txBody>
      </p:sp>
      <p:sp>
        <p:nvSpPr>
          <p:cNvPr id="34" name="Google Shape;416;p39"/>
          <p:cNvSpPr txBox="1">
            <a:spLocks noGrp="1"/>
          </p:cNvSpPr>
          <p:nvPr/>
        </p:nvSpPr>
        <p:spPr>
          <a:xfrm>
            <a:off x="5697994" y="2022591"/>
            <a:ext cx="537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 dirty="0"/>
              <a:t>1</a:t>
            </a:r>
            <a:r>
              <a:rPr lang="ru" sz="1000" dirty="0"/>
              <a:t>%</a:t>
            </a:r>
            <a:endParaRPr sz="1000" dirty="0"/>
          </a:p>
        </p:txBody>
      </p:sp>
      <p:sp>
        <p:nvSpPr>
          <p:cNvPr id="36" name="Google Shape;418;p39"/>
          <p:cNvSpPr txBox="1">
            <a:spLocks noGrp="1"/>
          </p:cNvSpPr>
          <p:nvPr/>
        </p:nvSpPr>
        <p:spPr>
          <a:xfrm>
            <a:off x="4069144" y="1041337"/>
            <a:ext cx="1897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"/>
              <a:buNone/>
              <a:defRPr sz="600" b="1" i="0" u="none" strike="noStrike" cap="none">
                <a:solidFill>
                  <a:srgbClr val="0215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000" dirty="0"/>
              <a:t>Количество сотрудников</a:t>
            </a:r>
            <a:endParaRPr sz="10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F4D1FD48-4F01-7EE6-0928-62E0C98A5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907" y="1224262"/>
            <a:ext cx="969414" cy="96941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222FFC64-2BDD-4B49-4522-2953B3FF5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233107"/>
            <a:ext cx="681823" cy="6818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1" y="1059207"/>
            <a:ext cx="345103" cy="3478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72" y="1052736"/>
            <a:ext cx="345103" cy="3478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88" y="1037707"/>
            <a:ext cx="345104" cy="3478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69" y="1037707"/>
            <a:ext cx="345104" cy="3478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92" y="1037707"/>
            <a:ext cx="345104" cy="3478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95" y="1037707"/>
            <a:ext cx="345104" cy="347800"/>
          </a:xfrm>
          <a:prstGeom prst="rect">
            <a:avLst/>
          </a:prstGeom>
        </p:spPr>
      </p:pic>
      <p:sp>
        <p:nvSpPr>
          <p:cNvPr id="58" name="Google Shape;423;p40"/>
          <p:cNvSpPr txBox="1">
            <a:spLocks noGrp="1"/>
          </p:cNvSpPr>
          <p:nvPr>
            <p:ph type="title"/>
          </p:nvPr>
        </p:nvSpPr>
        <p:spPr>
          <a:xfrm>
            <a:off x="528615" y="211966"/>
            <a:ext cx="8212584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</a:rPr>
              <a:t>Взаимодействие с работодателями</a:t>
            </a:r>
            <a:endParaRPr sz="2400" b="1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09" y="1037707"/>
            <a:ext cx="345104" cy="347800"/>
          </a:xfrm>
          <a:prstGeom prst="rect">
            <a:avLst/>
          </a:prstGeom>
        </p:spPr>
      </p:pic>
      <p:sp>
        <p:nvSpPr>
          <p:cNvPr id="37" name="Google Shape;394;p39"/>
          <p:cNvSpPr txBox="1">
            <a:spLocks noGrp="1"/>
          </p:cNvSpPr>
          <p:nvPr/>
        </p:nvSpPr>
        <p:spPr>
          <a:xfrm>
            <a:off x="387540" y="2739908"/>
            <a:ext cx="3263504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/>
              <a:t>Количество вакансий в сфере</a:t>
            </a:r>
            <a:endParaRPr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8" y="3161271"/>
            <a:ext cx="4442801" cy="3391755"/>
          </a:xfrm>
          <a:prstGeom prst="rect">
            <a:avLst/>
          </a:prstGeom>
        </p:spPr>
      </p:pic>
      <p:sp>
        <p:nvSpPr>
          <p:cNvPr id="38" name="Google Shape;394;p39"/>
          <p:cNvSpPr txBox="1">
            <a:spLocks noGrp="1"/>
          </p:cNvSpPr>
          <p:nvPr/>
        </p:nvSpPr>
        <p:spPr>
          <a:xfrm>
            <a:off x="5547096" y="3068960"/>
            <a:ext cx="3263504" cy="382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buNone/>
            </a:pPr>
            <a:r>
              <a:rPr lang="ru" dirty="0">
                <a:solidFill>
                  <a:srgbClr val="0033A0"/>
                </a:solidFill>
                <a:latin typeface="Montserrat" panose="00000500000000000000" pitchFamily="2" charset="-52"/>
              </a:rPr>
              <a:t>Торговля оптовая и розничная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33,2 тыс. руб</a:t>
            </a:r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.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lang="ru-RU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Обрабатывающие производства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37,8 тыс. руб.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lang="ru-RU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Здравоохранение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39,0 тыс. руб.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lang="ru-RU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Строительство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48,2 тыс. руб.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lang="ru-RU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Транспортировка и хранение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44,8 тыс. руб.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lang="ru-RU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Добыча полезных ископаемых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79,7 тыс. руб.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lang="ru-RU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4B16081-9E74-4CB5-9591-283ACEB76F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13477" y="3130687"/>
            <a:ext cx="307866" cy="30786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0035A1C-E369-4FA5-BE13-7BCEBAD4EC7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114356" y="3737098"/>
            <a:ext cx="307866" cy="30786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9C59FAC-A772-437D-A916-60C9E7B80AE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120824" y="4361734"/>
            <a:ext cx="307866" cy="30786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FB3A42E5-0BF3-423D-8C70-698D36C10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120824" y="4985548"/>
            <a:ext cx="307866" cy="30786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6B79C06D-9236-4D63-895F-A3090F3E95E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113477" y="5633738"/>
            <a:ext cx="308745" cy="30874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F75AC375-AE8E-4005-BBAC-50E9803520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0824" y="6231708"/>
            <a:ext cx="307866" cy="3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746" y="260648"/>
            <a:ext cx="8758046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Финансовая поддержка работодателей при трудоустройстве отдельных категорий граждан</a:t>
            </a:r>
            <a:endParaRPr lang="ru-RU" sz="2400" b="1" dirty="0">
              <a:solidFill>
                <a:srgbClr val="0033A0"/>
              </a:solidFill>
              <a:latin typeface="Montserrat" panose="00000500000000000000" pitchFamily="2" charset="-52"/>
              <a:ea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7" y="5751729"/>
            <a:ext cx="1370506" cy="687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9345" y="1270501"/>
            <a:ext cx="7026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Постановлени</a:t>
            </a: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е</a:t>
            </a:r>
            <a:r>
              <a:rPr lang="ru-RU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Правительства Российской Федерации </a:t>
            </a:r>
            <a:endParaRPr lang="en-US" dirty="0" smtClean="0">
              <a:solidFill>
                <a:srgbClr val="CF452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от </a:t>
            </a: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13.03.2021 № 362</a:t>
            </a:r>
          </a:p>
        </p:txBody>
      </p:sp>
      <p:sp>
        <p:nvSpPr>
          <p:cNvPr id="19" name="Выноска со стрелкой вправо 18"/>
          <p:cNvSpPr/>
          <p:nvPr/>
        </p:nvSpPr>
        <p:spPr>
          <a:xfrm rot="5400000">
            <a:off x="2367471" y="1263072"/>
            <a:ext cx="596553" cy="2893821"/>
          </a:xfrm>
          <a:prstGeom prst="rightArrowCallout">
            <a:avLst/>
          </a:prstGeom>
          <a:noFill/>
          <a:ln>
            <a:solidFill>
              <a:srgbClr val="69B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241279" y="240241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Шаг 1</a:t>
            </a:r>
            <a:endParaRPr lang="ru-RU" dirty="0">
              <a:solidFill>
                <a:srgbClr val="CF4520"/>
              </a:solidFill>
              <a:latin typeface="Montserrat" panose="00000500000000000000" pitchFamily="2" charset="-52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33217"/>
            <a:ext cx="700982" cy="8350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74037"/>
            <a:ext cx="700982" cy="8350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79700"/>
            <a:ext cx="700982" cy="8350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33170" y="2966074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Трудоустроить граждан </a:t>
            </a:r>
          </a:p>
          <a:p>
            <a:r>
              <a:rPr lang="ru-RU" sz="1200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в возрасте до 30 лет</a:t>
            </a:r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sp>
        <p:nvSpPr>
          <p:cNvPr id="34" name="Выноска со стрелкой вправо 33"/>
          <p:cNvSpPr/>
          <p:nvPr/>
        </p:nvSpPr>
        <p:spPr>
          <a:xfrm rot="5400000">
            <a:off x="2367471" y="2300965"/>
            <a:ext cx="596553" cy="2893821"/>
          </a:xfrm>
          <a:prstGeom prst="rightArrowCallout">
            <a:avLst/>
          </a:prstGeom>
          <a:noFill/>
          <a:ln>
            <a:solidFill>
              <a:srgbClr val="69B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241279" y="3440308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Шаг 2</a:t>
            </a:r>
            <a:endParaRPr lang="ru-RU" dirty="0">
              <a:solidFill>
                <a:srgbClr val="CF4520"/>
              </a:solidFill>
              <a:latin typeface="Montserrat" panose="00000500000000000000" pitchFamily="2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96280" y="4048560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Подать заявление в СФР </a:t>
            </a:r>
          </a:p>
          <a:p>
            <a:r>
              <a:rPr lang="ru-RU" sz="1200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по истечении 1-го месяца работы</a:t>
            </a:r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941062" y="4512593"/>
            <a:ext cx="0" cy="428575"/>
          </a:xfrm>
          <a:prstGeom prst="straightConnector1">
            <a:avLst/>
          </a:prstGeom>
          <a:ln w="19050">
            <a:solidFill>
              <a:srgbClr val="69B3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Выноска со стрелкой вправо 44"/>
          <p:cNvSpPr/>
          <p:nvPr/>
        </p:nvSpPr>
        <p:spPr>
          <a:xfrm rot="5400000">
            <a:off x="2380972" y="3484013"/>
            <a:ext cx="596553" cy="2893821"/>
          </a:xfrm>
          <a:prstGeom prst="rightArrowCallout">
            <a:avLst/>
          </a:prstGeom>
          <a:noFill/>
          <a:ln>
            <a:solidFill>
              <a:srgbClr val="69B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254780" y="462335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Шаг 3</a:t>
            </a:r>
            <a:endParaRPr lang="ru-RU" dirty="0">
              <a:solidFill>
                <a:srgbClr val="CF4520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944306" y="3296292"/>
            <a:ext cx="0" cy="428575"/>
          </a:xfrm>
          <a:prstGeom prst="straightConnector1">
            <a:avLst/>
          </a:prstGeom>
          <a:ln w="19050">
            <a:solidFill>
              <a:srgbClr val="69B3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733806" y="5253118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Получить субсидию</a:t>
            </a:r>
          </a:p>
          <a:p>
            <a:r>
              <a:rPr lang="ru-RU" sz="1200" dirty="0">
                <a:solidFill>
                  <a:srgbClr val="0033A0"/>
                </a:solidFill>
                <a:latin typeface="Montserrat" panose="00000500000000000000" pitchFamily="2" charset="-52"/>
              </a:rPr>
              <a:t>з</a:t>
            </a:r>
            <a:r>
              <a:rPr lang="ru-RU" sz="1200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а 1, 3, 6 месяцы работы</a:t>
            </a:r>
            <a:endParaRPr lang="ru-RU" sz="1200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02196" y="5693186"/>
            <a:ext cx="3400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Общая сумма </a:t>
            </a:r>
            <a:r>
              <a:rPr lang="ru-RU" sz="2000" b="1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76 тыс. рублей</a:t>
            </a:r>
            <a:endParaRPr lang="ru-RU" sz="2000" b="1" dirty="0">
              <a:solidFill>
                <a:srgbClr val="CF4520"/>
              </a:solidFill>
              <a:latin typeface="Montserrat" panose="00000500000000000000" pitchFamily="2" charset="-52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35232"/>
            <a:ext cx="504056" cy="50799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FD39686B-53A4-C37C-DCFD-C8FA21ADE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3881" y="3202449"/>
            <a:ext cx="450540" cy="55017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554125" y="2408768"/>
            <a:ext cx="240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62</a:t>
            </a:r>
            <a:r>
              <a:rPr lang="ru-RU" sz="2000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 </a:t>
            </a:r>
            <a:r>
              <a:rPr lang="ru-RU" sz="2000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работодателя</a:t>
            </a:r>
            <a:endParaRPr lang="ru-RU" sz="2000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54125" y="3307212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419</a:t>
            </a:r>
            <a:r>
              <a:rPr lang="ru-RU" sz="2000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 </a:t>
            </a:r>
            <a:r>
              <a:rPr lang="ru-RU" sz="2000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человек</a:t>
            </a:r>
            <a:endParaRPr lang="ru-RU" sz="2000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24200" y="4138811"/>
            <a:ext cx="4419800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00" b="1" dirty="0">
                <a:solidFill>
                  <a:srgbClr val="69B3E7"/>
                </a:solidFill>
                <a:latin typeface="Montserrat" panose="00000500000000000000" pitchFamily="2" charset="-52"/>
              </a:rPr>
              <a:t>АО «РЖД</a:t>
            </a:r>
            <a:r>
              <a:rPr lang="ru-RU" sz="1700" b="1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» </a:t>
            </a:r>
            <a:r>
              <a:rPr lang="ru-RU" sz="1700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- </a:t>
            </a:r>
            <a:r>
              <a:rPr lang="ru-RU" sz="1700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40</a:t>
            </a:r>
            <a:r>
              <a:rPr lang="ru-RU" sz="1700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 человек</a:t>
            </a:r>
          </a:p>
          <a:p>
            <a:pPr>
              <a:spcAft>
                <a:spcPts val="600"/>
              </a:spcAft>
            </a:pPr>
            <a:r>
              <a:rPr lang="ru-RU" sz="1700" b="1" dirty="0">
                <a:solidFill>
                  <a:srgbClr val="69B3E7"/>
                </a:solidFill>
                <a:latin typeface="Montserrat" panose="00000500000000000000" pitchFamily="2" charset="-52"/>
              </a:rPr>
              <a:t>АО «НПП «Радиосвязь</a:t>
            </a:r>
            <a:r>
              <a:rPr lang="ru-RU" sz="1700" b="1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» </a:t>
            </a:r>
            <a:r>
              <a:rPr lang="ru-RU" sz="1700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- </a:t>
            </a:r>
            <a:r>
              <a:rPr lang="ru-RU" sz="1700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38</a:t>
            </a:r>
            <a:r>
              <a:rPr lang="ru-RU" sz="1700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 человек</a:t>
            </a:r>
          </a:p>
          <a:p>
            <a:r>
              <a:rPr lang="ru-RU" sz="1700" b="1" dirty="0">
                <a:solidFill>
                  <a:srgbClr val="69B3E7"/>
                </a:solidFill>
                <a:latin typeface="Montserrat" panose="00000500000000000000" pitchFamily="2" charset="-52"/>
              </a:rPr>
              <a:t>и</a:t>
            </a:r>
            <a:r>
              <a:rPr lang="ru-RU" sz="1700" b="1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 другие </a:t>
            </a:r>
            <a:endParaRPr lang="ru-RU" sz="1700" b="1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9" y="3933056"/>
            <a:ext cx="341499" cy="341499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1" y="5140273"/>
            <a:ext cx="366681" cy="36668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4" y="2761477"/>
            <a:ext cx="341674" cy="3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2541" y="404664"/>
            <a:ext cx="875804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</a:rPr>
              <a:t>Реализация дополнительных мероприятий, </a:t>
            </a:r>
            <a:endParaRPr lang="ru-RU" sz="2400" b="1" dirty="0" smtClean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r>
              <a:rPr lang="ru-RU" sz="2400" b="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направленных </a:t>
            </a: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</a:rPr>
              <a:t>на снижение напряженности </a:t>
            </a:r>
            <a:endParaRPr lang="ru-RU" sz="2400" b="1" dirty="0" smtClean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r>
              <a:rPr lang="ru-RU" sz="2400" b="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на </a:t>
            </a: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</a:rPr>
              <a:t>рынке труда</a:t>
            </a:r>
            <a:endParaRPr lang="ru-RU" sz="2400" b="1" dirty="0">
              <a:solidFill>
                <a:srgbClr val="0033A0"/>
              </a:solidFill>
              <a:latin typeface="Montserrat" panose="00000500000000000000" pitchFamily="2" charset="-52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600" y="1665404"/>
            <a:ext cx="754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Постановление </a:t>
            </a: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Правительства Российской Федерации </a:t>
            </a:r>
            <a:endParaRPr lang="ru-RU" dirty="0" smtClean="0">
              <a:solidFill>
                <a:srgbClr val="CF452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от 15.12.2022 </a:t>
            </a: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№ </a:t>
            </a:r>
            <a:r>
              <a:rPr lang="ru-RU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2309</a:t>
            </a:r>
            <a:endParaRPr lang="ru-RU" dirty="0">
              <a:solidFill>
                <a:srgbClr val="CF4520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Прямоугольник: скругленные углы 32">
            <a:extLst>
              <a:ext uri="{FF2B5EF4-FFF2-40B4-BE49-F238E27FC236}">
                <a16:creationId xmlns:a16="http://schemas.microsoft.com/office/drawing/2014/main" xmlns="" id="{9EE9E62A-0188-41D6-A0D5-97E97921FF28}"/>
              </a:ext>
            </a:extLst>
          </p:cNvPr>
          <p:cNvSpPr/>
          <p:nvPr/>
        </p:nvSpPr>
        <p:spPr>
          <a:xfrm>
            <a:off x="761502" y="3009257"/>
            <a:ext cx="3522466" cy="32280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69B3E7"/>
                </a:solidFill>
                <a:latin typeface="Montserrat" panose="00000500000000000000" pitchFamily="2" charset="-52"/>
              </a:rPr>
              <a:t>	</a:t>
            </a:r>
            <a:endParaRPr lang="ru-RU" b="1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802DFC1-D8D0-4C17-9895-D10A92B77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899587" cy="1015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6" y="2949401"/>
            <a:ext cx="417334" cy="4173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5616" y="3868599"/>
            <a:ext cx="22349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5</a:t>
            </a:r>
            <a:r>
              <a:rPr lang="ru-RU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 работодателей</a:t>
            </a:r>
          </a:p>
          <a:p>
            <a:endParaRPr lang="ru-RU" dirty="0" smtClean="0">
              <a:solidFill>
                <a:srgbClr val="69B3E7"/>
              </a:solidFill>
              <a:latin typeface="Montserrat" panose="00000500000000000000" pitchFamily="2" charset="-52"/>
            </a:endParaRPr>
          </a:p>
          <a:p>
            <a:r>
              <a:rPr lang="ru-RU" b="1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41</a:t>
            </a:r>
            <a:r>
              <a:rPr lang="ru-RU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 человек</a:t>
            </a:r>
          </a:p>
          <a:p>
            <a:endParaRPr lang="ru-RU" dirty="0" smtClean="0">
              <a:solidFill>
                <a:srgbClr val="69B3E7"/>
              </a:solidFill>
              <a:latin typeface="Montserrat" panose="00000500000000000000" pitchFamily="2" charset="-52"/>
            </a:endParaRPr>
          </a:p>
          <a:p>
            <a:r>
              <a:rPr lang="ru-RU" sz="2400" b="1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2,4 </a:t>
            </a:r>
            <a:r>
              <a:rPr lang="ru-RU" b="1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млн рублей</a:t>
            </a:r>
            <a:endParaRPr lang="ru-RU" b="1" dirty="0">
              <a:solidFill>
                <a:srgbClr val="CF4520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122" y="2949403"/>
            <a:ext cx="3672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Организация </a:t>
            </a:r>
            <a:endParaRPr lang="ru-RU" b="1" dirty="0" smtClean="0">
              <a:solidFill>
                <a:srgbClr val="69B3E7"/>
              </a:solidFill>
              <a:latin typeface="Montserrat" panose="00000500000000000000" pitchFamily="2" charset="-52"/>
            </a:endParaRPr>
          </a:p>
          <a:p>
            <a:r>
              <a:rPr lang="ru-RU" b="1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общественных </a:t>
            </a:r>
            <a:r>
              <a:rPr lang="ru-RU" b="1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работ</a:t>
            </a:r>
            <a:endParaRPr lang="ru-RU" b="1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Прямоугольник: скругленные углы 32">
            <a:extLst>
              <a:ext uri="{FF2B5EF4-FFF2-40B4-BE49-F238E27FC236}">
                <a16:creationId xmlns:a16="http://schemas.microsoft.com/office/drawing/2014/main" xmlns="" id="{9EE9E62A-0188-41D6-A0D5-97E97921FF28}"/>
              </a:ext>
            </a:extLst>
          </p:cNvPr>
          <p:cNvSpPr/>
          <p:nvPr/>
        </p:nvSpPr>
        <p:spPr>
          <a:xfrm>
            <a:off x="4936632" y="3031124"/>
            <a:ext cx="3739823" cy="32061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69B3E7"/>
                </a:solidFill>
                <a:latin typeface="Montserrat" panose="00000500000000000000" pitchFamily="2" charset="-52"/>
              </a:rPr>
              <a:t>	</a:t>
            </a:r>
            <a:endParaRPr lang="ru-RU" b="1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5829" y="2973052"/>
            <a:ext cx="314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Обучение сотрудников</a:t>
            </a:r>
          </a:p>
          <a:p>
            <a:r>
              <a:rPr lang="ru-RU" b="1" dirty="0">
                <a:solidFill>
                  <a:srgbClr val="69B3E7"/>
                </a:solidFill>
                <a:latin typeface="Montserrat" panose="00000500000000000000" pitchFamily="2" charset="-52"/>
              </a:rPr>
              <a:t>п</a:t>
            </a:r>
            <a:r>
              <a:rPr lang="ru-RU" b="1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редприятий ОПК</a:t>
            </a:r>
            <a:endParaRPr lang="ru-RU" b="1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2162" y="3667922"/>
            <a:ext cx="2996333" cy="2200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2</a:t>
            </a:r>
            <a:r>
              <a:rPr lang="ru-RU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 работодателя</a:t>
            </a:r>
          </a:p>
          <a:p>
            <a:r>
              <a:rPr lang="ru-RU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АО </a:t>
            </a:r>
            <a:r>
              <a:rPr lang="ru-RU" dirty="0">
                <a:solidFill>
                  <a:srgbClr val="69B3E7"/>
                </a:solidFill>
                <a:latin typeface="Montserrat" panose="00000500000000000000" pitchFamily="2" charset="-52"/>
              </a:rPr>
              <a:t>«НПП «Радиосвязь</a:t>
            </a:r>
            <a:r>
              <a:rPr lang="ru-RU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»</a:t>
            </a:r>
          </a:p>
          <a:p>
            <a:r>
              <a:rPr lang="ru-RU" dirty="0">
                <a:solidFill>
                  <a:srgbClr val="69B3E7"/>
                </a:solidFill>
                <a:latin typeface="Montserrat" panose="00000500000000000000" pitchFamily="2" charset="-52"/>
              </a:rPr>
              <a:t>АО «</a:t>
            </a:r>
            <a:r>
              <a:rPr lang="ru-RU" dirty="0" err="1">
                <a:solidFill>
                  <a:srgbClr val="69B3E7"/>
                </a:solidFill>
                <a:latin typeface="Montserrat" panose="00000500000000000000" pitchFamily="2" charset="-52"/>
              </a:rPr>
              <a:t>Красмаш</a:t>
            </a:r>
            <a:r>
              <a:rPr lang="ru-RU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»</a:t>
            </a:r>
            <a:endParaRPr lang="en-US" dirty="0" smtClean="0">
              <a:solidFill>
                <a:srgbClr val="69B3E7"/>
              </a:solidFill>
              <a:latin typeface="Montserrat" panose="00000500000000000000" pitchFamily="2" charset="-52"/>
            </a:endParaRPr>
          </a:p>
          <a:p>
            <a:endParaRPr lang="ru-RU" dirty="0" smtClean="0">
              <a:solidFill>
                <a:srgbClr val="69B3E7"/>
              </a:solidFill>
              <a:latin typeface="Montserrat" panose="00000500000000000000" pitchFamily="2" charset="-52"/>
            </a:endParaRPr>
          </a:p>
          <a:p>
            <a:r>
              <a:rPr lang="ru-RU" b="1" dirty="0">
                <a:solidFill>
                  <a:srgbClr val="CF4520"/>
                </a:solidFill>
                <a:latin typeface="Montserrat" panose="00000500000000000000" pitchFamily="2" charset="-52"/>
              </a:rPr>
              <a:t>64 </a:t>
            </a:r>
            <a:r>
              <a:rPr lang="ru-RU" dirty="0">
                <a:solidFill>
                  <a:srgbClr val="69B3E7"/>
                </a:solidFill>
                <a:latin typeface="Montserrat" panose="00000500000000000000" pitchFamily="2" charset="-52"/>
              </a:rPr>
              <a:t>сотрудника</a:t>
            </a:r>
          </a:p>
          <a:p>
            <a:endParaRPr lang="ru-RU" dirty="0" smtClean="0">
              <a:solidFill>
                <a:srgbClr val="69B3E7"/>
              </a:solidFill>
              <a:latin typeface="Montserrat" panose="00000500000000000000" pitchFamily="2" charset="-52"/>
            </a:endParaRPr>
          </a:p>
          <a:p>
            <a:r>
              <a:rPr lang="ru-RU" sz="2400" b="1" dirty="0">
                <a:solidFill>
                  <a:srgbClr val="CF4520"/>
                </a:solidFill>
                <a:latin typeface="Montserrat" panose="00000500000000000000" pitchFamily="2" charset="-52"/>
              </a:rPr>
              <a:t>3</a:t>
            </a:r>
            <a:r>
              <a:rPr lang="ru-RU" sz="2400" b="1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,8 </a:t>
            </a:r>
            <a:r>
              <a:rPr lang="ru-RU" b="1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млн рублей</a:t>
            </a:r>
            <a:endParaRPr lang="ru-RU" b="1" dirty="0">
              <a:solidFill>
                <a:srgbClr val="CF4520"/>
              </a:solidFill>
              <a:latin typeface="Montserrat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02DFC1-D8D0-4C17-9895-D10A92B77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69" y="2629361"/>
            <a:ext cx="899587" cy="10156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35" y="2962777"/>
            <a:ext cx="348829" cy="3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3;p40">
            <a:extLst>
              <a:ext uri="{FF2B5EF4-FFF2-40B4-BE49-F238E27FC236}">
                <a16:creationId xmlns:a16="http://schemas.microsoft.com/office/drawing/2014/main" xmlns="" id="{3184B75E-33FD-4D5C-91BB-DF26A66E18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361144"/>
            <a:ext cx="8212584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</a:rPr>
              <a:t>Модернизация службы занятости населения</a:t>
            </a:r>
            <a:endParaRPr sz="2400" b="1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70640626"/>
              </p:ext>
            </p:extLst>
          </p:nvPr>
        </p:nvGraphicFramePr>
        <p:xfrm>
          <a:off x="107504" y="1124744"/>
          <a:ext cx="907300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9144000" cy="22050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13" y="4760171"/>
            <a:ext cx="2156966" cy="14049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79563"/>
            <a:ext cx="2160239" cy="13444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4817687"/>
            <a:ext cx="2160239" cy="13474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"/>
          <a:stretch/>
        </p:blipFill>
        <p:spPr>
          <a:xfrm>
            <a:off x="6926716" y="4760171"/>
            <a:ext cx="2181788" cy="135303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F07456-70F9-4D59-9D03-02D4DBB52522}"/>
              </a:ext>
            </a:extLst>
          </p:cNvPr>
          <p:cNvSpPr/>
          <p:nvPr/>
        </p:nvSpPr>
        <p:spPr>
          <a:xfrm>
            <a:off x="1331640" y="2861373"/>
            <a:ext cx="756543" cy="495619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98F3EE1-5861-4ABA-93FB-59AAB0AAAFAC}"/>
              </a:ext>
            </a:extLst>
          </p:cNvPr>
          <p:cNvSpPr/>
          <p:nvPr/>
        </p:nvSpPr>
        <p:spPr>
          <a:xfrm>
            <a:off x="1322905" y="2300245"/>
            <a:ext cx="792088" cy="480683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34BAD7B-FE19-42E1-BFE4-83E8EB5B01A6}"/>
              </a:ext>
            </a:extLst>
          </p:cNvPr>
          <p:cNvSpPr/>
          <p:nvPr/>
        </p:nvSpPr>
        <p:spPr>
          <a:xfrm>
            <a:off x="1331639" y="1720192"/>
            <a:ext cx="792088" cy="492295"/>
          </a:xfrm>
          <a:prstGeom prst="rect">
            <a:avLst/>
          </a:prstGeom>
          <a:solidFill>
            <a:srgbClr val="A2D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804190A-E141-42B1-ACC7-DA68A4ABC6C8}"/>
              </a:ext>
            </a:extLst>
          </p:cNvPr>
          <p:cNvSpPr/>
          <p:nvPr/>
        </p:nvSpPr>
        <p:spPr>
          <a:xfrm>
            <a:off x="1331640" y="1161168"/>
            <a:ext cx="792088" cy="470512"/>
          </a:xfrm>
          <a:prstGeom prst="rect">
            <a:avLst/>
          </a:prstGeom>
          <a:solidFill>
            <a:srgbClr val="C3E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Лента со сплошной заливкой">
            <a:extLst>
              <a:ext uri="{FF2B5EF4-FFF2-40B4-BE49-F238E27FC236}">
                <a16:creationId xmlns:a16="http://schemas.microsoft.com/office/drawing/2014/main" xmlns="" id="{7D2B8DEE-6E85-442A-90A5-E7B24541DA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505260" y="2318161"/>
            <a:ext cx="444849" cy="444849"/>
          </a:xfrm>
          <a:prstGeom prst="rect">
            <a:avLst/>
          </a:prstGeom>
        </p:spPr>
      </p:pic>
      <p:pic>
        <p:nvPicPr>
          <p:cNvPr id="12" name="Рисунок 11" descr="Пользователи со сплошной заливкой">
            <a:extLst>
              <a:ext uri="{FF2B5EF4-FFF2-40B4-BE49-F238E27FC236}">
                <a16:creationId xmlns:a16="http://schemas.microsoft.com/office/drawing/2014/main" xmlns="" id="{D93CFCE5-FA7C-4CAB-B925-715A0B4694E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467359" y="1720192"/>
            <a:ext cx="502572" cy="502572"/>
          </a:xfrm>
          <a:prstGeom prst="rect">
            <a:avLst/>
          </a:prstGeom>
        </p:spPr>
      </p:pic>
      <p:pic>
        <p:nvPicPr>
          <p:cNvPr id="14" name="Рисунок 13" descr="Контрольный список со сплошной заливкой">
            <a:extLst>
              <a:ext uri="{FF2B5EF4-FFF2-40B4-BE49-F238E27FC236}">
                <a16:creationId xmlns:a16="http://schemas.microsoft.com/office/drawing/2014/main" xmlns="" id="{4F4E9ACC-4D5F-4035-B0F6-AF51FAC586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478946" y="2896325"/>
            <a:ext cx="408671" cy="408671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FF0CF43-7AD9-4571-BBD5-03AA88FBB4CD}"/>
              </a:ext>
            </a:extLst>
          </p:cNvPr>
          <p:cNvSpPr/>
          <p:nvPr/>
        </p:nvSpPr>
        <p:spPr>
          <a:xfrm>
            <a:off x="1331639" y="3403125"/>
            <a:ext cx="756543" cy="495619"/>
          </a:xfrm>
          <a:prstGeom prst="rect">
            <a:avLst/>
          </a:prstGeom>
          <a:solidFill>
            <a:srgbClr val="001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D438BD9-1A63-4D03-A161-56D222E10F1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77" y="1186998"/>
            <a:ext cx="418852" cy="418852"/>
          </a:xfrm>
          <a:prstGeom prst="rect">
            <a:avLst/>
          </a:prstGeom>
        </p:spPr>
      </p:pic>
      <p:pic>
        <p:nvPicPr>
          <p:cNvPr id="29" name="Рисунок 28" descr="Школа со сплошной заливкой">
            <a:extLst>
              <a:ext uri="{FF2B5EF4-FFF2-40B4-BE49-F238E27FC236}">
                <a16:creationId xmlns:a16="http://schemas.microsoft.com/office/drawing/2014/main" xmlns="" id="{6F12AFD3-6CED-4FCA-892E-C7201EDCF22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406550" y="3326336"/>
            <a:ext cx="606720" cy="6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692" y="170876"/>
            <a:ext cx="8758046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F452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Направления работы центра занятости в 2023 году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7" y="5751729"/>
            <a:ext cx="1370506" cy="687401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B0D2DB36-3DED-458A-89E4-C4C4D9FC6AA5}"/>
              </a:ext>
            </a:extLst>
          </p:cNvPr>
          <p:cNvSpPr/>
          <p:nvPr/>
        </p:nvSpPr>
        <p:spPr>
          <a:xfrm>
            <a:off x="434548" y="1075978"/>
            <a:ext cx="8457932" cy="10156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>
                <a:solidFill>
                  <a:srgbClr val="69B3E7"/>
                </a:solidFill>
                <a:latin typeface="Montserrat" panose="00000500000000000000" pitchFamily="2" charset="-52"/>
              </a:rPr>
              <a:t>	Сохранение стабильности на рынке труда, </a:t>
            </a:r>
          </a:p>
          <a:p>
            <a:r>
              <a:rPr lang="ru-RU" sz="1800" b="1" dirty="0">
                <a:solidFill>
                  <a:srgbClr val="69B3E7"/>
                </a:solidFill>
                <a:latin typeface="Montserrat" panose="00000500000000000000" pitchFamily="2" charset="-52"/>
              </a:rPr>
              <a:t>	недопущение массовых сокращений </a:t>
            </a:r>
          </a:p>
          <a:p>
            <a:r>
              <a:rPr lang="ru-RU" sz="1800" b="1" dirty="0">
                <a:solidFill>
                  <a:srgbClr val="69B3E7"/>
                </a:solidFill>
                <a:latin typeface="Montserrat" panose="00000500000000000000" pitchFamily="2" charset="-52"/>
              </a:rPr>
              <a:t>	работников предприятий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4" y="1045297"/>
            <a:ext cx="899587" cy="1015663"/>
          </a:xfrm>
          <a:prstGeom prst="rect">
            <a:avLst/>
          </a:prstGeom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7D7098C6-0E04-4160-A396-B479E4D98CF6}"/>
              </a:ext>
            </a:extLst>
          </p:cNvPr>
          <p:cNvSpPr/>
          <p:nvPr/>
        </p:nvSpPr>
        <p:spPr>
          <a:xfrm>
            <a:off x="467544" y="2413337"/>
            <a:ext cx="8457932" cy="10156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69B3E7"/>
                </a:solidFill>
                <a:latin typeface="Montserrat" panose="00000500000000000000" pitchFamily="2" charset="-52"/>
              </a:rPr>
              <a:t>	</a:t>
            </a:r>
            <a:r>
              <a:rPr lang="ru-RU" b="1" dirty="0">
                <a:solidFill>
                  <a:srgbClr val="69B3E7"/>
                </a:solidFill>
                <a:latin typeface="Montserrat" panose="00000500000000000000" pitchFamily="2" charset="-52"/>
              </a:rPr>
              <a:t>О</a:t>
            </a:r>
            <a:r>
              <a:rPr lang="ru-RU" sz="1800" b="1" dirty="0">
                <a:solidFill>
                  <a:srgbClr val="69B3E7"/>
                </a:solidFill>
                <a:latin typeface="Montserrat" panose="00000500000000000000" pitchFamily="2" charset="-52"/>
              </a:rPr>
              <a:t>казание мер поддержки гражданам </a:t>
            </a:r>
          </a:p>
          <a:p>
            <a:r>
              <a:rPr lang="ru-RU" sz="1800" b="1" dirty="0">
                <a:solidFill>
                  <a:srgbClr val="69B3E7"/>
                </a:solidFill>
                <a:latin typeface="Montserrat" panose="00000500000000000000" pitchFamily="2" charset="-52"/>
              </a:rPr>
              <a:t>	и работодателям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802DFC1-D8D0-4C17-9895-D10A92B774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1" y="2413337"/>
            <a:ext cx="899587" cy="10156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1A0AF83-CC75-4F71-AA63-0E1B1FCDEA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7" y="2710089"/>
            <a:ext cx="502887" cy="502887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9EE9E62A-0188-41D6-A0D5-97E97921FF28}"/>
              </a:ext>
            </a:extLst>
          </p:cNvPr>
          <p:cNvSpPr/>
          <p:nvPr/>
        </p:nvSpPr>
        <p:spPr>
          <a:xfrm>
            <a:off x="434548" y="3789040"/>
            <a:ext cx="8490256" cy="10156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69B3E7"/>
                </a:solidFill>
                <a:latin typeface="Montserrat" panose="00000500000000000000" pitchFamily="2" charset="-52"/>
              </a:rPr>
              <a:t>	Приоритетное обеспечение трудовыми ресурсами 	предприятий оборонно-промышленного комплекса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8FF121-182F-4D83-BA1E-B4D981ADE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0" y="3861048"/>
            <a:ext cx="950898" cy="921575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49AA761C-D708-43C3-8897-B9369F69FB90}"/>
              </a:ext>
            </a:extLst>
          </p:cNvPr>
          <p:cNvSpPr/>
          <p:nvPr/>
        </p:nvSpPr>
        <p:spPr>
          <a:xfrm>
            <a:off x="463901" y="5090159"/>
            <a:ext cx="6439217" cy="10156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69B3E7"/>
                </a:solidFill>
                <a:latin typeface="Montserrat" panose="00000500000000000000" pitchFamily="2" charset="-52"/>
              </a:rPr>
              <a:t>	Консультационная поддержка граждан </a:t>
            </a:r>
          </a:p>
          <a:p>
            <a:r>
              <a:rPr lang="ru-RU" sz="1800" b="1" dirty="0">
                <a:solidFill>
                  <a:srgbClr val="69B3E7"/>
                </a:solidFill>
                <a:latin typeface="Montserrat" panose="00000500000000000000" pitchFamily="2" charset="-52"/>
              </a:rPr>
              <a:t>	и работодателей на ЕЦП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B1074F5-446F-4B1B-8401-063BF38AFE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7" y="5085184"/>
            <a:ext cx="868751" cy="9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34" y="44624"/>
            <a:ext cx="8758046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F452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Задачи</a:t>
            </a:r>
            <a:r>
              <a:rPr lang="en-US" sz="2400" b="1" dirty="0">
                <a:solidFill>
                  <a:srgbClr val="CF452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rgbClr val="CF452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центра занятости населения на 2024 год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B0D2DB36-3DED-458A-89E4-C4C4D9FC6AA5}"/>
              </a:ext>
            </a:extLst>
          </p:cNvPr>
          <p:cNvSpPr/>
          <p:nvPr/>
        </p:nvSpPr>
        <p:spPr>
          <a:xfrm>
            <a:off x="395536" y="579361"/>
            <a:ext cx="8457932" cy="10156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dirty="0">
                <a:solidFill>
                  <a:srgbClr val="69B3E7"/>
                </a:solidFill>
                <a:latin typeface="Montserrat" panose="00000500000000000000" pitchFamily="2" charset="-52"/>
              </a:rPr>
              <a:t>	</a:t>
            </a:r>
            <a:r>
              <a:rPr lang="ru-RU" b="1" dirty="0">
                <a:solidFill>
                  <a:srgbClr val="69B3E7"/>
                </a:solidFill>
                <a:latin typeface="Montserrat" panose="00000500000000000000" pitchFamily="2" charset="-52"/>
              </a:rPr>
              <a:t>Внедрение клиентоцентричного подхода</a:t>
            </a:r>
            <a:endParaRPr lang="ru-RU" sz="1800" b="1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7D7098C6-0E04-4160-A396-B479E4D98CF6}"/>
              </a:ext>
            </a:extLst>
          </p:cNvPr>
          <p:cNvSpPr/>
          <p:nvPr/>
        </p:nvSpPr>
        <p:spPr>
          <a:xfrm>
            <a:off x="428532" y="1844824"/>
            <a:ext cx="8457932" cy="10156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69B3E7"/>
                </a:solidFill>
                <a:latin typeface="Montserrat" panose="00000500000000000000" pitchFamily="2" charset="-52"/>
              </a:rPr>
              <a:t>	</a:t>
            </a:r>
            <a:r>
              <a:rPr lang="ru-RU" b="1" dirty="0">
                <a:solidFill>
                  <a:srgbClr val="69B3E7"/>
                </a:solidFill>
                <a:latin typeface="Montserrat" panose="00000500000000000000" pitchFamily="2" charset="-52"/>
              </a:rPr>
              <a:t>Разработка структуры для вступления </a:t>
            </a:r>
          </a:p>
          <a:p>
            <a:r>
              <a:rPr lang="ru-RU" sz="1800" b="1" dirty="0">
                <a:solidFill>
                  <a:srgbClr val="69B3E7"/>
                </a:solidFill>
                <a:latin typeface="Montserrat" panose="00000500000000000000" pitchFamily="2" charset="-52"/>
              </a:rPr>
              <a:t>	в комплексную модернизацию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9EE9E62A-0188-41D6-A0D5-97E97921FF28}"/>
              </a:ext>
            </a:extLst>
          </p:cNvPr>
          <p:cNvSpPr/>
          <p:nvPr/>
        </p:nvSpPr>
        <p:spPr>
          <a:xfrm>
            <a:off x="467544" y="3132161"/>
            <a:ext cx="8490256" cy="10156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69B3E7"/>
                </a:solidFill>
                <a:latin typeface="Montserrat" panose="00000500000000000000" pitchFamily="2" charset="-52"/>
              </a:rPr>
              <a:t>	</a:t>
            </a:r>
            <a:r>
              <a:rPr lang="ru-RU" b="1" dirty="0">
                <a:solidFill>
                  <a:srgbClr val="69B3E7"/>
                </a:solidFill>
                <a:latin typeface="Montserrat" panose="00000500000000000000" pitchFamily="2" charset="-52"/>
              </a:rPr>
              <a:t>Привлечение новых работодателей </a:t>
            </a:r>
          </a:p>
          <a:p>
            <a:r>
              <a:rPr lang="ru-RU" b="1" dirty="0">
                <a:solidFill>
                  <a:srgbClr val="69B3E7"/>
                </a:solidFill>
                <a:latin typeface="Montserrat" panose="00000500000000000000" pitchFamily="2" charset="-52"/>
              </a:rPr>
              <a:t>	в качестве клиентов службы занятости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49AA761C-D708-43C3-8897-B9369F69FB90}"/>
              </a:ext>
            </a:extLst>
          </p:cNvPr>
          <p:cNvSpPr/>
          <p:nvPr/>
        </p:nvSpPr>
        <p:spPr>
          <a:xfrm>
            <a:off x="424888" y="4370079"/>
            <a:ext cx="8428580" cy="10156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rgbClr val="69B3E7"/>
                </a:solidFill>
                <a:latin typeface="Montserrat" panose="00000500000000000000" pitchFamily="2" charset="-52"/>
              </a:rPr>
              <a:t>	</a:t>
            </a:r>
            <a:r>
              <a:rPr lang="ru-RU" b="1" dirty="0">
                <a:solidFill>
                  <a:srgbClr val="69B3E7"/>
                </a:solidFill>
                <a:latin typeface="Montserrat" panose="00000500000000000000" pitchFamily="2" charset="-52"/>
              </a:rPr>
              <a:t>Эффективное оказание услуг и сервисов</a:t>
            </a:r>
            <a:endParaRPr lang="ru-RU" sz="1800" b="1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B1074F5-446F-4B1B-8401-063BF38AF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5" y="4365104"/>
            <a:ext cx="868751" cy="9473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7" y="5751729"/>
            <a:ext cx="1370506" cy="687401"/>
          </a:xfrm>
          <a:prstGeom prst="rect">
            <a:avLst/>
          </a:prstGeom>
        </p:spPr>
      </p:pic>
      <p:sp>
        <p:nvSpPr>
          <p:cNvPr id="13" name="Прямоугольник: скругленные углы 35">
            <a:extLst>
              <a:ext uri="{FF2B5EF4-FFF2-40B4-BE49-F238E27FC236}">
                <a16:creationId xmlns:a16="http://schemas.microsoft.com/office/drawing/2014/main" xmlns="" id="{49AA761C-D708-43C3-8897-B9369F69FB90}"/>
              </a:ext>
            </a:extLst>
          </p:cNvPr>
          <p:cNvSpPr/>
          <p:nvPr/>
        </p:nvSpPr>
        <p:spPr>
          <a:xfrm>
            <a:off x="424888" y="5594215"/>
            <a:ext cx="6772395" cy="10156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rgbClr val="69B3E7"/>
                </a:solidFill>
                <a:latin typeface="Montserrat" panose="00000500000000000000" pitchFamily="2" charset="-52"/>
              </a:rPr>
              <a:t>	</a:t>
            </a:r>
            <a:r>
              <a:rPr lang="ru-RU" b="1" dirty="0">
                <a:solidFill>
                  <a:srgbClr val="69B3E7"/>
                </a:solidFill>
                <a:latin typeface="Montserrat" panose="00000500000000000000" pitchFamily="2" charset="-52"/>
              </a:rPr>
              <a:t>Реализация новых направлений в работе</a:t>
            </a:r>
            <a:endParaRPr lang="ru-RU" sz="1800" b="1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802DFC1-D8D0-4C17-9895-D10A92B774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7" y="3068960"/>
            <a:ext cx="899587" cy="10156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1A0AF83-CC75-4F71-AA63-0E1B1FCDEA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4" y="3345174"/>
            <a:ext cx="502887" cy="5028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802DFC1-D8D0-4C17-9895-D10A92B774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2" y="5594215"/>
            <a:ext cx="899587" cy="1015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0" y="5865724"/>
            <a:ext cx="410338" cy="4726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802DFC1-D8D0-4C17-9895-D10A92B774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1" y="579361"/>
            <a:ext cx="899587" cy="1015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849428"/>
            <a:ext cx="475527" cy="4755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802DFC1-D8D0-4C17-9895-D10A92B774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3" y="1844824"/>
            <a:ext cx="899587" cy="1015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0" y="2173422"/>
            <a:ext cx="358466" cy="3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"/>
          <p:cNvSpPr txBox="1">
            <a:spLocks noGrp="1"/>
          </p:cNvSpPr>
          <p:nvPr>
            <p:ph type="title"/>
          </p:nvPr>
        </p:nvSpPr>
        <p:spPr>
          <a:xfrm>
            <a:off x="571350" y="1886312"/>
            <a:ext cx="4377600" cy="22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1"/>
                </a:solidFill>
                <a:latin typeface="Montserrat" panose="00000500000000000000" pitchFamily="2" charset="-52"/>
              </a:rPr>
              <a:t>Спасибо</a:t>
            </a:r>
            <a:endParaRPr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1"/>
                </a:solidFill>
                <a:latin typeface="Montserrat" panose="00000500000000000000" pitchFamily="2" charset="-52"/>
              </a:rPr>
              <a:t>за внимание!</a:t>
            </a:r>
            <a:endParaRPr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929606"/>
            <a:ext cx="2943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Montserrat" panose="00000500000000000000" pitchFamily="2" charset="-52"/>
              </a:rPr>
              <a:t>Сайт центра</a:t>
            </a:r>
            <a:endParaRPr lang="en-US" b="1" dirty="0">
              <a:solidFill>
                <a:prstClr val="white"/>
              </a:solidFill>
              <a:latin typeface="Montserrat" panose="00000500000000000000" pitchFamily="2" charset="-52"/>
            </a:endParaRPr>
          </a:p>
          <a:p>
            <a:r>
              <a:rPr lang="ru-RU" b="1" dirty="0">
                <a:solidFill>
                  <a:prstClr val="white"/>
                </a:solidFill>
                <a:latin typeface="Montserrat" panose="00000500000000000000" pitchFamily="2" charset="-52"/>
              </a:rPr>
              <a:t>занятости населения </a:t>
            </a:r>
            <a:endParaRPr lang="en-US" b="1" dirty="0">
              <a:solidFill>
                <a:prstClr val="white"/>
              </a:solidFill>
              <a:latin typeface="Montserrat" panose="00000500000000000000" pitchFamily="2" charset="-52"/>
            </a:endParaRPr>
          </a:p>
          <a:p>
            <a:r>
              <a:rPr lang="ru-RU" b="1" dirty="0">
                <a:solidFill>
                  <a:prstClr val="white"/>
                </a:solidFill>
                <a:latin typeface="Montserrat" panose="00000500000000000000" pitchFamily="2" charset="-52"/>
              </a:rPr>
              <a:t>krasczn.ru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6096" y="3861048"/>
            <a:ext cx="3017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Montserrat" panose="00000500000000000000" pitchFamily="2" charset="-52"/>
              </a:rPr>
              <a:t>Цифровая платформа </a:t>
            </a:r>
            <a:endParaRPr lang="en-US" b="1" dirty="0">
              <a:solidFill>
                <a:prstClr val="white"/>
              </a:solidFill>
              <a:latin typeface="Montserrat" panose="00000500000000000000" pitchFamily="2" charset="-52"/>
            </a:endParaRPr>
          </a:p>
          <a:p>
            <a:r>
              <a:rPr lang="ru-RU" b="1" dirty="0">
                <a:solidFill>
                  <a:prstClr val="white"/>
                </a:solidFill>
                <a:latin typeface="Montserrat" panose="00000500000000000000" pitchFamily="2" charset="-52"/>
              </a:rPr>
              <a:t>Работа России </a:t>
            </a:r>
            <a:endParaRPr lang="en-US" b="1" dirty="0">
              <a:solidFill>
                <a:prstClr val="white"/>
              </a:solidFill>
              <a:latin typeface="Montserrat" panose="00000500000000000000" pitchFamily="2" charset="-52"/>
            </a:endParaRPr>
          </a:p>
          <a:p>
            <a:r>
              <a:rPr lang="ru-RU" b="1" dirty="0">
                <a:solidFill>
                  <a:prstClr val="white"/>
                </a:solidFill>
                <a:latin typeface="Montserrat" panose="00000500000000000000" pitchFamily="2" charset="-52"/>
              </a:rPr>
              <a:t>trudvsem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1102" y="5737916"/>
            <a:ext cx="543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Montserrat" panose="00000500000000000000" pitchFamily="2" charset="-52"/>
              </a:rPr>
              <a:t>Телефон горячей линии: +7 (391) 201-41-56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95" y="1684883"/>
            <a:ext cx="1412776" cy="1412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95" y="3616325"/>
            <a:ext cx="1412776" cy="1412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192"/>
            <a:ext cx="6838950" cy="13716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699792" y="476672"/>
            <a:ext cx="0" cy="6480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4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376" y="188640"/>
            <a:ext cx="8758046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Численность граждан, обратившихся за услугами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7" y="5751729"/>
            <a:ext cx="1370506" cy="687401"/>
          </a:xfrm>
          <a:prstGeom prst="rect">
            <a:avLst/>
          </a:prstGeom>
        </p:spPr>
      </p:pic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373599314"/>
              </p:ext>
            </p:extLst>
          </p:nvPr>
        </p:nvGraphicFramePr>
        <p:xfrm>
          <a:off x="1477654" y="962089"/>
          <a:ext cx="6735635" cy="379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4283968" y="4149080"/>
            <a:ext cx="0" cy="1728192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059832" y="1899692"/>
            <a:ext cx="1090895" cy="1474440"/>
          </a:xfrm>
          <a:prstGeom prst="rect">
            <a:avLst/>
          </a:prstGeom>
          <a:solidFill>
            <a:srgbClr val="CF45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64,5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4" y="4539883"/>
            <a:ext cx="503155" cy="4368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4008" y="4539883"/>
            <a:ext cx="350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Содействие в поиске </a:t>
            </a:r>
          </a:p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подходящей работы - </a:t>
            </a: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22,7%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8811" y="414908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3A0"/>
                </a:solidFill>
                <a:latin typeface="Montserrat" panose="00000500000000000000" pitchFamily="2" charset="-52"/>
              </a:rPr>
              <a:t>2023</a:t>
            </a:r>
            <a:endParaRPr lang="ru-RU" b="1" dirty="0">
              <a:solidFill>
                <a:srgbClr val="CF4520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491" y="5218804"/>
            <a:ext cx="26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Профессиональная </a:t>
            </a:r>
          </a:p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о</a:t>
            </a:r>
            <a:r>
              <a:rPr lang="ru-RU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риентация - </a:t>
            </a: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28,9%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00" y="4552020"/>
            <a:ext cx="503155" cy="43680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68764" y="4552020"/>
            <a:ext cx="350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Содействие в поиске </a:t>
            </a:r>
          </a:p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подходящей работы - </a:t>
            </a: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28,8%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3567" y="4161217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3A0"/>
                </a:solidFill>
                <a:latin typeface="Montserrat" panose="00000500000000000000" pitchFamily="2" charset="-52"/>
              </a:rPr>
              <a:t>2022</a:t>
            </a:r>
            <a:endParaRPr lang="ru-RU" b="1" dirty="0">
              <a:solidFill>
                <a:srgbClr val="CF4520"/>
              </a:solidFill>
              <a:latin typeface="Montserrat" panose="00000500000000000000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0247" y="5230941"/>
            <a:ext cx="26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Профессиональная </a:t>
            </a:r>
          </a:p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о</a:t>
            </a:r>
            <a:r>
              <a:rPr lang="ru-RU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риентация - </a:t>
            </a:r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28,3%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00" y="5183966"/>
            <a:ext cx="559594" cy="54756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86214"/>
            <a:ext cx="559594" cy="547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214" y="836712"/>
            <a:ext cx="785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9B3E7"/>
                </a:solidFill>
                <a:latin typeface="Montserrat" panose="00000500000000000000" pitchFamily="2" charset="-52"/>
              </a:rPr>
              <a:t>Заявления на оказание государственных услуг, тыс. единиц</a:t>
            </a:r>
          </a:p>
        </p:txBody>
      </p:sp>
    </p:spTree>
    <p:extLst>
      <p:ext uri="{BB962C8B-B14F-4D97-AF65-F5344CB8AC3E}">
        <p14:creationId xmlns:p14="http://schemas.microsoft.com/office/powerpoint/2010/main" val="6110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58046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Социальный портрет безработного гражданина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83" y="5877272"/>
            <a:ext cx="1370506" cy="687401"/>
          </a:xfrm>
          <a:prstGeom prst="rect">
            <a:avLst/>
          </a:prstGeom>
        </p:spPr>
      </p:pic>
      <p:sp>
        <p:nvSpPr>
          <p:cNvPr id="8" name="Google Shape;349;p35"/>
          <p:cNvSpPr txBox="1">
            <a:spLocks noGrp="1"/>
          </p:cNvSpPr>
          <p:nvPr/>
        </p:nvSpPr>
        <p:spPr>
          <a:xfrm>
            <a:off x="521200" y="902506"/>
            <a:ext cx="2250600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>
                <a:latin typeface="Montserrat" panose="00000500000000000000" pitchFamily="2" charset="-52"/>
              </a:rPr>
              <a:t>Пол</a:t>
            </a:r>
            <a:endParaRPr b="1" dirty="0">
              <a:latin typeface="Montserrat" panose="00000500000000000000" pitchFamily="2" charset="-52"/>
            </a:endParaRPr>
          </a:p>
        </p:txBody>
      </p:sp>
      <p:sp>
        <p:nvSpPr>
          <p:cNvPr id="9" name="Google Shape;352;p35"/>
          <p:cNvSpPr txBox="1">
            <a:spLocks noGrp="1"/>
          </p:cNvSpPr>
          <p:nvPr/>
        </p:nvSpPr>
        <p:spPr>
          <a:xfrm>
            <a:off x="1259632" y="1460183"/>
            <a:ext cx="1070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"/>
              <a:buNone/>
              <a:defRPr sz="600" b="1" i="0" u="none" strike="noStrike" cap="none">
                <a:solidFill>
                  <a:srgbClr val="0215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 dirty="0">
                <a:latin typeface="Montserrat" panose="00000500000000000000" pitchFamily="2" charset="-52"/>
              </a:rPr>
              <a:t>Женщины</a:t>
            </a:r>
            <a:endParaRPr sz="1400" dirty="0">
              <a:latin typeface="Montserrat" panose="00000500000000000000" pitchFamily="2" charset="-52"/>
            </a:endParaRPr>
          </a:p>
        </p:txBody>
      </p:sp>
      <p:sp>
        <p:nvSpPr>
          <p:cNvPr id="10" name="Google Shape;353;p35"/>
          <p:cNvSpPr txBox="1">
            <a:spLocks noGrp="1"/>
          </p:cNvSpPr>
          <p:nvPr/>
        </p:nvSpPr>
        <p:spPr>
          <a:xfrm>
            <a:off x="1259633" y="1691516"/>
            <a:ext cx="7600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 dirty="0">
                <a:latin typeface="Montserrat" panose="00000500000000000000" pitchFamily="2" charset="-52"/>
              </a:rPr>
              <a:t>67%</a:t>
            </a:r>
            <a:endParaRPr sz="1400" dirty="0">
              <a:latin typeface="Montserrat" panose="00000500000000000000" pitchFamily="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320EA-3006-CEAE-8E2D-30C6561D7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49" y="1369261"/>
            <a:ext cx="600478" cy="603639"/>
          </a:xfrm>
          <a:prstGeom prst="rect">
            <a:avLst/>
          </a:prstGeom>
        </p:spPr>
      </p:pic>
      <p:sp>
        <p:nvSpPr>
          <p:cNvPr id="12" name="Google Shape;359;p35"/>
          <p:cNvSpPr txBox="1">
            <a:spLocks noGrp="1"/>
          </p:cNvSpPr>
          <p:nvPr/>
        </p:nvSpPr>
        <p:spPr>
          <a:xfrm>
            <a:off x="462049" y="2651297"/>
            <a:ext cx="2347800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>
                <a:latin typeface="Montserrat" panose="00000500000000000000" pitchFamily="2" charset="-52"/>
              </a:rPr>
              <a:t>Причина увольнения</a:t>
            </a:r>
            <a:endParaRPr b="1" dirty="0">
              <a:latin typeface="Montserrat" panose="00000500000000000000" pitchFamily="2" charset="-52"/>
            </a:endParaRPr>
          </a:p>
        </p:txBody>
      </p:sp>
      <p:sp>
        <p:nvSpPr>
          <p:cNvPr id="14" name="Google Shape;350;p35"/>
          <p:cNvSpPr txBox="1">
            <a:spLocks noGrp="1"/>
          </p:cNvSpPr>
          <p:nvPr/>
        </p:nvSpPr>
        <p:spPr>
          <a:xfrm>
            <a:off x="521200" y="4409515"/>
            <a:ext cx="2250600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>
                <a:latin typeface="Montserrat" panose="00000500000000000000" pitchFamily="2" charset="-52"/>
              </a:rPr>
              <a:t>Возраст</a:t>
            </a:r>
            <a:endParaRPr b="1" dirty="0">
              <a:latin typeface="Montserrat" panose="00000500000000000000" pitchFamily="2" charset="-52"/>
            </a:endParaRPr>
          </a:p>
        </p:txBody>
      </p:sp>
      <p:graphicFrame>
        <p:nvGraphicFramePr>
          <p:cNvPr id="15" name="Chart 1" title="Chart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585655"/>
              </p:ext>
            </p:extLst>
          </p:nvPr>
        </p:nvGraphicFramePr>
        <p:xfrm>
          <a:off x="595619" y="4663777"/>
          <a:ext cx="3600399" cy="128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Google Shape;351;p35"/>
          <p:cNvSpPr txBox="1">
            <a:spLocks noGrp="1"/>
          </p:cNvSpPr>
          <p:nvPr/>
        </p:nvSpPr>
        <p:spPr>
          <a:xfrm>
            <a:off x="4606606" y="879655"/>
            <a:ext cx="2347800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>
                <a:latin typeface="Montserrat" panose="00000500000000000000" pitchFamily="2" charset="-52"/>
              </a:rPr>
              <a:t>Образование</a:t>
            </a:r>
            <a:endParaRPr b="1" dirty="0">
              <a:latin typeface="Montserrat" panose="00000500000000000000" pitchFamily="2" charset="-52"/>
            </a:endParaRPr>
          </a:p>
        </p:txBody>
      </p:sp>
      <p:graphicFrame>
        <p:nvGraphicFramePr>
          <p:cNvPr id="17" name="Chart 2" title="Chart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2668"/>
              </p:ext>
            </p:extLst>
          </p:nvPr>
        </p:nvGraphicFramePr>
        <p:xfrm>
          <a:off x="4076132" y="1040129"/>
          <a:ext cx="4528316" cy="160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Google Shape;357;p35"/>
          <p:cNvSpPr txBox="1">
            <a:spLocks noGrp="1"/>
          </p:cNvSpPr>
          <p:nvPr/>
        </p:nvSpPr>
        <p:spPr>
          <a:xfrm>
            <a:off x="4644008" y="2645885"/>
            <a:ext cx="2347800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>
                <a:latin typeface="Montserrat" panose="00000500000000000000" pitchFamily="2" charset="-52"/>
              </a:rPr>
              <a:t>Опыт работы</a:t>
            </a:r>
            <a:endParaRPr b="1" dirty="0">
              <a:latin typeface="Montserrat" panose="00000500000000000000" pitchFamily="2" charset="-52"/>
            </a:endParaRPr>
          </a:p>
        </p:txBody>
      </p:sp>
      <p:graphicFrame>
        <p:nvGraphicFramePr>
          <p:cNvPr id="19" name="Chart 3" title="Chart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99385"/>
              </p:ext>
            </p:extLst>
          </p:nvPr>
        </p:nvGraphicFramePr>
        <p:xfrm>
          <a:off x="3949691" y="2713971"/>
          <a:ext cx="4725901" cy="172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Google Shape;358;p35"/>
          <p:cNvSpPr txBox="1">
            <a:spLocks noGrp="1"/>
          </p:cNvSpPr>
          <p:nvPr/>
        </p:nvSpPr>
        <p:spPr>
          <a:xfrm>
            <a:off x="4644008" y="4410932"/>
            <a:ext cx="2347800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69B3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>
                <a:latin typeface="Montserrat" panose="00000500000000000000" pitchFamily="2" charset="-52"/>
              </a:rPr>
              <a:t>Уровень зарплаты</a:t>
            </a:r>
            <a:endParaRPr b="1" dirty="0">
              <a:latin typeface="Montserrat" panose="00000500000000000000" pitchFamily="2" charset="-52"/>
            </a:endParaRPr>
          </a:p>
        </p:txBody>
      </p:sp>
      <p:graphicFrame>
        <p:nvGraphicFramePr>
          <p:cNvPr id="21" name="Chart 4" title="Chart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089422"/>
              </p:ext>
            </p:extLst>
          </p:nvPr>
        </p:nvGraphicFramePr>
        <p:xfrm>
          <a:off x="3965734" y="4581128"/>
          <a:ext cx="5574818" cy="148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Google Shape;354;p35"/>
          <p:cNvSpPr txBox="1">
            <a:spLocks noGrp="1"/>
          </p:cNvSpPr>
          <p:nvPr/>
        </p:nvSpPr>
        <p:spPr>
          <a:xfrm>
            <a:off x="3158591" y="1453516"/>
            <a:ext cx="12693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"/>
              <a:buNone/>
              <a:defRPr sz="600" b="1" i="0" u="none" strike="noStrike" cap="none">
                <a:solidFill>
                  <a:srgbClr val="0215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 dirty="0">
                <a:latin typeface="Montserrat" panose="00000500000000000000" pitchFamily="2" charset="-52"/>
              </a:rPr>
              <a:t>Мужчины</a:t>
            </a:r>
            <a:endParaRPr sz="1400" dirty="0">
              <a:latin typeface="Montserrat" panose="00000500000000000000" pitchFamily="2" charset="-52"/>
            </a:endParaRPr>
          </a:p>
        </p:txBody>
      </p:sp>
      <p:sp>
        <p:nvSpPr>
          <p:cNvPr id="27" name="Google Shape;355;p35"/>
          <p:cNvSpPr txBox="1">
            <a:spLocks noGrp="1"/>
          </p:cNvSpPr>
          <p:nvPr/>
        </p:nvSpPr>
        <p:spPr>
          <a:xfrm>
            <a:off x="3158591" y="1691516"/>
            <a:ext cx="7600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Font typeface="Montserrat Medium"/>
              <a:buNone/>
              <a:defRPr sz="12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Font typeface="Montserrat Medium"/>
              <a:buNone/>
              <a:defRPr sz="1000" b="0" i="0" u="none" strike="noStrike" cap="none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 dirty="0">
                <a:latin typeface="Montserrat" panose="00000500000000000000" pitchFamily="2" charset="-52"/>
              </a:rPr>
              <a:t>33%</a:t>
            </a:r>
            <a:endParaRPr sz="1400" dirty="0">
              <a:latin typeface="Montserrat" panose="00000500000000000000" pitchFamily="2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B61BF16-6340-7424-17BB-6FF5FD7013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7603" y="1369260"/>
            <a:ext cx="600478" cy="603639"/>
          </a:xfrm>
          <a:prstGeom prst="rect">
            <a:avLst/>
          </a:prstGeom>
        </p:spPr>
      </p:pic>
      <p:graphicFrame>
        <p:nvGraphicFramePr>
          <p:cNvPr id="29" name="Chart 5" title="Chart">
            <a:extLst>
              <a:ext uri="{FF2B5EF4-FFF2-40B4-BE49-F238E27FC236}">
                <a16:creationId xmlns:a16="http://schemas.microsoft.com/office/drawing/2014/main" xmlns="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68259"/>
              </p:ext>
            </p:extLst>
          </p:nvPr>
        </p:nvGraphicFramePr>
        <p:xfrm>
          <a:off x="179511" y="2942865"/>
          <a:ext cx="4320481" cy="149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4606606" y="2829012"/>
            <a:ext cx="253426" cy="1248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1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58046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Уровень регистрируемой безработицы</a:t>
            </a:r>
            <a:r>
              <a:rPr lang="en-US" sz="24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/>
            </a:r>
            <a:br>
              <a:rPr lang="en-US" sz="24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на 01.01.2024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59428933"/>
              </p:ext>
            </p:extLst>
          </p:nvPr>
        </p:nvGraphicFramePr>
        <p:xfrm>
          <a:off x="-1116632" y="908720"/>
          <a:ext cx="12025336" cy="447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5188589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F4520"/>
                </a:solidFill>
                <a:latin typeface="Montserrat" panose="00000500000000000000" pitchFamily="2" charset="-52"/>
              </a:rPr>
              <a:t>Красноярск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375" y="5188242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33A0"/>
                </a:solidFill>
                <a:latin typeface="Montserrat" panose="00000500000000000000" pitchFamily="2" charset="-52"/>
              </a:rPr>
              <a:t>Красноярский </a:t>
            </a:r>
          </a:p>
          <a:p>
            <a:r>
              <a:rPr lang="ru-RU" sz="1400" b="1" dirty="0">
                <a:solidFill>
                  <a:srgbClr val="0033A0"/>
                </a:solidFill>
                <a:latin typeface="Montserrat" panose="00000500000000000000" pitchFamily="2" charset="-52"/>
              </a:rPr>
              <a:t>         край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5188589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33A0"/>
                </a:solidFill>
                <a:latin typeface="Montserrat" panose="00000500000000000000" pitchFamily="2" charset="-52"/>
              </a:rPr>
              <a:t>СФО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5308" y="518298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33A0"/>
                </a:solidFill>
                <a:latin typeface="Montserrat" panose="00000500000000000000" pitchFamily="2" charset="-52"/>
              </a:rPr>
              <a:t>Российская </a:t>
            </a:r>
          </a:p>
          <a:p>
            <a:r>
              <a:rPr lang="ru-RU" sz="1400" b="1" dirty="0">
                <a:solidFill>
                  <a:srgbClr val="0033A0"/>
                </a:solidFill>
                <a:latin typeface="Montserrat" panose="00000500000000000000" pitchFamily="2" charset="-52"/>
              </a:rPr>
              <a:t>Федерация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7" y="5751729"/>
            <a:ext cx="1370506" cy="68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58046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Доля трудоустройства граждан от числа обратившихся по крупным городам СФО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7" y="5751729"/>
            <a:ext cx="1370506" cy="687401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30235609"/>
              </p:ext>
            </p:extLst>
          </p:nvPr>
        </p:nvGraphicFramePr>
        <p:xfrm>
          <a:off x="-684584" y="1340768"/>
          <a:ext cx="104411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71800" y="5134880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F4520"/>
                </a:solidFill>
                <a:latin typeface="Montserrat" panose="00000500000000000000" pitchFamily="2" charset="-52"/>
              </a:rPr>
              <a:t>Красноярск</a:t>
            </a:r>
          </a:p>
        </p:txBody>
      </p:sp>
    </p:spTree>
    <p:extLst>
      <p:ext uri="{BB962C8B-B14F-4D97-AF65-F5344CB8AC3E}">
        <p14:creationId xmlns:p14="http://schemas.microsoft.com/office/powerpoint/2010/main" val="11991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568952" cy="36004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Трудоустройство инвалидов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99992" y="5877272"/>
            <a:ext cx="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1" y="2452814"/>
            <a:ext cx="585923" cy="58592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14670" y="5036983"/>
            <a:ext cx="2430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endParaRPr lang="ru-RU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наставника</a:t>
            </a:r>
          </a:p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0,5 МРОТ+РК+СФР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505178" y="4902282"/>
            <a:ext cx="234653" cy="216024"/>
          </a:xfrm>
          <a:prstGeom prst="triangl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1504975" y="5675741"/>
            <a:ext cx="234653" cy="216024"/>
          </a:xfrm>
          <a:prstGeom prst="triangl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4462660"/>
            <a:ext cx="4007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Субсидия на заработную плату: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5838" y="4820959"/>
            <a:ext cx="2230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инвалида</a:t>
            </a:r>
          </a:p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1 МРОТ+РК+СФР;</a:t>
            </a:r>
          </a:p>
          <a:p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44D9FC3-5CE3-45B4-B437-071AF8096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7" y="5909951"/>
            <a:ext cx="1370506" cy="687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908720"/>
            <a:ext cx="673934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Трудоустроено </a:t>
            </a:r>
            <a:r>
              <a:rPr lang="ru-RU" sz="2000" b="1" dirty="0">
                <a:solidFill>
                  <a:srgbClr val="CF4520"/>
                </a:solidFill>
                <a:latin typeface="Montserrat" panose="00000500000000000000" pitchFamily="2" charset="-52"/>
              </a:rPr>
              <a:t>239</a:t>
            </a:r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 жителей города с инвалидностью</a:t>
            </a:r>
          </a:p>
          <a:p>
            <a:r>
              <a:rPr lang="ru-RU" sz="2000" b="1" dirty="0">
                <a:solidFill>
                  <a:srgbClr val="CF4520"/>
                </a:solidFill>
                <a:latin typeface="Montserrat" panose="00000500000000000000" pitchFamily="2" charset="-52"/>
              </a:rPr>
              <a:t>90%</a:t>
            </a:r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 от числа обратившихся инвалидов</a:t>
            </a:r>
          </a:p>
          <a:p>
            <a:endParaRPr lang="ru-RU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32293" y="2947699"/>
            <a:ext cx="5077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Субсидия на оснащение рабочего места</a:t>
            </a:r>
          </a:p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       </a:t>
            </a:r>
          </a:p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       </a:t>
            </a:r>
          </a:p>
          <a:p>
            <a:endParaRPr lang="ru-RU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1506954" y="3006267"/>
            <a:ext cx="234653" cy="216024"/>
          </a:xfrm>
          <a:prstGeom prst="triangl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932040" y="4980181"/>
            <a:ext cx="144016" cy="1208930"/>
          </a:xfrm>
          <a:prstGeom prst="rightBrac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0857" y="5311669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F4520"/>
                </a:solidFill>
                <a:latin typeface="Montserrat" panose="00000500000000000000" pitchFamily="2" charset="-52"/>
              </a:rPr>
              <a:t>97,7 тыс.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9660" y="2484876"/>
            <a:ext cx="548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3A0"/>
                </a:solidFill>
                <a:latin typeface="Montserrat" panose="00000500000000000000" pitchFamily="2" charset="-52"/>
              </a:rPr>
              <a:t>Оборудованные рабочие места, 8 единиц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7343" y="4101215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3A0"/>
                </a:solidFill>
                <a:latin typeface="Montserrat" panose="00000500000000000000" pitchFamily="2" charset="-52"/>
              </a:rPr>
              <a:t>Стажировка, 8 человек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7832" y="3271025"/>
            <a:ext cx="2811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F4520"/>
                </a:solidFill>
                <a:latin typeface="Montserrat" panose="00000500000000000000" pitchFamily="2" charset="-52"/>
              </a:rPr>
              <a:t>180 тыс. рублей</a:t>
            </a:r>
          </a:p>
          <a:p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9358" y="1766550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Финансовая поддержка работодателей при трудоустройстве </a:t>
            </a:r>
          </a:p>
          <a:p>
            <a:r>
              <a:rPr lang="ru-RU" dirty="0">
                <a:solidFill>
                  <a:srgbClr val="CF4520"/>
                </a:solidFill>
                <a:latin typeface="Montserrat" panose="00000500000000000000" pitchFamily="2" charset="-52"/>
              </a:rPr>
              <a:t>инвалидов:</a:t>
            </a:r>
          </a:p>
          <a:p>
            <a:endParaRPr lang="ru-RU" dirty="0">
              <a:solidFill>
                <a:srgbClr val="CF452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B094807-DC15-403E-949C-DC609EE38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3" y="810134"/>
            <a:ext cx="742581" cy="7920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31C1D0A-F91C-49F3-BD86-7626C8F03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2" y="4111135"/>
            <a:ext cx="585923" cy="58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568952" cy="36004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Трудоустройство молодых специалистов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768317" y="5038719"/>
            <a:ext cx="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3" y="3670030"/>
            <a:ext cx="695074" cy="695074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 rot="5400000">
            <a:off x="1443734" y="4408109"/>
            <a:ext cx="234653" cy="216024"/>
          </a:xfrm>
          <a:prstGeom prst="triangl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1438747" y="5128187"/>
            <a:ext cx="234653" cy="216024"/>
          </a:xfrm>
          <a:prstGeom prst="triangl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AE435FD-C247-49BF-AD68-72952B788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7" y="5751729"/>
            <a:ext cx="1370506" cy="687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9074" y="4305870"/>
            <a:ext cx="2230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выпускника</a:t>
            </a:r>
          </a:p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1 МРОТ+РК+СФР;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64085" y="5025950"/>
            <a:ext cx="3021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наставника</a:t>
            </a:r>
          </a:p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0,25 МРОТ+РК+СК+СФР</a:t>
            </a: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436402" y="1531518"/>
            <a:ext cx="546335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033A0"/>
                </a:solidFill>
                <a:latin typeface="Montserrat" panose="00000500000000000000" pitchFamily="2" charset="-52"/>
              </a:rPr>
              <a:t>Трудоустроено </a:t>
            </a:r>
            <a:r>
              <a:rPr lang="en-US" sz="2400" b="1" dirty="0">
                <a:solidFill>
                  <a:srgbClr val="CF4520"/>
                </a:solidFill>
                <a:latin typeface="Montserrat" panose="00000500000000000000" pitchFamily="2" charset="-52"/>
              </a:rPr>
              <a:t>147</a:t>
            </a:r>
            <a:r>
              <a:rPr lang="ru-RU" sz="2400" dirty="0">
                <a:solidFill>
                  <a:srgbClr val="0033A0"/>
                </a:solidFill>
                <a:latin typeface="Montserrat" panose="00000500000000000000" pitchFamily="2" charset="-52"/>
              </a:rPr>
              <a:t> выпускников</a:t>
            </a:r>
          </a:p>
          <a:p>
            <a:r>
              <a:rPr lang="ru-RU" sz="2400" b="1" dirty="0">
                <a:solidFill>
                  <a:srgbClr val="CF4520"/>
                </a:solidFill>
                <a:latin typeface="Montserrat" panose="00000500000000000000" pitchFamily="2" charset="-52"/>
              </a:rPr>
              <a:t>76% </a:t>
            </a:r>
            <a:r>
              <a:rPr lang="ru-RU" sz="2400" dirty="0">
                <a:solidFill>
                  <a:srgbClr val="0033A0"/>
                </a:solidFill>
                <a:latin typeface="Montserrat" panose="00000500000000000000" pitchFamily="2" charset="-52"/>
              </a:rPr>
              <a:t>от числа обратившихся</a:t>
            </a:r>
            <a:endParaRPr lang="ru-RU" sz="2400" b="1" dirty="0">
              <a:solidFill>
                <a:srgbClr val="CF4520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6146" y="4779589"/>
            <a:ext cx="272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F4520"/>
                </a:solidFill>
                <a:latin typeface="Montserrat" panose="00000500000000000000" pitchFamily="2" charset="-52"/>
              </a:rPr>
              <a:t>110 тыс.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1690" y="3832901"/>
            <a:ext cx="442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Субсидия на заработную плату: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1640" y="3212976"/>
            <a:ext cx="92170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F4520"/>
                </a:solidFill>
                <a:latin typeface="Montserrat" panose="00000500000000000000" pitchFamily="2" charset="-52"/>
              </a:rPr>
              <a:t>Стажировка выпускников, 42 человека</a:t>
            </a:r>
          </a:p>
          <a:p>
            <a:endParaRPr lang="ru-RU" sz="2400" b="1" dirty="0">
              <a:solidFill>
                <a:srgbClr val="CF4520"/>
              </a:solidFill>
            </a:endParaRPr>
          </a:p>
          <a:p>
            <a:endParaRPr lang="ru-RU" sz="2400" b="1" dirty="0">
              <a:solidFill>
                <a:srgbClr val="CF4520"/>
              </a:solidFill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4974098" y="4421485"/>
            <a:ext cx="144016" cy="1208930"/>
          </a:xfrm>
          <a:prstGeom prst="rightBrac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1010"/>
            <a:ext cx="1225902" cy="122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514555" y="404664"/>
            <a:ext cx="0" cy="6018184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-2052736" y="548680"/>
            <a:ext cx="85689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Участники СВО и члены их семей,</a:t>
            </a:r>
          </a:p>
          <a:p>
            <a:r>
              <a:rPr lang="ru-RU" sz="18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 обратившиеся в фонд </a:t>
            </a:r>
          </a:p>
          <a:p>
            <a:r>
              <a:rPr lang="ru-RU" sz="1800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«Защитники Отечества»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20515008"/>
              </p:ext>
            </p:extLst>
          </p:nvPr>
        </p:nvGraphicFramePr>
        <p:xfrm>
          <a:off x="179512" y="1075402"/>
          <a:ext cx="4453510" cy="3095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4509120"/>
            <a:ext cx="3672408" cy="936104"/>
          </a:xfrm>
          <a:prstGeom prst="rect">
            <a:avLst/>
          </a:prstGeom>
          <a:solidFill>
            <a:srgbClr val="69B3E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white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4509120"/>
            <a:ext cx="1368152" cy="936104"/>
          </a:xfrm>
          <a:prstGeom prst="rect">
            <a:avLst/>
          </a:prstGeom>
          <a:solidFill>
            <a:srgbClr val="CF45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722514"/>
            <a:ext cx="144016" cy="145757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9B3E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6082553"/>
            <a:ext cx="144016" cy="145757"/>
          </a:xfrm>
          <a:prstGeom prst="rect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F452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5610726"/>
            <a:ext cx="3302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69B3E7"/>
                </a:solidFill>
                <a:latin typeface="Montserrat" panose="00000500000000000000" pitchFamily="2" charset="-52"/>
              </a:rPr>
              <a:t>Проживают в г. Красноярске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5970766"/>
            <a:ext cx="3980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F4520"/>
                </a:solidFill>
                <a:latin typeface="Montserrat" panose="00000500000000000000" pitchFamily="2" charset="-52"/>
              </a:rPr>
              <a:t>Проживают в Красноярском крае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1399" y="322909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Montserrat" panose="00000500000000000000" pitchFamily="2" charset="-52"/>
              </a:rPr>
              <a:t>10</a:t>
            </a:r>
            <a:r>
              <a:rPr lang="ru-RU" b="1" dirty="0">
                <a:solidFill>
                  <a:prstClr val="white"/>
                </a:solidFill>
                <a:latin typeface="Montserrat" panose="00000500000000000000" pitchFamily="2" charset="-52"/>
              </a:rPr>
              <a:t>4</a:t>
            </a:r>
            <a:r>
              <a:rPr lang="en-US" b="1" dirty="0">
                <a:solidFill>
                  <a:prstClr val="white"/>
                </a:solidFill>
                <a:latin typeface="Montserrat" panose="00000500000000000000" pitchFamily="2" charset="-52"/>
              </a:rPr>
              <a:t> </a:t>
            </a:r>
            <a:r>
              <a:rPr lang="ru-RU" b="1" dirty="0">
                <a:solidFill>
                  <a:prstClr val="white"/>
                </a:solidFill>
                <a:latin typeface="Montserrat" panose="00000500000000000000" pitchFamily="2" charset="-52"/>
              </a:rPr>
              <a:t>чел.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8657" y="4725144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Montserrat" panose="00000500000000000000" pitchFamily="2" charset="-52"/>
              </a:rPr>
              <a:t>68 чел.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9777" y="4725144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Montserrat" panose="00000500000000000000" pitchFamily="2" charset="-52"/>
              </a:rPr>
              <a:t>36 чел.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6016" y="279756"/>
            <a:ext cx="4576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Участники СВО и члены их семей, </a:t>
            </a:r>
          </a:p>
          <a:p>
            <a:r>
              <a:rPr lang="ru-RU" b="1" dirty="0">
                <a:solidFill>
                  <a:srgbClr val="0033A0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обратившиеся в центр занятости </a:t>
            </a:r>
            <a:endParaRPr lang="en-US" b="1" dirty="0">
              <a:solidFill>
                <a:srgbClr val="0033A0"/>
              </a:solidFill>
              <a:latin typeface="Montserrat" panose="00000500000000000000" pitchFamily="2" charset="-52"/>
              <a:ea typeface="Verdana" panose="020B0604030504040204" pitchFamily="34" charset="0"/>
            </a:endParaRPr>
          </a:p>
          <a:p>
            <a:endParaRPr lang="ru-RU" dirty="0"/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677445523"/>
              </p:ext>
            </p:extLst>
          </p:nvPr>
        </p:nvGraphicFramePr>
        <p:xfrm>
          <a:off x="4644008" y="624036"/>
          <a:ext cx="4453510" cy="414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364088" y="4643554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Montserrat" panose="00000500000000000000" pitchFamily="2" charset="-52"/>
              </a:rPr>
              <a:t>13 чел.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6056" y="4005064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Трудоустроено - </a:t>
            </a:r>
            <a:r>
              <a:rPr lang="ru-RU" b="1" dirty="0">
                <a:solidFill>
                  <a:srgbClr val="CF4520"/>
                </a:solidFill>
                <a:latin typeface="Montserrat" panose="00000500000000000000" pitchFamily="2" charset="-52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27716" y="4571836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Профобучение - </a:t>
            </a:r>
            <a:r>
              <a:rPr lang="ru-RU" b="1" dirty="0">
                <a:solidFill>
                  <a:srgbClr val="CF4520"/>
                </a:solidFill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11156" y="5157192"/>
            <a:ext cx="37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A0"/>
                </a:solidFill>
                <a:latin typeface="Montserrat" panose="00000500000000000000" pitchFamily="2" charset="-52"/>
              </a:rPr>
              <a:t>Содействие самозанятости - </a:t>
            </a:r>
            <a:r>
              <a:rPr lang="ru-RU" b="1" dirty="0">
                <a:solidFill>
                  <a:srgbClr val="CF4520"/>
                </a:solidFill>
                <a:latin typeface="Montserrat" panose="00000500000000000000" pitchFamily="2" charset="-52"/>
              </a:rPr>
              <a:t>1</a:t>
            </a:r>
            <a:endParaRPr lang="ru-RU" b="1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503155" cy="4368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84" y="4581128"/>
            <a:ext cx="523144" cy="3722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02" y="5006976"/>
            <a:ext cx="442907" cy="57350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8AE435FD-C247-49BF-AD68-72952B788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7" y="5751729"/>
            <a:ext cx="1370506" cy="687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8616" y="4085681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3A0"/>
                </a:solidFill>
                <a:latin typeface="Montserrat" panose="00000500000000000000" pitchFamily="2" charset="-52"/>
              </a:rPr>
              <a:t>Участники СВО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08504" y="620688"/>
            <a:ext cx="0" cy="42844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6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ты России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FFFF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33A0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Работы России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FFFF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33A0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891AD"/>
    </a:accent1>
    <a:accent2>
      <a:srgbClr val="004561"/>
    </a:accent2>
    <a:accent3>
      <a:srgbClr val="FF6F31"/>
    </a:accent3>
    <a:accent4>
      <a:srgbClr val="1C7685"/>
    </a:accent4>
    <a:accent5>
      <a:srgbClr val="0F45A8"/>
    </a:accent5>
    <a:accent6>
      <a:srgbClr val="4CDC8B"/>
    </a:accent6>
    <a:hlink>
      <a:srgbClr val="0097A7"/>
    </a:hlink>
    <a:folHlink>
      <a:srgbClr val="0097A7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891AD"/>
    </a:accent1>
    <a:accent2>
      <a:srgbClr val="004561"/>
    </a:accent2>
    <a:accent3>
      <a:srgbClr val="FF6F31"/>
    </a:accent3>
    <a:accent4>
      <a:srgbClr val="1C7685"/>
    </a:accent4>
    <a:accent5>
      <a:srgbClr val="0F45A8"/>
    </a:accent5>
    <a:accent6>
      <a:srgbClr val="4CDC8B"/>
    </a:accent6>
    <a:hlink>
      <a:srgbClr val="0097A7"/>
    </a:hlink>
    <a:folHlink>
      <a:srgbClr val="0097A7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891AD"/>
    </a:accent1>
    <a:accent2>
      <a:srgbClr val="004561"/>
    </a:accent2>
    <a:accent3>
      <a:srgbClr val="FF6F31"/>
    </a:accent3>
    <a:accent4>
      <a:srgbClr val="1C7685"/>
    </a:accent4>
    <a:accent5>
      <a:srgbClr val="0F45A8"/>
    </a:accent5>
    <a:accent6>
      <a:srgbClr val="4CDC8B"/>
    </a:accent6>
    <a:hlink>
      <a:srgbClr val="0097A7"/>
    </a:hlink>
    <a:folHlink>
      <a:srgbClr val="0097A7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891AD"/>
    </a:accent1>
    <a:accent2>
      <a:srgbClr val="004561"/>
    </a:accent2>
    <a:accent3>
      <a:srgbClr val="FF6F31"/>
    </a:accent3>
    <a:accent4>
      <a:srgbClr val="1C7685"/>
    </a:accent4>
    <a:accent5>
      <a:srgbClr val="0F45A8"/>
    </a:accent5>
    <a:accent6>
      <a:srgbClr val="4CDC8B"/>
    </a:accent6>
    <a:hlink>
      <a:srgbClr val="0097A7"/>
    </a:hlink>
    <a:folHlink>
      <a:srgbClr val="0097A7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891AD"/>
    </a:accent1>
    <a:accent2>
      <a:srgbClr val="004561"/>
    </a:accent2>
    <a:accent3>
      <a:srgbClr val="FF6F31"/>
    </a:accent3>
    <a:accent4>
      <a:srgbClr val="1C7685"/>
    </a:accent4>
    <a:accent5>
      <a:srgbClr val="0F45A8"/>
    </a:accent5>
    <a:accent6>
      <a:srgbClr val="4CDC8B"/>
    </a:accent6>
    <a:hlink>
      <a:srgbClr val="0097A7"/>
    </a:hlink>
    <a:folHlink>
      <a:srgbClr val="0097A7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891AD"/>
    </a:accent1>
    <a:accent2>
      <a:srgbClr val="004561"/>
    </a:accent2>
    <a:accent3>
      <a:srgbClr val="FF6F31"/>
    </a:accent3>
    <a:accent4>
      <a:srgbClr val="1C7685"/>
    </a:accent4>
    <a:accent5>
      <a:srgbClr val="0F45A8"/>
    </a:accent5>
    <a:accent6>
      <a:srgbClr val="4CDC8B"/>
    </a:accent6>
    <a:hlink>
      <a:srgbClr val="0097A7"/>
    </a:hlink>
    <a:folHlink>
      <a:srgbClr val="0097A7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1246</Words>
  <Application>Microsoft Office PowerPoint</Application>
  <PresentationFormat>Экран (4:3)</PresentationFormat>
  <Paragraphs>377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Тема Office</vt:lpstr>
      <vt:lpstr>Работы России</vt:lpstr>
      <vt:lpstr>1_Работы России</vt:lpstr>
      <vt:lpstr>1_Тема Office</vt:lpstr>
      <vt:lpstr>2_Тема Office</vt:lpstr>
      <vt:lpstr>4_Тема Office</vt:lpstr>
      <vt:lpstr>5_Тема Office</vt:lpstr>
      <vt:lpstr>6_Тема Office</vt:lpstr>
      <vt:lpstr>7_Тема Office</vt:lpstr>
      <vt:lpstr>9_Тема Office</vt:lpstr>
      <vt:lpstr>11_Тема Office</vt:lpstr>
      <vt:lpstr>Презентация PowerPoint</vt:lpstr>
      <vt:lpstr>Направления работы центра занятости в 2023 году</vt:lpstr>
      <vt:lpstr>Численность граждан, обратившихся за услугами</vt:lpstr>
      <vt:lpstr>Социальный портрет безработного гражданина</vt:lpstr>
      <vt:lpstr>Уровень регистрируемой безработицы на 01.01.2024</vt:lpstr>
      <vt:lpstr>Доля трудоустройства граждан от числа обратившихся по крупным городам СФО</vt:lpstr>
      <vt:lpstr>Трудоустройство инвалидов</vt:lpstr>
      <vt:lpstr>Трудоустройство молодых специалистов</vt:lpstr>
      <vt:lpstr>Презентация PowerPoint</vt:lpstr>
      <vt:lpstr>Услуги и сервисы центра занятости для граждан</vt:lpstr>
      <vt:lpstr>Профориентация в целях выбора сферы деятельности (профессии)</vt:lpstr>
      <vt:lpstr>Организация профессионального обучения и дополнительного профессионального образования</vt:lpstr>
      <vt:lpstr>Реализация государственного социального заказа  с использованием социального сертификата</vt:lpstr>
      <vt:lpstr>Обучение в рамках национального проекта «Демография»</vt:lpstr>
      <vt:lpstr>Содействие началу осуществления предпринимательской деятельности</vt:lpstr>
      <vt:lpstr>Взаимодействие с работодателями</vt:lpstr>
      <vt:lpstr>Финансовая поддержка работодателей при трудоустройстве отдельных категорий граждан</vt:lpstr>
      <vt:lpstr>Презентация PowerPoint</vt:lpstr>
      <vt:lpstr>Модернизация службы занятости населения</vt:lpstr>
      <vt:lpstr>Задачи центра занятости населения на 2024 год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по получению ЕФП</dc:title>
  <dc:creator>Мария Ю. Ушакова</dc:creator>
  <cp:lastModifiedBy>Яна В. Шапельская</cp:lastModifiedBy>
  <cp:revision>617</cp:revision>
  <cp:lastPrinted>2024-02-13T09:22:02Z</cp:lastPrinted>
  <dcterms:created xsi:type="dcterms:W3CDTF">2024-02-12T05:08:57Z</dcterms:created>
  <dcterms:modified xsi:type="dcterms:W3CDTF">2024-02-19T10:12:54Z</dcterms:modified>
</cp:coreProperties>
</file>