
<file path=[Content_Types].xml><?xml version="1.0" encoding="utf-8"?>
<Types xmlns="http://schemas.openxmlformats.org/package/2006/content-types">
  <Default Extension="xlsx" ContentType="application/vnd.openxmlformats-officedocument.spreadsheetml.sheet"/>
  <Default Extension="wmf" ContentType="image/x-wmf"/>
  <Default Extension="png" ContentType="image/png"/>
  <Default Extension="jpg" ContentType="image/jpeg"/>
  <Default Extension="jpeg" ContentType="image/jpeg"/>
  <Default Extension="xml" ContentType="application/xml"/>
  <Default Extension="rels" ContentType="application/vnd.openxmlformats-package.relationships+xml"/>
  <Default Extension="bin" ContentType="application/vnd.openxmlformats-officedocument.oleObject"/>
  <Override PartName="/ppt/slides/slide13.xml" ContentType="application/vnd.openxmlformats-officedocument.presentationml.slide+xml"/>
  <Override PartName="/ppt/slides/slide12.xml" ContentType="application/vnd.openxmlformats-officedocument.presentationml.slide+xml"/>
  <Override PartName="/ppt/slides/slide9.xml" ContentType="application/vnd.openxmlformats-officedocument.presentationml.slide+xml"/>
  <Override PartName="/ppt/slides/slide6.xml" ContentType="application/vnd.openxmlformats-officedocument.presentationml.slide+xml"/>
  <Override PartName="/ppt/slides/slide10.xml" ContentType="application/vnd.openxmlformats-officedocument.presentationml.slide+xml"/>
  <Override PartName="/ppt/slides/slide2.xml" ContentType="application/vnd.openxmlformats-officedocument.presentationml.slide+xml"/>
  <Override PartName="/ppt/slides/slide1.xml" ContentType="application/vnd.openxmlformats-officedocument.presentationml.slide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Layouts/slideLayout6.xml" ContentType="application/vnd.openxmlformats-officedocument.presentationml.slideLayout+xml"/>
  <Override PartName="/ppt/slides/slide8.xml" ContentType="application/vnd.openxmlformats-officedocument.presentationml.slide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ppt/slides/slide4.xml" ContentType="application/vnd.openxmlformats-officedocument.presentationml.slide+xml"/>
  <Override PartName="/ppt/viewProps.xml" ContentType="application/vnd.openxmlformats-officedocument.presentationml.viewProps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slides/slide7.xml" ContentType="application/vnd.openxmlformats-officedocument.presentationml.slide+xml"/>
  <Override PartName="/ppt/slideMasters/slideMaster1.xml" ContentType="application/vnd.openxmlformats-officedocument.presentationml.slideMaster+xml"/>
  <Override PartName="/ppt/slides/slide5.xml" ContentType="application/vnd.openxmlformats-officedocument.presentationml.slide+xml"/>
  <Override PartName="/ppt/tableStyles.xml" ContentType="application/vnd.openxmlformats-officedocument.presentationml.tableStyles+xml"/>
  <Override PartName="/ppt/presentation.xml" ContentType="application/vnd.openxmlformats-officedocument.presentationml.presentation.main+xml"/>
  <Override PartName="/ppt/theme/theme1.xml" ContentType="application/vnd.openxmlformats-officedocument.theme+xml"/>
  <Override PartName="/ppt/slides/slide3.xml" ContentType="application/vnd.openxmlformats-officedocument.presentationml.slide+xml"/>
  <Override PartName="/ppt/charts/chart3.xml" ContentType="application/vnd.openxmlformats-officedocument.drawingml.chart+xml"/>
  <Override PartName="/ppt/slideLayouts/slideLayout4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</Types>
</file>

<file path=_rels/.rels><?xml version="1.0" encoding="UTF-8" standalone="yes"?><Relationships xmlns="http://schemas.openxmlformats.org/package/2006/relationships"><Relationship Id="rId3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aveSubsetFonts="1" showSpecialPlsOnTitleSld="0">
  <p:sldMasterIdLst>
    <p:sldMasterId id="2147483648" r:id="rId1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</p:sldIdLst>
  <p:sldSz cx="10160000" cy="5867400"/>
  <p:notesSz cx="10160000" cy="5867400"/>
  <p:defaultTextStyle>
    <a:defPPr>
      <a:defRPr lang="ru-RU"/>
    </a:defPPr>
    <a:lvl1pPr marL="0" algn="l" defTabSz="713232">
      <a:defRPr sz="1400">
        <a:solidFill>
          <a:schemeClr val="tx1"/>
        </a:solidFill>
        <a:latin typeface="+mn-lt"/>
        <a:ea typeface="+mn-ea"/>
        <a:cs typeface="+mn-cs"/>
      </a:defRPr>
    </a:lvl1pPr>
    <a:lvl2pPr marL="356616" algn="l" defTabSz="713232">
      <a:defRPr sz="1400">
        <a:solidFill>
          <a:schemeClr val="tx1"/>
        </a:solidFill>
        <a:latin typeface="+mn-lt"/>
        <a:ea typeface="+mn-ea"/>
        <a:cs typeface="+mn-cs"/>
      </a:defRPr>
    </a:lvl2pPr>
    <a:lvl3pPr marL="713232" algn="l" defTabSz="713232">
      <a:defRPr sz="1400">
        <a:solidFill>
          <a:schemeClr val="tx1"/>
        </a:solidFill>
        <a:latin typeface="+mn-lt"/>
        <a:ea typeface="+mn-ea"/>
        <a:cs typeface="+mn-cs"/>
      </a:defRPr>
    </a:lvl3pPr>
    <a:lvl4pPr marL="1069848" algn="l" defTabSz="713232">
      <a:defRPr sz="1400">
        <a:solidFill>
          <a:schemeClr val="tx1"/>
        </a:solidFill>
        <a:latin typeface="+mn-lt"/>
        <a:ea typeface="+mn-ea"/>
        <a:cs typeface="+mn-cs"/>
      </a:defRPr>
    </a:lvl4pPr>
    <a:lvl5pPr marL="1426464" algn="l" defTabSz="713232">
      <a:defRPr sz="1400">
        <a:solidFill>
          <a:schemeClr val="tx1"/>
        </a:solidFill>
        <a:latin typeface="+mn-lt"/>
        <a:ea typeface="+mn-ea"/>
        <a:cs typeface="+mn-cs"/>
      </a:defRPr>
    </a:lvl5pPr>
    <a:lvl6pPr marL="1783080" algn="l" defTabSz="713232">
      <a:defRPr sz="1400">
        <a:solidFill>
          <a:schemeClr val="tx1"/>
        </a:solidFill>
        <a:latin typeface="+mn-lt"/>
        <a:ea typeface="+mn-ea"/>
        <a:cs typeface="+mn-cs"/>
      </a:defRPr>
    </a:lvl6pPr>
    <a:lvl7pPr marL="2139696" algn="l" defTabSz="713232">
      <a:defRPr sz="1400">
        <a:solidFill>
          <a:schemeClr val="tx1"/>
        </a:solidFill>
        <a:latin typeface="+mn-lt"/>
        <a:ea typeface="+mn-ea"/>
        <a:cs typeface="+mn-cs"/>
      </a:defRPr>
    </a:lvl7pPr>
    <a:lvl8pPr marL="2496312" algn="l" defTabSz="713232">
      <a:defRPr sz="1400">
        <a:solidFill>
          <a:schemeClr val="tx1"/>
        </a:solidFill>
        <a:latin typeface="+mn-lt"/>
        <a:ea typeface="+mn-ea"/>
        <a:cs typeface="+mn-cs"/>
      </a:defRPr>
    </a:lvl8pPr>
    <a:lvl9pPr marL="2852928" algn="l" defTabSz="713232">
      <a:defRPr sz="14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</p:showPr>
</p:presentationPr>
</file>

<file path=ppt/tableStyles.xml><?xml version="1.0" encoding="utf-8"?>
<a:tblStyleLst xmlns:a="http://schemas.openxmlformats.org/drawingml/2006/main" def="{10525721-ECB6-E88D-8BCA-7DFE6292FCCE}">
  <a:tblStyle styleId="{10525721-ECB6-E88D-8BCA-7DFE6292FCCE}" styleName="Средний стиль 1 — акцент 5">
    <a:wholeTbl>
      <a:tcTxStyle>
        <a:fontRef idx="minor">
          <a:srgbClr val="000000"/>
        </a:fontRef>
        <a:schemeClr val="dk1"/>
      </a:tcTxStyle>
      <a:tcStyle>
        <a:tcBdr>
          <a:left>
            <a:ln w="12700">
              <a:solidFill>
                <a:schemeClr val="accent5"/>
              </a:solidFill>
            </a:ln>
          </a:left>
          <a:right>
            <a:ln w="12700">
              <a:solidFill>
                <a:schemeClr val="accent5"/>
              </a:solidFill>
            </a:ln>
          </a:right>
          <a:top>
            <a:ln w="12700">
              <a:solidFill>
                <a:schemeClr val="accent5"/>
              </a:solidFill>
            </a:ln>
          </a:top>
          <a:bottom>
            <a:ln w="12700">
              <a:solidFill>
                <a:schemeClr val="accent5"/>
              </a:solidFill>
            </a:ln>
          </a:bottom>
          <a:insideH>
            <a:ln w="12700">
              <a:solidFill>
                <a:schemeClr val="accent5"/>
              </a:solidFill>
            </a:ln>
          </a:insideH>
          <a:insideV>
            <a:ln w="12700"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band2V>
      <a:tcStyle>
        <a:tcBdr/>
        <a:fill>
          <a:solidFill>
            <a:schemeClr val="accent5">
              <a:tint val="20000"/>
            </a:schemeClr>
          </a:solidFill>
        </a:fill>
      </a:tcStyle>
    </a:band2V>
    <a:lastCol>
      <a:tcStyle>
        <a:tcBdr/>
      </a:tcStyle>
    </a:lastCol>
    <a:firstCol>
      <a:tcStyle>
        <a:tcBdr/>
      </a:tcStyle>
    </a:firstCol>
    <a:lastRow>
      <a:tcStyle>
        <a:tcBdr>
          <a:top>
            <a:ln w="50800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seCell>
      <a:tcStyle>
        <a:tcBdr/>
      </a:tcStyle>
    </a:seCell>
    <a:swCell>
      <a:tcStyle>
        <a:tcBdr/>
      </a:tcStyle>
    </a:swCell>
    <a:firstRow>
      <a:tcTxStyle b="on">
        <a:fontRef idx="minor">
          <a:srgbClr val="00000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  <a:neCell>
      <a:tcStyle>
        <a:tcBdr/>
      </a:tcStyle>
    </a:neCell>
    <a:nwCell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>
      <p:cViewPr varScale="1">
        <p:scale>
          <a:sx n="119" d="100"/>
          <a:sy n="119" d="100"/>
        </p:scale>
        <p:origin x="102" y="234"/>
      </p:cViewPr>
      <p:guideLst>
        <p:guide pos="1848" orient="horz"/>
        <p:guide pos="2400"/>
      </p:guideLst>
    </p:cSldViewPr>
  </p:slideViewPr>
  <p:gridSpacing cx="72008" cy="72008"/>
</p:viewPr>
</file>

<file path=ppt/_rels/presentation.xml.rels><?xml version="1.0" encoding="UTF-8" standalone="yes"?>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9" Type="http://schemas.openxmlformats.org/officeDocument/2006/relationships/slide" Target="slides/slide7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presProps" Target="presProps.xml" /><Relationship Id="rId17" Type="http://schemas.openxmlformats.org/officeDocument/2006/relationships/tableStyles" Target="tableStyles.xml" /><Relationship Id="rId18" Type="http://schemas.openxmlformats.org/officeDocument/2006/relationships/viewProps" Target="viewProps.xml" /></Relationships>
</file>

<file path=ppt/charts/_rels/chart1.xml.rels><?xml version="1.0" encoding="UTF-8" standalone="yes"?><Relationships xmlns="http://schemas.openxmlformats.org/package/2006/relationships"><Relationship Id="rId1" Type="http://schemas.openxmlformats.org/officeDocument/2006/relationships/package" Target="../embeddings/Microsoft_Excel_Worksheet1.xlsx" /></Relationships>
</file>

<file path=ppt/charts/_rels/chart2.xml.rels><?xml version="1.0" encoding="UTF-8" standalone="yes"?><Relationships xmlns="http://schemas.openxmlformats.org/package/2006/relationships"><Relationship Id="rId1" Type="http://schemas.openxmlformats.org/officeDocument/2006/relationships/package" Target="../embeddings/Microsoft_Excel_Worksheet2.xlsx" /></Relationships>
</file>

<file path=ppt/charts/_rels/chart3.xml.rels><?xml version="1.0" encoding="UTF-8" standalone="yes"?><Relationships xmlns="http://schemas.openxmlformats.org/package/2006/relationships"><Relationship Id="rId1" Type="http://schemas.openxmlformats.org/officeDocument/2006/relationships/package" Target="../embeddings/Microsoft_Excel_Worksheet3.xlsx" 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mc="http://schemas.openxmlformats.org/markup-compatibility/2006" xmlns:c14="http://schemas.microsoft.com/office/drawing/2007/8/2/chart">
  <c:date1904 val="0"/>
  <c:lang val="ru-RU"/>
  <c:roundedCorners val="0"/>
  <mc:AlternateContent>
    <mc:Choice Requires="c14">
      <c14:style val="102"/>
    </mc:Choice>
    <mc:Fallback>
      <c:style val="2"/>
    </mc:Fallback>
  </mc:AlternateContent>
  <c:chart>
    <c:autoTitleDeleted val="1"/>
    <c:view3D>
      <c:rotX val="30"/>
      <c:rotY val="0"/>
      <c:depthPercent val="100"/>
      <c:rAngAx val="0"/>
    </c:view3D>
    <c:floor>
      <c:thickness val="0"/>
      <c:spPr bwMode="auto">
        <a:prstGeom prst="rect">
          <a:avLst/>
        </a:prstGeom>
        <a:noFill/>
        <a:ln>
          <a:noFill/>
          <a:round/>
        </a:ln>
        <a:effectLst/>
      </c:spPr>
    </c:floor>
    <c:sideWall>
      <c:thickness val="0"/>
      <c:spPr bwMode="auto">
        <a:prstGeom prst="rect">
          <a:avLst/>
        </a:prstGeom>
        <a:noFill/>
        <a:ln>
          <a:noFill/>
          <a:round/>
        </a:ln>
        <a:effectLst/>
      </c:spPr>
    </c:sideWall>
    <c:backWall>
      <c:thickness val="0"/>
      <c:spPr bwMode="auto">
        <a:prstGeom prst="rect">
          <a:avLst/>
        </a:prstGeom>
        <a:noFill/>
        <a:ln>
          <a:noFill/>
        </a:ln>
        <a:effectLst/>
      </c:spPr>
    </c:backWall>
    <c:plotArea>
      <c:layout>
        <c:manualLayout>
          <c:layoutTarget val="inner"/>
          <c:xMode val="edge"/>
          <c:yMode val="edge"/>
          <c:x val="0"/>
          <c:y val="0.12259210100000084"/>
          <c:w val="1"/>
          <c:h val="0.46481243732165445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 xml:space="preserve">Структура промышленного производства, %</c:v>
                </c:pt>
              </c:strCache>
            </c:strRef>
          </c:tx>
          <c:dPt>
            <c:idx val="0"/>
            <c:bubble3D val="0"/>
            <c:spPr bwMode="auto">
              <a:prstGeom prst="rect">
                <a:avLst/>
              </a:prstGeom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/>
            </c:spPr>
          </c:dPt>
          <c:dPt>
            <c:idx val="1"/>
            <c:bubble3D val="0"/>
            <c:spPr bwMode="auto">
              <a:prstGeom prst="rect">
                <a:avLst/>
              </a:prstGeom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/>
            </c:spPr>
          </c:dPt>
          <c:dPt>
            <c:idx val="2"/>
            <c:bubble3D val="0"/>
            <c:spPr bwMode="auto">
              <a:prstGeom prst="rect">
                <a:avLst/>
              </a:prstGeom>
              <a:solidFill>
                <a:schemeClr val="accent3"/>
              </a:solidFill>
              <a:ln w="25400">
                <a:solidFill>
                  <a:schemeClr val="lt1"/>
                </a:solidFill>
              </a:ln>
              <a:effectLst/>
            </c:spPr>
          </c:dPt>
          <c:dPt>
            <c:idx val="3"/>
            <c:bubble3D val="0"/>
            <c:spPr bwMode="auto">
              <a:prstGeom prst="rect">
                <a:avLst/>
              </a:prstGeom>
              <a:solidFill>
                <a:schemeClr val="accent4"/>
              </a:solidFill>
              <a:ln w="25400">
                <a:solidFill>
                  <a:schemeClr val="lt1"/>
                </a:solidFill>
                <a:round/>
              </a:ln>
              <a:effectLst/>
            </c:spPr>
          </c:dPt>
          <c:dPt>
            <c:idx val="4"/>
            <c:bubble3D val="0"/>
            <c:spPr bwMode="auto">
              <a:prstGeom prst="rect">
                <a:avLst/>
              </a:prstGeom>
              <a:solidFill>
                <a:schemeClr val="accent5"/>
              </a:solidFill>
              <a:ln w="25400">
                <a:solidFill>
                  <a:schemeClr val="lt1"/>
                </a:solidFill>
                <a:round/>
              </a:ln>
              <a:effectLst/>
            </c:spPr>
          </c:dPt>
          <c:dLbls>
            <c:dLbl>
              <c:idx val="0"/>
              <c:dLblPos val="bestFit"/>
              <c:layout>
                <c:manualLayout>
                  <c:x val="0.0044652123375814685"/>
                  <c:y val="-0.069189054472542047"/>
                </c:manualLayout>
              </c:layout>
              <c:showBubbleSize val="0"/>
              <c:showCatName val="0"/>
              <c:showLegendKey val="0"/>
              <c:showPercent val="0"/>
              <c:showSerName val="0"/>
              <c:showVal val="1"/>
            </c:dLbl>
            <c:dLbl>
              <c:idx val="2"/>
              <c:dLblPos val="bestFit"/>
              <c:layout>
                <c:manualLayout>
                  <c:x val="-0.074050923012364378"/>
                  <c:y val="0.057320636145252325"/>
                </c:manualLayout>
              </c:layout>
              <c:showBubbleSize val="0"/>
              <c:showCatName val="0"/>
              <c:showLegendKey val="0"/>
              <c:showPercent val="0"/>
              <c:showSerName val="0"/>
              <c:showVal val="1"/>
            </c:dLbl>
            <c:dLbl>
              <c:idx val="3"/>
              <c:dLblPos val="bestFit"/>
              <c:layout>
                <c:manualLayout>
                  <c:x val="-0.10231984466334169"/>
                  <c:y val="-0.065815024793903359"/>
                </c:manualLayout>
              </c:layout>
              <c:showBubbleSize val="0"/>
              <c:showCatName val="0"/>
              <c:showLegendKey val="0"/>
              <c:showPercent val="0"/>
              <c:showSerName val="0"/>
              <c:showVal val="1"/>
            </c:dLbl>
            <c:dLbl>
              <c:idx val="4"/>
              <c:dLblPos val="bestFit"/>
              <c:layout>
                <c:manualLayout>
                  <c:x val="-0.047419785310155463"/>
                  <c:y val="-0.10498161885482238"/>
                </c:manualLayout>
              </c:layout>
              <c:showBubbleSize val="0"/>
              <c:showCatName val="0"/>
              <c:showLegendKey val="0"/>
              <c:showPercent val="0"/>
              <c:showSerName val="0"/>
              <c:showVal val="1"/>
            </c:dLbl>
            <c:dLbl>
              <c:idx val="5"/>
              <c:dLblPos val="bestFit"/>
              <c:layout>
                <c:manualLayout>
                  <c:x val="0.012615631878492397"/>
                  <c:y val="-0.077051076094303436"/>
                </c:manualLayout>
              </c:layout>
              <c:showBubbleSize val="0"/>
              <c:showCatName val="0"/>
              <c:showLegendKey val="0"/>
              <c:showPercent val="0"/>
              <c:showSerName val="0"/>
              <c:showVal val="1"/>
            </c:dLbl>
            <c:dLbl>
              <c:idx val="6"/>
              <c:dLblPos val="bestFit"/>
              <c:layout>
                <c:manualLayout>
                  <c:x val="0.12734413355288615"/>
                  <c:y val="-0.047277484091151983"/>
                </c:manualLayout>
              </c:layout>
              <c:showBubbleSize val="0"/>
              <c:showCatName val="0"/>
              <c:showLegendKey val="0"/>
              <c:showPercent val="0"/>
              <c:showSerName val="0"/>
              <c:showVal val="1"/>
            </c:dLbl>
            <c:dLblPos val="bestFit"/>
            <c:showBubbleSize val="0"/>
            <c:showCatName val="0"/>
            <c:showLeaderLines val="1"/>
            <c:showLegendKey val="0"/>
            <c:showPercent val="0"/>
            <c:showSerName val="0"/>
            <c:showVal val="1"/>
            <c:spPr bwMode="auto">
              <a:prstGeom prst="rect">
                <a:avLst/>
              </a:prstGeom>
              <a:noFill/>
              <a:ln>
                <a:noFill/>
                <a:round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b="1"/>
                </a:pPr>
                <a:endParaRPr lang="ru-RU"/>
              </a:p>
            </c:txPr>
          </c:dLbls>
          <c:cat>
            <c:strRef>
              <c:f>Лист1!$A$2:$A$8</c:f>
              <c:strCache>
                <c:ptCount val="7"/>
                <c:pt idx="0">
                  <c:v xml:space="preserve">металлургическая промышленность </c:v>
                </c:pt>
                <c:pt idx="1">
                  <c:v xml:space="preserve">добыча полезных ископаемых</c:v>
                </c:pt>
                <c:pt idx="2">
                  <c:v xml:space="preserve">производство электроэнергии и гидроэнергии</c:v>
                </c:pt>
                <c:pt idx="3">
                  <c:v xml:space="preserve">машиностроение </c:v>
                </c:pt>
                <c:pt idx="4">
                  <c:v xml:space="preserve">химическая промышленность</c:v>
                </c:pt>
                <c:pt idx="5">
                  <c:v xml:space="preserve">лесоперерабатывающая промышленность</c:v>
                </c:pt>
                <c:pt idx="6">
                  <c:v>прочее</c:v>
                </c:pt>
              </c:strCache>
            </c:strRef>
          </c:cat>
          <c:val>
            <c:numRef>
              <c:f>Лист1!$B$2:$B$8</c:f>
              <c:numCache>
                <c:formatCode>0.0</c:formatCode>
                <c:ptCount val="7"/>
                <c:pt idx="0">
                  <c:v>43.40864675832275</c:v>
                </c:pt>
                <c:pt idx="1">
                  <c:v>34.3024651146844</c:v>
                </c:pt>
                <c:pt idx="2">
                  <c:v>7.878767099804573</c:v>
                </c:pt>
                <c:pt idx="3">
                  <c:v>1.8891212671855178</c:v>
                </c:pt>
                <c:pt idx="4">
                  <c:v>1.7759797030891071</c:v>
                </c:pt>
                <c:pt idx="5">
                  <c:v>1.76569410635307</c:v>
                </c:pt>
                <c:pt idx="6">
                  <c:v>8.979325950560565</c:v>
                </c:pt>
              </c:numCache>
            </c:numRef>
          </c:val>
        </c:ser>
        <c:dLbls>
          <c:dLblPos val="bestFit"/>
          <c:showBubbleSize val="0"/>
          <c:showCatName val="0"/>
          <c:showLeaderLines val="1"/>
          <c:showLegendKey val="0"/>
          <c:showPercent val="0"/>
          <c:showSerName val="0"/>
          <c:showVal val="1"/>
        </c:dLbls>
      </c:pie3DChart>
      <c:spPr bwMode="auto">
        <a:prstGeom prst="rect">
          <a:avLst/>
        </a:prstGeom>
        <a:noFill/>
        <a:ln>
          <a:noFill/>
          <a:round/>
        </a:ln>
        <a:effectLst/>
      </c:spPr>
    </c:plotArea>
    <c:legend>
      <c:legendPos val="b"/>
      <c:layout>
        <c:manualLayout>
          <c:xMode val="edge"/>
          <c:yMode val="edge"/>
          <c:x val="0.030259316147065746"/>
          <c:y val="0.58477763144290451"/>
          <c:w val="0.94463079458551302"/>
          <c:h val="0.4135470816316314"/>
        </c:manualLayout>
      </c:layout>
      <c:overlay val="0"/>
      <c:spPr bwMode="auto">
        <a:prstGeom prst="rect">
          <a:avLst/>
        </a:prstGeom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>
              <a:solidFill>
                <a:schemeClr val="tx1"/>
              </a:solidFill>
              <a:latin typeface="Arial Narrow"/>
              <a:ea typeface="+mn-ea"/>
              <a:cs typeface="Arial Narrow"/>
            </a:defRPr>
          </a:pPr>
          <a:endParaRPr lang="ru-RU"/>
        </a:p>
      </c:txPr>
    </c:legend>
    <c:plotVisOnly val="1"/>
    <c:dispBlanksAs val="gap"/>
    <c:showDLblsOverMax val="0"/>
  </c:chart>
  <c:spPr bwMode="auto">
    <a:xfrm>
      <a:off x="111450" y="1547643"/>
      <a:ext cx="4234667" cy="3762321"/>
    </a:xfrm>
    <a:prstGeom prst="rect">
      <a:avLst/>
    </a:prstGeom>
    <a:noFill/>
    <a:ln>
      <a:noFill/>
      <a:round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mc="http://schemas.openxmlformats.org/markup-compatibility/2006" xmlns:c14="http://schemas.microsoft.com/office/drawing/2007/8/2/chart">
  <c:date1904 val="0"/>
  <c:lang val="ru-RU"/>
  <c:roundedCorners val="0"/>
  <mc:AlternateContent>
    <mc:Choice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076759999999999995"/>
          <c:y val="0.086650000000000005"/>
          <c:w val="0.80367999999999995"/>
          <c:h val="0.5394999999999999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'Лист1'!$B$1</c:f>
              <c:strCache>
                <c:ptCount val="1"/>
                <c:pt idx="0">
                  <c:v>Столбец1</c:v>
                </c:pt>
              </c:strCache>
            </c:strRef>
          </c:tx>
          <c:invertIfNegative val="0"/>
          <c:dLbls>
            <c:dLbl>
              <c:idx val="3"/>
              <c:layout>
                <c:manualLayout>
                  <c:x val="0"/>
                  <c:y val="0"/>
                </c:manualLayout>
              </c:layout>
              <c:showBubbleSize val="0"/>
              <c:showCatName val="0"/>
              <c:showLegendKey val="0"/>
              <c:showPercent val="0"/>
              <c:showSerName val="0"/>
              <c:showVal val="1"/>
            </c:dLbl>
            <c:showBubbleSize val="0"/>
            <c:showCatName val="0"/>
            <c:showLeaderLines val="0"/>
            <c:showLegendKey val="0"/>
            <c:showPercent val="0"/>
            <c:showSerName val="0"/>
            <c:showVal val="1"/>
            <c:spPr bwMode="auto">
              <a:prstGeom prst="rect">
                <a:avLst/>
              </a:prstGeom>
              <a:noFill/>
              <a:ln>
                <a:noFill/>
                <a:round/>
              </a:ln>
              <a:effectLst/>
            </c:spPr>
            <c:txPr>
              <a:bodyPr/>
              <a:lstStyle/>
              <a:p>
                <a:pPr>
                  <a:defRPr sz="1000" b="1">
                    <a:latin typeface="Arial Narrow"/>
                  </a:defRPr>
                </a:pPr>
                <a:endParaRPr lang="ru-RU"/>
              </a:p>
            </c:txPr>
          </c:dLbls>
          <c:cat>
            <c:numRef>
              <c:f>'Лист1'!$A$2:$A$6</c:f>
              <c:numCache>
                <c:formatCode>General</c:formatCode>
                <c:ptCount val="5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  <c:pt idx="4">
                  <c:v>2023</c:v>
                </c:pt>
              </c:numCache>
            </c:numRef>
          </c:cat>
          <c:val>
            <c:numRef>
              <c:f>'Лист1'!$B$2:$B$6</c:f>
              <c:numCache>
                <c:formatCode>General</c:formatCode>
                <c:ptCount val="5"/>
                <c:pt idx="0">
                  <c:v>101</c:v>
                </c:pt>
                <c:pt idx="1">
                  <c:v>90.6</c:v>
                </c:pt>
                <c:pt idx="2">
                  <c:v>97.8</c:v>
                </c:pt>
                <c:pt idx="3">
                  <c:v>102.9</c:v>
                </c:pt>
                <c:pt idx="4">
                  <c:v>94.4</c:v>
                </c:pt>
              </c:numCache>
            </c:numRef>
          </c:val>
        </c:ser>
        <c:dLbls>
          <c:showBubbleSize val="0"/>
          <c:showCatName val="0"/>
          <c:showLeaderLines val="0"/>
          <c:showLegendKey val="0"/>
          <c:showPercent val="0"/>
          <c:showSerName val="0"/>
          <c:showVal val="0"/>
        </c:dLbls>
        <c:gapWidth val="150"/>
        <c:axId val="134872448"/>
        <c:axId val="104203392"/>
      </c:barChart>
      <c:catAx>
        <c:axId val="13487244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000" b="1">
                <a:solidFill>
                  <a:srgbClr val="0070C0"/>
                </a:solidFill>
                <a:latin typeface="Aptos Narrow"/>
              </a:defRPr>
            </a:pPr>
            <a:endParaRPr lang="ru-RU"/>
          </a:p>
        </c:txPr>
        <c:crossAx val="104203392"/>
        <c:crosses val="autoZero"/>
        <c:auto val="1"/>
        <c:lblAlgn val="ctr"/>
        <c:lblOffset val="100"/>
        <c:noMultiLvlLbl val="0"/>
      </c:catAx>
      <c:valAx>
        <c:axId val="104203392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one"/>
        <c:crossAx val="134872448"/>
        <c:crosses val="autoZero"/>
        <c:crossBetween val="between"/>
      </c:valAx>
    </c:plotArea>
    <c:plotVisOnly val="1"/>
    <c:dispBlanksAs val="gap"/>
    <c:showDLblsOverMax val="0"/>
  </c:chart>
  <c:spPr bwMode="auto">
    <a:xfrm>
      <a:off x="4215903" y="1751393"/>
      <a:ext cx="3284307" cy="2198295"/>
    </a:xfrm>
  </c:spPr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mc="http://schemas.openxmlformats.org/markup-compatibility/2006" xmlns:c14="http://schemas.microsoft.com/office/drawing/2007/8/2/chart">
  <c:date1904 val="0"/>
  <c:lang val="ru-RU"/>
  <c:roundedCorners val="0"/>
  <mc:AlternateContent>
    <mc:Choice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06719"/>
          <c:y val="0"/>
          <c:w val="0.86560000000000004"/>
          <c:h val="0.7222600000000000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'Лист1'!$B$1</c:f>
              <c:strCache>
                <c:ptCount val="1"/>
                <c:pt idx="0">
                  <c:v xml:space="preserve">Ряд 1</c:v>
                </c:pt>
              </c:strCache>
            </c:strRef>
          </c:tx>
          <c:invertIfNegative val="0"/>
          <c:dLbls>
            <c:dLbl>
              <c:idx val="2"/>
              <c:layout>
                <c:manualLayout>
                  <c:x val="0"/>
                  <c:y val="0.027699999999999999"/>
                </c:manualLayout>
              </c:layout>
              <c:showBubbleSize val="0"/>
              <c:showCatName val="0"/>
              <c:showLegendKey val="0"/>
              <c:showPercent val="0"/>
              <c:showSerName val="0"/>
              <c:showVal val="1"/>
            </c:dLbl>
            <c:showBubbleSize val="0"/>
            <c:showCatName val="0"/>
            <c:showLeaderLines val="0"/>
            <c:showLegendKey val="0"/>
            <c:showPercent val="0"/>
            <c:showSerName val="0"/>
            <c:showVal val="1"/>
            <c:spPr bwMode="auto">
              <a:prstGeom prst="rect">
                <a:avLst/>
              </a:prstGeom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 b="1">
                    <a:latin typeface="Aptos Narrow"/>
                  </a:defRPr>
                </a:pPr>
                <a:endParaRPr lang="ru-RU"/>
              </a:p>
            </c:txPr>
          </c:dLbls>
          <c:cat>
            <c:numRef>
              <c:f>'Лист1'!$A$2:$A$6</c:f>
              <c:numCache>
                <c:formatCode>General</c:formatCode>
                <c:ptCount val="5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  <c:pt idx="4">
                  <c:v>2023</c:v>
                </c:pt>
              </c:numCache>
            </c:numRef>
          </c:cat>
          <c:val>
            <c:numRef>
              <c:f>'Лист1'!$B$2:$B$6</c:f>
              <c:numCache>
                <c:formatCode>General</c:formatCode>
                <c:ptCount val="5"/>
                <c:pt idx="0">
                  <c:v>101.7</c:v>
                </c:pt>
                <c:pt idx="1">
                  <c:v>91.7</c:v>
                </c:pt>
                <c:pt idx="2">
                  <c:v>98.5</c:v>
                </c:pt>
                <c:pt idx="3">
                  <c:v>105.1</c:v>
                </c:pt>
                <c:pt idx="4">
                  <c:v>93.2</c:v>
                </c:pt>
              </c:numCache>
            </c:numRef>
          </c:val>
        </c:ser>
        <c:dLbls>
          <c:showBubbleSize val="0"/>
          <c:showCatName val="0"/>
          <c:showLeaderLines val="0"/>
          <c:showLegendKey val="0"/>
          <c:showPercent val="0"/>
          <c:showSerName val="0"/>
          <c:showVal val="0"/>
        </c:dLbls>
        <c:gapWidth val="150"/>
        <c:axId val="134882432"/>
        <c:axId val="134883968"/>
      </c:barChart>
      <c:catAx>
        <c:axId val="13488243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000" b="1">
                <a:solidFill>
                  <a:srgbClr val="0070C0"/>
                </a:solidFill>
                <a:latin typeface="Arial Narrow"/>
              </a:defRPr>
            </a:pPr>
            <a:endParaRPr lang="ru-RU"/>
          </a:p>
        </c:txPr>
        <c:crossAx val="134883968"/>
        <c:crosses val="autoZero"/>
        <c:auto val="1"/>
        <c:lblAlgn val="ctr"/>
        <c:lblOffset val="100"/>
        <c:noMultiLvlLbl val="0"/>
      </c:catAx>
      <c:valAx>
        <c:axId val="134883968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one"/>
        <c:crossAx val="134882432"/>
        <c:crosses val="autoZero"/>
        <c:crossBetween val="between"/>
      </c:valAx>
    </c:plotArea>
    <c:plotVisOnly val="1"/>
    <c:dispBlanksAs val="gap"/>
    <c:showDLblsOverMax val="0"/>
  </c:chart>
  <c:spPr bwMode="auto">
    <a:xfrm>
      <a:off x="7229331" y="1907551"/>
      <a:ext cx="2784223" cy="1717530"/>
    </a:xfrm>
    <a:prstGeom prst="rect">
      <a:avLst/>
    </a:prstGeom>
    <a:ln>
      <a:noFill/>
      <a:round/>
    </a:ln>
  </c:spPr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slideLayouts/_rels/slideLayout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title" userDrawn="1">
  <p:cSld name="Титульный слайд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 bwMode="auto">
          <a:xfrm>
            <a:off x="1270000" y="960245"/>
            <a:ext cx="7620000" cy="2042725"/>
          </a:xfrm>
        </p:spPr>
        <p:txBody>
          <a:bodyPr anchor="b"/>
          <a:lstStyle>
            <a:lvl1pPr algn="ctr">
              <a:defRPr sz="4500"/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 bwMode="auto">
          <a:xfrm>
            <a:off x="1270000" y="3081743"/>
            <a:ext cx="7620000" cy="1416597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>
              <a:defRPr/>
            </a:pPr>
            <a:r>
              <a:rPr lang="ru-RU"/>
              <a:t>Образец подзаголовка</a:t>
            </a:r>
            <a:endParaRPr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0D58E8C1-7324-441A-B429-AC0DB06176F2}" type="datetime1">
              <a:rPr lang="ru-RU"/>
              <a:t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63B9600A-6B80-4B50-9A53-472295784ED5}" type="slidenum">
              <a:rPr lang="ru-RU"/>
              <a:t/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vertTx" userDrawn="1">
  <p:cSld name="Заголовок и вертикальный текст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 bwMode="auto"/>
        <p:txBody>
          <a:bodyPr vert="eaVert"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00878A89-A082-4564-A9B8-E43F0EDC0C26}" type="datetime1">
              <a:rPr lang="ru-RU"/>
              <a:t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63B9600A-6B80-4B50-9A53-472295784ED5}" type="slidenum">
              <a:rPr lang="ru-RU"/>
              <a:t/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vertTitleAndTx" userDrawn="1">
  <p:cSld name="Вертикальный заголовок и текст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 bwMode="auto">
          <a:xfrm>
            <a:off x="7270751" y="312385"/>
            <a:ext cx="2190750" cy="4972350"/>
          </a:xfrm>
        </p:spPr>
        <p:txBody>
          <a:bodyPr vert="eaVert"/>
          <a:lstStyle/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 bwMode="auto">
          <a:xfrm>
            <a:off x="698501" y="312385"/>
            <a:ext cx="6445250" cy="4972350"/>
          </a:xfrm>
        </p:spPr>
        <p:txBody>
          <a:bodyPr vert="eaVert"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998246CD-6C53-44A1-8725-49BFBDA75CA8}" type="datetime1">
              <a:rPr lang="ru-RU"/>
              <a:t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63B9600A-6B80-4B50-9A53-472295784ED5}" type="slidenum">
              <a:rPr lang="ru-RU"/>
              <a:t/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obj" userDrawn="1">
  <p:cSld name="Заголовок и объект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 bwMode="auto"/>
        <p:txBody>
          <a:bodyPr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9BD38DDB-3350-4F35-8CF0-792CDA008500}" type="datetime1">
              <a:rPr lang="ru-RU"/>
              <a:t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63B9600A-6B80-4B50-9A53-472295784ED5}" type="slidenum">
              <a:rPr lang="ru-RU"/>
              <a:t/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secHead" userDrawn="1">
  <p:cSld name="Заголовок раздела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693209" y="1462778"/>
            <a:ext cx="8763000" cy="2440675"/>
          </a:xfrm>
        </p:spPr>
        <p:txBody>
          <a:bodyPr anchor="b"/>
          <a:lstStyle>
            <a:lvl1pPr>
              <a:defRPr sz="4500"/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 bwMode="auto">
          <a:xfrm>
            <a:off x="693209" y="3926541"/>
            <a:ext cx="8763000" cy="1283493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AFB2C014-F1C3-4276-BA83-0BF62FB48B47}" type="datetime1">
              <a:rPr lang="ru-RU"/>
              <a:t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63B9600A-6B80-4B50-9A53-472295784ED5}" type="slidenum">
              <a:rPr lang="ru-RU"/>
              <a:t/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twoObj" userDrawn="1">
  <p:cSld name="Два объекта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 bwMode="auto">
          <a:xfrm>
            <a:off x="698500" y="1561925"/>
            <a:ext cx="4318000" cy="3722811"/>
          </a:xfrm>
        </p:spPr>
        <p:txBody>
          <a:bodyPr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 bwMode="auto">
          <a:xfrm>
            <a:off x="5143500" y="1561925"/>
            <a:ext cx="4318000" cy="3722811"/>
          </a:xfrm>
        </p:spPr>
        <p:txBody>
          <a:bodyPr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E9562E22-C0B1-4B60-B09F-C6B798E98E91}" type="datetime1">
              <a:rPr lang="ru-RU"/>
              <a:t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63B9600A-6B80-4B50-9A53-472295784ED5}" type="slidenum">
              <a:rPr lang="ru-RU"/>
              <a:t/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twoTxTwoObj" userDrawn="1">
  <p:cSld name="Сравнение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699823" y="312385"/>
            <a:ext cx="8763000" cy="1134093"/>
          </a:xfrm>
        </p:spPr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 bwMode="auto">
          <a:xfrm>
            <a:off x="699823" y="1438330"/>
            <a:ext cx="4298156" cy="70490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 bwMode="auto">
          <a:xfrm>
            <a:off x="699823" y="2143230"/>
            <a:ext cx="4298156" cy="3152370"/>
          </a:xfrm>
        </p:spPr>
        <p:txBody>
          <a:bodyPr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 bwMode="auto">
          <a:xfrm>
            <a:off x="5143501" y="1438330"/>
            <a:ext cx="4319323" cy="70490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 bwMode="auto">
          <a:xfrm>
            <a:off x="5143501" y="2143230"/>
            <a:ext cx="4319323" cy="3152370"/>
          </a:xfrm>
        </p:spPr>
        <p:txBody>
          <a:bodyPr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67DCF0CB-8EE1-4141-915C-21C45CCD7982}" type="datetime1">
              <a:rPr lang="ru-RU"/>
              <a:t/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63B9600A-6B80-4B50-9A53-472295784ED5}" type="slidenum">
              <a:rPr lang="ru-RU"/>
              <a:t/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titleOnly" userDrawn="1">
  <p:cSld name="Только заголовок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BFCC7815-43F3-4C81-B9CB-FF13A99CC241}" type="datetime1">
              <a:rPr lang="ru-RU"/>
              <a:t/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63B9600A-6B80-4B50-9A53-472295784ED5}" type="slidenum">
              <a:rPr lang="ru-RU"/>
              <a:t/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blank" userDrawn="1">
  <p:cSld name="Пустой слайд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31476A6E-BD62-4F1B-A7D3-B4D09094091F}" type="datetime1">
              <a:rPr lang="ru-RU"/>
              <a:t/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63B9600A-6B80-4B50-9A53-472295784ED5}" type="slidenum">
              <a:rPr lang="ru-RU"/>
              <a:t/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objTx" userDrawn="1">
  <p:cSld name="Объект с подписью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699823" y="391160"/>
            <a:ext cx="3276864" cy="1369060"/>
          </a:xfrm>
        </p:spPr>
        <p:txBody>
          <a:bodyPr anchor="b"/>
          <a:lstStyle>
            <a:lvl1pPr>
              <a:defRPr sz="2400"/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 bwMode="auto">
          <a:xfrm>
            <a:off x="4319323" y="844798"/>
            <a:ext cx="5143500" cy="4169657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auto">
          <a:xfrm>
            <a:off x="699823" y="1760220"/>
            <a:ext cx="3276864" cy="3261025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2550433A-B08D-442C-8862-A43B54BA8D55}" type="datetime1">
              <a:rPr lang="ru-RU"/>
              <a:t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63B9600A-6B80-4B50-9A53-472295784ED5}" type="slidenum">
              <a:rPr lang="ru-RU"/>
              <a:t/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picTx" userDrawn="1">
  <p:cSld name="Рисунок с подписью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699823" y="391160"/>
            <a:ext cx="3276864" cy="1369060"/>
          </a:xfrm>
        </p:spPr>
        <p:txBody>
          <a:bodyPr anchor="b"/>
          <a:lstStyle>
            <a:lvl1pPr>
              <a:defRPr sz="2400"/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 bwMode="auto">
          <a:xfrm>
            <a:off x="4319323" y="844798"/>
            <a:ext cx="5143500" cy="4169657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>
              <a:defRPr/>
            </a:pP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auto">
          <a:xfrm>
            <a:off x="699823" y="1760220"/>
            <a:ext cx="3276864" cy="3261025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E39821C5-D083-44E8-B64B-E21E54B0F930}" type="datetime1">
              <a:rPr lang="ru-RU"/>
              <a:t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63B9600A-6B80-4B50-9A53-472295784ED5}" type="slidenum">
              <a:rPr lang="ru-RU"/>
              <a:t/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preserve="0">
  <p:cSld name="">
    <p:bg>
      <p:bgPr shadeToTitle="0">
        <a:solidFill>
          <a:schemeClr val="bg1"/>
        </a:solidFill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698500" y="312385"/>
            <a:ext cx="8763000" cy="113409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 bwMode="auto">
          <a:xfrm>
            <a:off x="698500" y="1561925"/>
            <a:ext cx="8763000" cy="372281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 bwMode="auto">
          <a:xfrm>
            <a:off x="698500" y="5438213"/>
            <a:ext cx="2286000" cy="31238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2402B1B6-20CD-414A-9D71-09341C054A23}" type="datetime1">
              <a:rPr lang="ru-RU"/>
              <a:t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 bwMode="auto">
          <a:xfrm>
            <a:off x="3365500" y="5438213"/>
            <a:ext cx="3429000" cy="31238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 bwMode="auto">
          <a:xfrm>
            <a:off x="7175500" y="5438213"/>
            <a:ext cx="2286000" cy="31238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63B9600A-6B80-4B50-9A53-472295784ED5}" type="slidenum">
              <a:rPr lang="ru-RU"/>
              <a:t/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dt="0" ftr="0" hdr="0" sldNum="1"/>
  <p:txStyles>
    <p:titleStyle>
      <a:lvl1pPr algn="l" defTabSz="685800">
        <a:lnSpc>
          <a:spcPct val="90000"/>
        </a:lnSpc>
        <a:spcBef>
          <a:spcPts val="0"/>
        </a:spcBef>
        <a:buNone/>
        <a:defRPr sz="33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>
        <a:lnSpc>
          <a:spcPct val="90000"/>
        </a:lnSpc>
        <a:spcBef>
          <a:spcPts val="750"/>
        </a:spcBef>
        <a:buFont typeface="Arial"/>
        <a:buChar char="•"/>
        <a:defRPr sz="21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>
        <a:lnSpc>
          <a:spcPct val="90000"/>
        </a:lnSpc>
        <a:spcBef>
          <a:spcPts val="375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>
        <a:lnSpc>
          <a:spcPct val="90000"/>
        </a:lnSpc>
        <a:spcBef>
          <a:spcPts val="375"/>
        </a:spcBef>
        <a:buFont typeface="Arial"/>
        <a:buChar char="•"/>
        <a:defRPr sz="15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>
        <a:lnSpc>
          <a:spcPct val="90000"/>
        </a:lnSpc>
        <a:spcBef>
          <a:spcPts val="375"/>
        </a:spcBef>
        <a:buFont typeface="Arial"/>
        <a:buChar char="•"/>
        <a:defRPr sz="135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>
        <a:lnSpc>
          <a:spcPct val="90000"/>
        </a:lnSpc>
        <a:spcBef>
          <a:spcPts val="375"/>
        </a:spcBef>
        <a:buFont typeface="Arial"/>
        <a:buChar char="•"/>
        <a:defRPr sz="135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>
        <a:lnSpc>
          <a:spcPct val="90000"/>
        </a:lnSpc>
        <a:spcBef>
          <a:spcPts val="375"/>
        </a:spcBef>
        <a:buFont typeface="Arial"/>
        <a:buChar char="•"/>
        <a:defRPr sz="135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>
        <a:lnSpc>
          <a:spcPct val="90000"/>
        </a:lnSpc>
        <a:spcBef>
          <a:spcPts val="375"/>
        </a:spcBef>
        <a:buFont typeface="Arial"/>
        <a:buChar char="•"/>
        <a:defRPr sz="135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>
        <a:lnSpc>
          <a:spcPct val="90000"/>
        </a:lnSpc>
        <a:spcBef>
          <a:spcPts val="375"/>
        </a:spcBef>
        <a:buFont typeface="Arial"/>
        <a:buChar char="•"/>
        <a:defRPr sz="135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>
        <a:lnSpc>
          <a:spcPct val="90000"/>
        </a:lnSpc>
        <a:spcBef>
          <a:spcPts val="375"/>
        </a:spcBef>
        <a:buFont typeface="Arial"/>
        <a:buChar char="•"/>
        <a:defRPr sz="135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5800">
        <a:defRPr sz="135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>
        <a:defRPr sz="135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>
        <a:defRPr sz="135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>
        <a:defRPr sz="135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>
        <a:defRPr sz="135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>
        <a:defRPr sz="135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>
        <a:defRPr sz="135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>
        <a:defRPr sz="135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>
        <a:defRPr sz="135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chart" Target="../charts/chart1.xml" /><Relationship Id="rId3" Type="http://schemas.openxmlformats.org/officeDocument/2006/relationships/chart" Target="../charts/chart2.xml" /><Relationship Id="rId4" Type="http://schemas.openxmlformats.org/officeDocument/2006/relationships/chart" Target="../charts/chart3.xml" /></Relationships>
</file>

<file path=ppt/slides/_rels/slide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jpg"/><Relationship Id="rId4" Type="http://schemas.openxmlformats.org/officeDocument/2006/relationships/image" Target="../media/image3.jpg"/><Relationship Id="rId5" Type="http://schemas.openxmlformats.org/officeDocument/2006/relationships/image" Target="../media/image4.jpg"/><Relationship Id="rId6" Type="http://schemas.openxmlformats.org/officeDocument/2006/relationships/image" Target="../media/image5.jpg"/><Relationship Id="rId7" Type="http://schemas.openxmlformats.org/officeDocument/2006/relationships/image" Target="../media/image6.jpg"/></Relationships>
</file>

<file path=ppt/slides/_rels/slide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jpg"/></Relationships>
</file>

<file path=ppt/slides/_rels/slide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jpg"/></Relationships>
</file>

<file path=ppt/slides/_rels/slide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png"/><Relationship Id="rId3" Type="http://schemas.openxmlformats.org/officeDocument/2006/relationships/image" Target="../media/image10.jpg"/><Relationship Id="rId4" Type="http://schemas.openxmlformats.org/officeDocument/2006/relationships/image" Target="../media/image11.png"/><Relationship Id="rId5" Type="http://schemas.openxmlformats.org/officeDocument/2006/relationships/image" Target="../media/image12.jpg"/><Relationship Id="rId6" Type="http://schemas.openxmlformats.org/officeDocument/2006/relationships/image" Target="../media/image13.jpg"/><Relationship Id="rId7" Type="http://schemas.openxmlformats.org/officeDocument/2006/relationships/image" Target="../media/image14.png"/><Relationship Id="rId8" Type="http://schemas.openxmlformats.org/officeDocument/2006/relationships/image" Target="../media/image15.jpg"/><Relationship Id="rId9" Type="http://schemas.openxmlformats.org/officeDocument/2006/relationships/image" Target="../media/image16.png"/><Relationship Id="rId10" Type="http://schemas.openxmlformats.org/officeDocument/2006/relationships/image" Target="../media/image17.jpg"/><Relationship Id="rId11" Type="http://schemas.openxmlformats.org/officeDocument/2006/relationships/image" Target="../media/image18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 bwMode="auto">
          <a:xfrm>
            <a:off x="0" y="1530542"/>
            <a:ext cx="10160000" cy="92333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ru-RU" sz="2700" b="1">
                <a:latin typeface="Arial Narrow"/>
                <a:cs typeface="Arial Narrow"/>
              </a:rPr>
              <a:t>План мероприятий по развитию промышленного потенциала </a:t>
            </a:r>
            <a:endParaRPr sz="1050" b="1"/>
          </a:p>
          <a:p>
            <a:pPr algn="ctr">
              <a:defRPr/>
            </a:pPr>
            <a:r>
              <a:rPr lang="ru-RU" sz="2700" b="1">
                <a:latin typeface="Arial Narrow"/>
                <a:cs typeface="Arial Narrow"/>
              </a:rPr>
              <a:t>Красноярского края на период до 202</a:t>
            </a:r>
            <a:r>
              <a:rPr lang="en-US" sz="2700" b="1">
                <a:latin typeface="Arial Narrow"/>
                <a:cs typeface="Arial Narrow"/>
              </a:rPr>
              <a:t>6</a:t>
            </a:r>
            <a:r>
              <a:rPr lang="ru-RU" sz="2700" b="1">
                <a:latin typeface="Arial Narrow"/>
                <a:cs typeface="Arial Narrow"/>
              </a:rPr>
              <a:t> года</a:t>
            </a:r>
            <a:endParaRPr sz="1050" b="1"/>
          </a:p>
        </p:txBody>
      </p:sp>
      <p:sp>
        <p:nvSpPr>
          <p:cNvPr id="13" name="TextBox 12"/>
          <p:cNvSpPr txBox="1"/>
          <p:nvPr/>
        </p:nvSpPr>
        <p:spPr bwMode="auto">
          <a:xfrm>
            <a:off x="5083995" y="3331197"/>
            <a:ext cx="4915586" cy="1310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ru-RU" sz="2000" b="0" i="0" u="none" strike="noStrike" cap="none" spc="0">
                <a:solidFill>
                  <a:schemeClr val="tx1"/>
                </a:solidFill>
                <a:latin typeface="Arial"/>
                <a:ea typeface="Arial Narrow"/>
                <a:cs typeface="Arial"/>
              </a:rPr>
              <a:t>Ермаков Максим Анатольевич -</a:t>
            </a:r>
            <a:endParaRPr lang="ru-RU" sz="2000">
              <a:latin typeface="Arial"/>
              <a:cs typeface="Arial"/>
            </a:endParaRPr>
          </a:p>
          <a:p>
            <a:pPr algn="ctr">
              <a:defRPr/>
            </a:pPr>
            <a:r>
              <a:rPr lang="ru-RU" sz="2000" b="0" i="0" u="none" strike="noStrike" cap="none" spc="0">
                <a:solidFill>
                  <a:schemeClr val="tx1"/>
                </a:solidFill>
                <a:latin typeface="Arial"/>
                <a:ea typeface="Arial Narrow"/>
                <a:cs typeface="Arial"/>
              </a:rPr>
              <a:t> министр </a:t>
            </a:r>
            <a:endParaRPr/>
          </a:p>
          <a:p>
            <a:pPr algn="ctr">
              <a:defRPr/>
            </a:pPr>
            <a:r>
              <a:rPr lang="ru-RU" sz="2000" b="0" i="0" u="none" strike="noStrike" cap="none" spc="0">
                <a:solidFill>
                  <a:schemeClr val="tx1"/>
                </a:solidFill>
                <a:latin typeface="Arial"/>
                <a:ea typeface="Arial Narrow"/>
                <a:cs typeface="Arial"/>
              </a:rPr>
              <a:t>промышленности и торговли Красноярского края</a:t>
            </a:r>
            <a:endParaRPr lang="ru-RU" sz="2000">
              <a:latin typeface="Arial"/>
              <a:cs typeface="Arial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7173" name="TextBox 6"/>
          <p:cNvSpPr txBox="1">
            <a:spLocks noChangeArrowheads="1"/>
          </p:cNvSpPr>
          <p:nvPr/>
        </p:nvSpPr>
        <p:spPr bwMode="auto">
          <a:xfrm>
            <a:off x="1" y="156292"/>
            <a:ext cx="10159999" cy="52322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 wrap="square" anchor="b">
            <a:spAutoFit/>
          </a:bodyPr>
          <a:lstStyle>
            <a:lvl1pPr>
              <a:defRPr sz="2000">
                <a:solidFill>
                  <a:schemeClr val="tx1"/>
                </a:solidFill>
                <a:latin typeface="Calibri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alibri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alibri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alibri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alibri"/>
              </a:defRPr>
            </a:lvl5pPr>
            <a:lvl6pPr marL="2514600" indent="-228600" defTabSz="995363">
              <a:spcBef>
                <a:spcPts val="0"/>
              </a:spcBef>
              <a:spcAft>
                <a:spcPts val="0"/>
              </a:spcAft>
              <a:defRPr sz="2000">
                <a:solidFill>
                  <a:schemeClr val="tx1"/>
                </a:solidFill>
                <a:latin typeface="Calibri"/>
              </a:defRPr>
            </a:lvl6pPr>
            <a:lvl7pPr marL="2971800" indent="-228600" defTabSz="995363">
              <a:spcBef>
                <a:spcPts val="0"/>
              </a:spcBef>
              <a:spcAft>
                <a:spcPts val="0"/>
              </a:spcAft>
              <a:defRPr sz="2000">
                <a:solidFill>
                  <a:schemeClr val="tx1"/>
                </a:solidFill>
                <a:latin typeface="Calibri"/>
              </a:defRPr>
            </a:lvl7pPr>
            <a:lvl8pPr marL="3429000" indent="-228600" defTabSz="995363">
              <a:spcBef>
                <a:spcPts val="0"/>
              </a:spcBef>
              <a:spcAft>
                <a:spcPts val="0"/>
              </a:spcAft>
              <a:defRPr sz="2000">
                <a:solidFill>
                  <a:schemeClr val="tx1"/>
                </a:solidFill>
                <a:latin typeface="Calibri"/>
              </a:defRPr>
            </a:lvl8pPr>
            <a:lvl9pPr marL="3886200" indent="-228600" defTabSz="995363">
              <a:spcBef>
                <a:spcPts val="0"/>
              </a:spcBef>
              <a:spcAft>
                <a:spcPts val="0"/>
              </a:spcAft>
              <a:defRPr sz="2000">
                <a:solidFill>
                  <a:schemeClr val="tx1"/>
                </a:solidFill>
                <a:latin typeface="Calibri"/>
              </a:defRPr>
            </a:lvl9pPr>
          </a:lstStyle>
          <a:p>
            <a:pPr algn="ctr">
              <a:defRPr/>
            </a:pPr>
            <a:endParaRPr lang="ru-RU" sz="500" b="1">
              <a:latin typeface="Arial Narrow"/>
              <a:cs typeface="Arial"/>
            </a:endParaRPr>
          </a:p>
          <a:p>
            <a:pPr algn="ctr">
              <a:defRPr/>
            </a:pPr>
            <a:r>
              <a:rPr lang="ru-RU" sz="1800" b="1">
                <a:latin typeface="Arial Narrow"/>
                <a:cs typeface="Arial"/>
              </a:rPr>
              <a:t>Мероприятия по развитию кадрового потенциала промышленности субъекта Российской Федерации</a:t>
            </a:r>
            <a:endParaRPr/>
          </a:p>
          <a:p>
            <a:pPr algn="ctr">
              <a:defRPr/>
            </a:pPr>
            <a:endParaRPr lang="ru-RU" sz="500" b="1">
              <a:latin typeface="Arial Narrow"/>
              <a:cs typeface="Arial"/>
            </a:endParaRPr>
          </a:p>
        </p:txBody>
      </p:sp>
      <p:sp>
        <p:nvSpPr>
          <p:cNvPr id="7175" name="Прямоугольник 16"/>
          <p:cNvSpPr>
            <a:spLocks noChangeArrowheads="1"/>
          </p:cNvSpPr>
          <p:nvPr/>
        </p:nvSpPr>
        <p:spPr bwMode="auto">
          <a:xfrm>
            <a:off x="1847127" y="2981633"/>
            <a:ext cx="6409903" cy="207621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defRPr sz="2000">
                <a:solidFill>
                  <a:schemeClr val="tx1"/>
                </a:solidFill>
                <a:latin typeface="Calibri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alibri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alibri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alibri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alibri"/>
              </a:defRPr>
            </a:lvl5pPr>
            <a:lvl6pPr marL="2514600" indent="-228600" defTabSz="995363">
              <a:spcBef>
                <a:spcPts val="0"/>
              </a:spcBef>
              <a:spcAft>
                <a:spcPts val="0"/>
              </a:spcAft>
              <a:defRPr sz="2000">
                <a:solidFill>
                  <a:schemeClr val="tx1"/>
                </a:solidFill>
                <a:latin typeface="Calibri"/>
              </a:defRPr>
            </a:lvl6pPr>
            <a:lvl7pPr marL="2971800" indent="-228600" defTabSz="995363">
              <a:spcBef>
                <a:spcPts val="0"/>
              </a:spcBef>
              <a:spcAft>
                <a:spcPts val="0"/>
              </a:spcAft>
              <a:defRPr sz="2000">
                <a:solidFill>
                  <a:schemeClr val="tx1"/>
                </a:solidFill>
                <a:latin typeface="Calibri"/>
              </a:defRPr>
            </a:lvl7pPr>
            <a:lvl8pPr marL="3429000" indent="-228600" defTabSz="995363">
              <a:spcBef>
                <a:spcPts val="0"/>
              </a:spcBef>
              <a:spcAft>
                <a:spcPts val="0"/>
              </a:spcAft>
              <a:defRPr sz="2000">
                <a:solidFill>
                  <a:schemeClr val="tx1"/>
                </a:solidFill>
                <a:latin typeface="Calibri"/>
              </a:defRPr>
            </a:lvl8pPr>
            <a:lvl9pPr marL="3886200" indent="-228600" defTabSz="995363">
              <a:spcBef>
                <a:spcPts val="0"/>
              </a:spcBef>
              <a:spcAft>
                <a:spcPts val="0"/>
              </a:spcAft>
              <a:defRPr sz="2000">
                <a:solidFill>
                  <a:schemeClr val="tx1"/>
                </a:solidFill>
                <a:latin typeface="Calibri"/>
              </a:defRPr>
            </a:lvl9pPr>
          </a:lstStyle>
          <a:p>
            <a:pPr>
              <a:spcAft>
                <a:spcPts val="136"/>
              </a:spcAft>
              <a:defRPr/>
            </a:pPr>
            <a:r>
              <a:rPr lang="ru-RU" sz="750" spc="-1">
                <a:latin typeface="Arial"/>
              </a:rPr>
              <a:t> </a:t>
            </a:r>
            <a:endParaRPr lang="ru-RU" sz="750">
              <a:latin typeface="Arial"/>
              <a:cs typeface="Arial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 bwMode="auto">
          <a:xfrm>
            <a:off x="7869620" y="5537297"/>
            <a:ext cx="2286000" cy="312385"/>
          </a:xfrm>
        </p:spPr>
        <p:txBody>
          <a:bodyPr/>
          <a:lstStyle/>
          <a:p>
            <a:pPr>
              <a:defRPr/>
            </a:pPr>
            <a:fld id="{63B9600A-6B80-4B50-9A53-472295784ED5}" type="slidenum">
              <a:rPr lang="ru-RU" sz="1200">
                <a:latin typeface="Arial Narrow"/>
              </a:rPr>
              <a:t/>
            </a:fld>
            <a:endParaRPr lang="ru-RU" sz="1200">
              <a:latin typeface="Arial Narrow"/>
            </a:endParaRPr>
          </a:p>
        </p:txBody>
      </p:sp>
      <p:graphicFrame>
        <p:nvGraphicFramePr>
          <p:cNvPr id="2" name="Таблица 1"/>
          <p:cNvGraphicFramePr>
            <a:graphicFrameLocks xmlns:a="http://schemas.openxmlformats.org/drawingml/2006/main" noGrp="1"/>
          </p:cNvGraphicFramePr>
          <p:nvPr/>
        </p:nvGraphicFramePr>
        <p:xfrm>
          <a:off x="155534" y="631578"/>
          <a:ext cx="9805786" cy="5418632"/>
        </p:xfrm>
        <a:graphic>
          <a:graphicData uri="http://schemas.openxmlformats.org/drawingml/2006/table">
            <a:tbl>
              <a:tblPr firstRow="1" firstCol="1" lastRow="0" lastCol="0" bandRow="1" bandCol="0">
                <a:tableStyleId>{10525721-ECB6-E88D-8BCA-7DFE6292FCCE}</a:tableStyleId>
              </a:tblPr>
              <a:tblGrid>
                <a:gridCol w="3264013"/>
                <a:gridCol w="1344499"/>
                <a:gridCol w="1368152"/>
                <a:gridCol w="1368152"/>
                <a:gridCol w="2448271"/>
              </a:tblGrid>
              <a:tr h="500380">
                <a:tc rowSpan="2">
                  <a:txBody>
                    <a:bodyPr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defRPr/>
                      </a:pPr>
                      <a:r>
                        <a:rPr lang="ru-RU" sz="1400" b="1">
                          <a:latin typeface="Arial Narrow"/>
                        </a:rPr>
                        <a:t>Наименование мероприятия</a:t>
                      </a:r>
                      <a:endParaRPr lang="ru-RU" sz="1050">
                        <a:latin typeface="Arial Narrow"/>
                        <a:ea typeface="Calibri"/>
                        <a:cs typeface="Times New Roman"/>
                      </a:endParaRPr>
                    </a:p>
                  </a:txBody>
                  <a:tcPr marL="65558" marR="65558" marT="0" marB="0" anchor="ctr">
                    <a:lnR w="12700" algn="ctr">
                      <a:solidFill>
                        <a:schemeClr val="bg1"/>
                      </a:solidFill>
                    </a:lnR>
                  </a:tcPr>
                </a:tc>
                <a:tc gridSpan="3">
                  <a:txBody>
                    <a:bodyPr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defRPr/>
                      </a:pPr>
                      <a:r>
                        <a:rPr lang="ru-RU" sz="1400" b="1">
                          <a:latin typeface="Arial Narrow"/>
                        </a:rPr>
                        <a:t>Количество мероприятий</a:t>
                      </a:r>
                      <a:endParaRPr lang="ru-RU" sz="1050">
                        <a:latin typeface="Arial Narrow"/>
                        <a:ea typeface="Calibri"/>
                        <a:cs typeface="Times New Roman"/>
                      </a:endParaRPr>
                    </a:p>
                  </a:txBody>
                  <a:tcPr marL="65558" marR="65558" marT="0" marB="0" anchor="ctr">
                    <a:lnL w="12700" algn="ctr">
                      <a:solidFill>
                        <a:schemeClr val="bg1"/>
                      </a:solidFill>
                    </a:lnL>
                    <a:lnR w="12700" algn="ctr">
                      <a:solidFill>
                        <a:schemeClr val="bg1"/>
                      </a:solidFill>
                    </a:lnR>
                  </a:tcPr>
                </a:tc>
                <a:tc hMerge="1">
                  <a:txBody>
                    <a:bodyPr/>
                    <a:p>
                      <a:endParaRPr/>
                    </a:p>
                  </a:txBody>
                </a:tc>
                <a:tc hMerge="1">
                  <a:txBody>
                    <a:bodyPr/>
                    <a:p>
                      <a:endParaRPr/>
                    </a:p>
                  </a:txBody>
                </a:tc>
                <a:tc rowSpan="2">
                  <a:txBody>
                    <a:bodyPr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  <a:defRPr/>
                      </a:pPr>
                      <a:r>
                        <a:rPr lang="ru-RU" sz="1400" b="1">
                          <a:solidFill>
                            <a:schemeClr val="bg1"/>
                          </a:solidFill>
                          <a:latin typeface="Arial Narrow"/>
                        </a:rPr>
                        <a:t>Эффект от реализации</a:t>
                      </a:r>
                      <a:endParaRPr lang="ru-RU" sz="1050">
                        <a:solidFill>
                          <a:schemeClr val="bg1"/>
                        </a:solidFill>
                        <a:latin typeface="Arial Narrow"/>
                        <a:ea typeface="Times New Roman"/>
                      </a:endParaRPr>
                    </a:p>
                  </a:txBody>
                  <a:tcPr marL="65558" marR="65558" marT="0" marB="0" anchor="ctr">
                    <a:lnL w="12700" algn="ctr">
                      <a:solidFill>
                        <a:schemeClr val="bg1"/>
                      </a:solidFill>
                    </a:lnL>
                  </a:tcPr>
                </a:tc>
              </a:tr>
              <a:tr h="250190">
                <a:tc vMerge="1">
                  <a:txBody>
                    <a:bodyPr/>
                    <a:p>
                      <a:pPr>
                        <a:defRPr/>
                      </a:pPr>
                      <a:endParaRPr lang="ru-RU"/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defRPr/>
                      </a:pPr>
                      <a:r>
                        <a:rPr lang="ru-RU" sz="1500" b="1">
                          <a:latin typeface="Arial Narrow"/>
                        </a:rPr>
                        <a:t>202</a:t>
                      </a:r>
                      <a:r>
                        <a:rPr lang="en-US" sz="1500" b="1">
                          <a:latin typeface="Arial Narrow"/>
                        </a:rPr>
                        <a:t>4</a:t>
                      </a:r>
                      <a:r>
                        <a:rPr lang="ru-RU" sz="1500" b="1">
                          <a:latin typeface="Arial Narrow"/>
                        </a:rPr>
                        <a:t> год</a:t>
                      </a:r>
                      <a:endParaRPr lang="ru-RU" sz="1100">
                        <a:latin typeface="Arial Narrow"/>
                        <a:ea typeface="Calibri"/>
                        <a:cs typeface="Times New Roman"/>
                      </a:endParaRPr>
                    </a:p>
                  </a:txBody>
                  <a:tcPr marL="65558" marR="65558" marT="0" marB="0" anchor="ctr">
                    <a:lnL w="12700" algn="ctr">
                      <a:solidFill>
                        <a:schemeClr val="accent1">
                          <a:lumMod val="75000"/>
                        </a:schemeClr>
                      </a:solidFill>
                    </a:lnL>
                    <a:lnR w="12700" algn="ctr">
                      <a:solidFill>
                        <a:schemeClr val="accent1">
                          <a:lumMod val="75000"/>
                        </a:schemeClr>
                      </a:solidFill>
                    </a:lnR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defRPr/>
                      </a:pPr>
                      <a:r>
                        <a:rPr lang="ru-RU" sz="1500" b="1">
                          <a:latin typeface="Arial Narrow"/>
                        </a:rPr>
                        <a:t>202</a:t>
                      </a:r>
                      <a:r>
                        <a:rPr lang="en-US" sz="1500" b="1">
                          <a:latin typeface="Arial Narrow"/>
                        </a:rPr>
                        <a:t>5</a:t>
                      </a:r>
                      <a:r>
                        <a:rPr lang="ru-RU" sz="1500" b="1">
                          <a:latin typeface="Arial Narrow"/>
                        </a:rPr>
                        <a:t> год</a:t>
                      </a:r>
                      <a:endParaRPr lang="ru-RU" sz="1100">
                        <a:latin typeface="Arial Narrow"/>
                        <a:ea typeface="Calibri"/>
                        <a:cs typeface="Times New Roman"/>
                      </a:endParaRPr>
                    </a:p>
                  </a:txBody>
                  <a:tcPr marL="65558" marR="65558" marT="0" marB="0" anchor="ctr">
                    <a:lnL w="12700" algn="ctr">
                      <a:solidFill>
                        <a:schemeClr val="accent1">
                          <a:lumMod val="75000"/>
                        </a:schemeClr>
                      </a:solidFill>
                    </a:lnL>
                    <a:lnR w="12700" algn="ctr">
                      <a:solidFill>
                        <a:schemeClr val="accent1">
                          <a:lumMod val="75000"/>
                        </a:schemeClr>
                      </a:solidFill>
                    </a:lnR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defRPr/>
                      </a:pPr>
                      <a:r>
                        <a:rPr lang="ru-RU" sz="1500" b="1">
                          <a:latin typeface="Arial Narrow"/>
                        </a:rPr>
                        <a:t>202</a:t>
                      </a:r>
                      <a:r>
                        <a:rPr lang="en-US" sz="1500" b="1">
                          <a:latin typeface="Arial Narrow"/>
                        </a:rPr>
                        <a:t>6</a:t>
                      </a:r>
                      <a:r>
                        <a:rPr lang="ru-RU" sz="1500" b="1">
                          <a:latin typeface="Arial Narrow"/>
                        </a:rPr>
                        <a:t> год</a:t>
                      </a:r>
                      <a:endParaRPr lang="ru-RU" sz="1100">
                        <a:latin typeface="Arial Narrow"/>
                        <a:ea typeface="Calibri"/>
                        <a:cs typeface="Times New Roman"/>
                      </a:endParaRPr>
                    </a:p>
                  </a:txBody>
                  <a:tcPr marL="65558" marR="65558" marT="0" marB="0" anchor="ctr">
                    <a:lnL w="12700" algn="ctr">
                      <a:solidFill>
                        <a:schemeClr val="accent1">
                          <a:lumMod val="75000"/>
                        </a:schemeClr>
                      </a:solidFill>
                    </a:lnL>
                    <a:lnR w="12700" algn="ctr">
                      <a:solidFill>
                        <a:schemeClr val="bg1"/>
                      </a:solidFill>
                    </a:lnR>
                  </a:tcPr>
                </a:tc>
                <a:tc vMerge="1">
                  <a:txBody>
                    <a:bodyPr/>
                    <a:p>
                      <a:pPr>
                        <a:defRPr/>
                      </a:pPr>
                      <a:endParaRPr lang="ru-RU"/>
                    </a:p>
                  </a:txBody>
                  <a:tcPr/>
                </a:tc>
              </a:tr>
              <a:tr h="386441">
                <a:tc>
                  <a:txBody>
                    <a:bodyPr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defRPr/>
                      </a:pPr>
                      <a:r>
                        <a:rPr lang="ru-RU" sz="1200">
                          <a:latin typeface="Arial Narrow"/>
                        </a:rPr>
                        <a:t>Организация мероприятий по профессиональной ориентации школьников</a:t>
                      </a:r>
                      <a:endParaRPr lang="ru-RU" sz="1200">
                        <a:latin typeface="Arial Narrow"/>
                        <a:ea typeface="Calibri"/>
                        <a:cs typeface="Times New Roman"/>
                      </a:endParaRPr>
                    </a:p>
                  </a:txBody>
                  <a:tcPr marL="65558" marR="65558" marT="0" marB="0">
                    <a:lnR w="12700" algn="ctr">
                      <a:solidFill>
                        <a:schemeClr val="accent1">
                          <a:lumMod val="75000"/>
                        </a:schemeClr>
                      </a:solidFill>
                    </a:lnR>
                  </a:tcPr>
                </a:tc>
                <a:tc>
                  <a:txBody>
                    <a:bodyPr/>
                    <a:p>
                      <a:pPr marL="0" marR="0" lvl="0" indent="0" algn="ctr" defTabSz="68580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100">
                          <a:solidFill>
                            <a:schemeClr val="tx1"/>
                          </a:solidFill>
                          <a:latin typeface="Arial Narrow"/>
                          <a:ea typeface="Times New Roman"/>
                          <a:cs typeface="Arial"/>
                        </a:rPr>
                        <a:t>проведение не менее 4 экскурсий на предприятиях</a:t>
                      </a:r>
                      <a:endParaRPr/>
                    </a:p>
                  </a:txBody>
                  <a:tcPr marL="59295" marR="59295" marT="0" marB="0" anchor="ctr">
                    <a:lnL w="12700" algn="ctr">
                      <a:solidFill>
                        <a:schemeClr val="accent1">
                          <a:lumMod val="75000"/>
                        </a:schemeClr>
                      </a:solidFill>
                    </a:lnL>
                    <a:lnR w="12700" algn="ctr">
                      <a:solidFill>
                        <a:schemeClr val="accent1">
                          <a:lumMod val="75000"/>
                        </a:schemeClr>
                      </a:solidFill>
                    </a:lnR>
                  </a:tcPr>
                </a:tc>
                <a:tc>
                  <a:txBody>
                    <a:bodyPr/>
                    <a:p>
                      <a:pPr marL="0" marR="0" lvl="0" indent="0" algn="ctr" defTabSz="68580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100">
                          <a:solidFill>
                            <a:schemeClr val="tx1"/>
                          </a:solidFill>
                          <a:latin typeface="Arial Narrow"/>
                          <a:ea typeface="Times New Roman"/>
                          <a:cs typeface="Arial"/>
                        </a:rPr>
                        <a:t>проведение не менее 8 экскурсий на предприятиях</a:t>
                      </a:r>
                      <a:endParaRPr/>
                    </a:p>
                  </a:txBody>
                  <a:tcPr marL="59295" marR="59295" marT="0" marB="0" anchor="ctr">
                    <a:lnL w="12700" algn="ctr">
                      <a:solidFill>
                        <a:schemeClr val="accent1">
                          <a:lumMod val="75000"/>
                        </a:schemeClr>
                      </a:solidFill>
                    </a:lnL>
                    <a:lnR w="12700" algn="ctr">
                      <a:solidFill>
                        <a:schemeClr val="accent1">
                          <a:lumMod val="75000"/>
                        </a:schemeClr>
                      </a:solidFill>
                    </a:lnR>
                  </a:tcPr>
                </a:tc>
                <a:tc>
                  <a:txBody>
                    <a:bodyPr/>
                    <a:p>
                      <a:pPr marL="0" marR="0" lvl="0" indent="0" algn="ctr" defTabSz="68580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100">
                          <a:solidFill>
                            <a:schemeClr val="tx1"/>
                          </a:solidFill>
                          <a:latin typeface="Arial Narrow"/>
                          <a:ea typeface="Times New Roman"/>
                          <a:cs typeface="Arial"/>
                        </a:rPr>
                        <a:t>проведение не менее 10 экскурсий на предприятиях</a:t>
                      </a:r>
                      <a:endParaRPr/>
                    </a:p>
                  </a:txBody>
                  <a:tcPr marL="59295" marR="59295" marT="0" marB="0" anchor="ctr">
                    <a:lnL w="12700" algn="ctr">
                      <a:solidFill>
                        <a:schemeClr val="accent1">
                          <a:lumMod val="75000"/>
                        </a:schemeClr>
                      </a:solidFill>
                    </a:lnL>
                    <a:lnR w="12700" algn="ctr">
                      <a:solidFill>
                        <a:schemeClr val="accent1">
                          <a:lumMod val="75000"/>
                        </a:schemeClr>
                      </a:solidFill>
                    </a:lnR>
                  </a:tcPr>
                </a:tc>
                <a:tc rowSpan="5">
                  <a:txBody>
                    <a:bodyPr/>
                    <a:p>
                      <a:pPr marL="0" marR="0" lvl="0" indent="0" algn="ctr" defTabSz="68580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200">
                          <a:solidFill>
                            <a:schemeClr val="tx1"/>
                          </a:solidFill>
                          <a:latin typeface="Arial Narrow"/>
                          <a:ea typeface="Times New Roman"/>
                          <a:cs typeface="+mn-cs"/>
                        </a:rPr>
                        <a:t>Обеспечение предприятий кадрами</a:t>
                      </a:r>
                      <a:endParaRPr/>
                    </a:p>
                    <a:p>
                      <a:pPr marL="0" marR="0" lvl="0" indent="0" algn="ctr" defTabSz="68580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200">
                          <a:solidFill>
                            <a:schemeClr val="tx1"/>
                          </a:solidFill>
                          <a:latin typeface="Arial Narrow"/>
                          <a:ea typeface="Times New Roman"/>
                          <a:cs typeface="+mn-cs"/>
                        </a:rPr>
                        <a:t> </a:t>
                      </a:r>
                      <a:endParaRPr/>
                    </a:p>
                    <a:p>
                      <a:pPr marL="0" marR="0" lvl="0" indent="0" algn="ctr" defTabSz="68580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200">
                          <a:solidFill>
                            <a:schemeClr val="tx1"/>
                          </a:solidFill>
                          <a:latin typeface="Arial Narrow"/>
                          <a:ea typeface="Times New Roman"/>
                          <a:cs typeface="+mn-cs"/>
                        </a:rPr>
                        <a:t>Повышение престижа рабочих профессий</a:t>
                      </a:r>
                      <a:endParaRPr/>
                    </a:p>
                    <a:p>
                      <a:pPr marL="0" marR="0" lvl="0" indent="0" algn="ctr" defTabSz="68580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ru-RU" sz="1200">
                        <a:solidFill>
                          <a:schemeClr val="tx1"/>
                        </a:solidFill>
                        <a:latin typeface="Arial Narrow"/>
                        <a:ea typeface="Times New Roman"/>
                        <a:cs typeface="+mn-cs"/>
                      </a:endParaRPr>
                    </a:p>
                    <a:p>
                      <a:pPr marL="0" marR="0" lvl="0" indent="0" algn="ctr" defTabSz="68580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200">
                          <a:solidFill>
                            <a:schemeClr val="tx1"/>
                          </a:solidFill>
                          <a:latin typeface="Arial Narrow"/>
                          <a:ea typeface="Times New Roman"/>
                          <a:cs typeface="+mn-cs"/>
                        </a:rPr>
                        <a:t>Ранняя профориентация</a:t>
                      </a:r>
                      <a:endParaRPr/>
                    </a:p>
                    <a:p>
                      <a:pPr marL="0" marR="0" lvl="0" indent="0" algn="ctr" defTabSz="68580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ru-RU" sz="1200">
                        <a:solidFill>
                          <a:schemeClr val="tx1"/>
                        </a:solidFill>
                        <a:latin typeface="Arial Narrow"/>
                        <a:ea typeface="Times New Roman"/>
                        <a:cs typeface="+mn-cs"/>
                      </a:endParaRPr>
                    </a:p>
                    <a:p>
                      <a:pPr marL="0" marR="0" lvl="0" indent="0" algn="ctr" defTabSz="68580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200">
                          <a:solidFill>
                            <a:schemeClr val="tx1"/>
                          </a:solidFill>
                          <a:latin typeface="Arial Narrow"/>
                          <a:ea typeface="Times New Roman"/>
                          <a:cs typeface="+mn-cs"/>
                        </a:rPr>
                        <a:t> Формирование контрольных цифр целевого приема для обучения по программам среднего профессионального и высшего образования</a:t>
                      </a:r>
                      <a:endParaRPr/>
                    </a:p>
                    <a:p>
                      <a:pPr marL="0" marR="0" lvl="0" indent="0" algn="just" defTabSz="68580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ru-RU" sz="1200">
                        <a:solidFill>
                          <a:schemeClr val="tx1"/>
                        </a:solidFill>
                        <a:latin typeface="Arial Narrow"/>
                        <a:ea typeface="Calibri"/>
                        <a:cs typeface="+mn-cs"/>
                      </a:endParaRPr>
                    </a:p>
                    <a:p>
                      <a:pPr marL="0" marR="0" lvl="0" indent="0" algn="just" defTabSz="68580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200">
                          <a:solidFill>
                            <a:schemeClr val="tx1"/>
                          </a:solidFill>
                          <a:latin typeface="Arial Narrow"/>
                          <a:ea typeface="Calibri"/>
                          <a:cs typeface="+mn-cs"/>
                        </a:rPr>
                        <a:t>Формирование базы приоритетных специальностей для развития края</a:t>
                      </a:r>
                      <a:endParaRPr/>
                    </a:p>
                  </a:txBody>
                  <a:tcPr marL="59296" marR="59296" marT="0" marB="0" anchor="ctr">
                    <a:lnL w="12700" algn="ctr">
                      <a:solidFill>
                        <a:schemeClr val="accent1">
                          <a:lumMod val="75000"/>
                        </a:schemeClr>
                      </a:solidFill>
                    </a:lnL>
                  </a:tcPr>
                </a:tc>
              </a:tr>
              <a:tr h="609905">
                <a:tc>
                  <a:txBody>
                    <a:bodyPr/>
                    <a:p>
                      <a:pPr marL="0" marR="0" lvl="0" indent="0" algn="l" defTabSz="685800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Arial Narrow"/>
                        </a:rPr>
                        <a:t>Выявление промышленных предприятий, готовых осуществлять подготовку специалистов в рамках </a:t>
                      </a:r>
                      <a:r>
                        <a:rPr lang="ru-RU" sz="1200">
                          <a:solidFill>
                            <a:srgbClr val="000000"/>
                          </a:solidFill>
                          <a:latin typeface="Arial Narrow"/>
                        </a:rPr>
                        <a:t>практикоориентированного</a:t>
                      </a:r>
                      <a:r>
                        <a:rPr lang="ru-RU" sz="1200">
                          <a:solidFill>
                            <a:srgbClr val="000000"/>
                          </a:solidFill>
                          <a:latin typeface="Arial Narrow"/>
                        </a:rPr>
                        <a:t> обучения</a:t>
                      </a:r>
                      <a:endParaRPr lang="ru-RU" sz="1200">
                        <a:latin typeface="Arial Narrow"/>
                        <a:ea typeface="Times New Roman"/>
                      </a:endParaRPr>
                    </a:p>
                  </a:txBody>
                  <a:tcPr marL="65558" marR="65558" marT="0" marB="0">
                    <a:lnR w="12700" algn="ctr">
                      <a:solidFill>
                        <a:schemeClr val="accent1">
                          <a:lumMod val="75000"/>
                        </a:schemeClr>
                      </a:solidFill>
                    </a:lnR>
                  </a:tcPr>
                </a:tc>
                <a:tc>
                  <a:txBody>
                    <a:bodyPr/>
                    <a:p>
                      <a:pPr marL="0" marR="0" lvl="0" indent="0" algn="ctr" defTabSz="68580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100">
                          <a:solidFill>
                            <a:schemeClr val="tx1"/>
                          </a:solidFill>
                          <a:latin typeface="Arial Narrow"/>
                          <a:ea typeface="Times New Roman"/>
                          <a:cs typeface="Arial"/>
                        </a:rPr>
                        <a:t> не менее 3</a:t>
                      </a:r>
                      <a:endParaRPr sz="1100"/>
                    </a:p>
                    <a:p>
                      <a:pPr marL="0" marR="0" lvl="0" indent="0" algn="ctr" defTabSz="68580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100">
                          <a:solidFill>
                            <a:schemeClr val="tx1"/>
                          </a:solidFill>
                          <a:latin typeface="Arial Narrow"/>
                          <a:ea typeface="Times New Roman"/>
                          <a:cs typeface="Arial"/>
                        </a:rPr>
                        <a:t>предприятий</a:t>
                      </a:r>
                      <a:endParaRPr/>
                    </a:p>
                  </a:txBody>
                  <a:tcPr marL="59295" marR="59295" marT="0" marB="0" anchor="ctr">
                    <a:lnL w="12700" algn="ctr">
                      <a:solidFill>
                        <a:schemeClr val="accent1">
                          <a:lumMod val="75000"/>
                        </a:schemeClr>
                      </a:solidFill>
                    </a:lnL>
                    <a:lnR w="12700" algn="ctr">
                      <a:solidFill>
                        <a:schemeClr val="accent1">
                          <a:lumMod val="75000"/>
                        </a:schemeClr>
                      </a:solidFill>
                    </a:lnR>
                  </a:tcPr>
                </a:tc>
                <a:tc>
                  <a:txBody>
                    <a:bodyPr/>
                    <a:p>
                      <a:pPr marL="0" marR="0" lvl="0" indent="0" algn="ctr" defTabSz="68580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100">
                          <a:solidFill>
                            <a:schemeClr val="tx1"/>
                          </a:solidFill>
                          <a:latin typeface="Arial Narrow"/>
                          <a:ea typeface="Times New Roman"/>
                          <a:cs typeface="Arial"/>
                        </a:rPr>
                        <a:t>не менее 3</a:t>
                      </a:r>
                      <a:endParaRPr sz="1100"/>
                    </a:p>
                    <a:p>
                      <a:pPr marL="0" marR="0" lvl="0" indent="0" algn="ctr" defTabSz="68580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100">
                          <a:solidFill>
                            <a:schemeClr val="tx1"/>
                          </a:solidFill>
                          <a:latin typeface="Arial Narrow"/>
                          <a:ea typeface="Times New Roman"/>
                          <a:cs typeface="Arial"/>
                        </a:rPr>
                        <a:t>предприятий</a:t>
                      </a:r>
                      <a:endParaRPr/>
                    </a:p>
                  </a:txBody>
                  <a:tcPr marL="59295" marR="59295" marT="0" marB="0" anchor="ctr">
                    <a:lnL w="12700" algn="ctr">
                      <a:solidFill>
                        <a:schemeClr val="accent1">
                          <a:lumMod val="75000"/>
                        </a:schemeClr>
                      </a:solidFill>
                    </a:lnL>
                    <a:lnR w="12700" algn="ctr">
                      <a:solidFill>
                        <a:schemeClr val="accent1">
                          <a:lumMod val="75000"/>
                        </a:schemeClr>
                      </a:solidFill>
                    </a:lnR>
                  </a:tcPr>
                </a:tc>
                <a:tc>
                  <a:txBody>
                    <a:bodyPr/>
                    <a:p>
                      <a:pPr marL="0" marR="0" lvl="0" indent="0" algn="ctr" defTabSz="68580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100">
                          <a:solidFill>
                            <a:schemeClr val="tx1"/>
                          </a:solidFill>
                          <a:latin typeface="Arial Narrow"/>
                          <a:ea typeface="Times New Roman"/>
                          <a:cs typeface="Arial"/>
                        </a:rPr>
                        <a:t> не менее 3</a:t>
                      </a:r>
                      <a:endParaRPr sz="1100"/>
                    </a:p>
                    <a:p>
                      <a:pPr marL="0" marR="0" lvl="0" indent="0" algn="ctr" defTabSz="68580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100">
                          <a:solidFill>
                            <a:schemeClr val="tx1"/>
                          </a:solidFill>
                          <a:latin typeface="Arial Narrow"/>
                          <a:ea typeface="Times New Roman"/>
                          <a:cs typeface="Arial"/>
                        </a:rPr>
                        <a:t>предприятий</a:t>
                      </a:r>
                      <a:endParaRPr/>
                    </a:p>
                  </a:txBody>
                  <a:tcPr marL="59295" marR="59295" marT="0" marB="0" anchor="ctr">
                    <a:lnL w="12700" algn="ctr">
                      <a:solidFill>
                        <a:schemeClr val="accent1">
                          <a:lumMod val="75000"/>
                        </a:schemeClr>
                      </a:solidFill>
                    </a:lnL>
                    <a:lnR w="12700" algn="ctr">
                      <a:solidFill>
                        <a:schemeClr val="accent1">
                          <a:lumMod val="75000"/>
                        </a:schemeClr>
                      </a:solidFill>
                    </a:lnR>
                  </a:tcPr>
                </a:tc>
                <a:tc vMerge="1">
                  <a:txBody>
                    <a:bodyPr/>
                    <a:p>
                      <a:pPr marL="0" marR="0" lvl="0" indent="0" algn="just" defTabSz="68580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200">
                          <a:latin typeface="Arial Narrow"/>
                        </a:rPr>
                        <a:t>………….</a:t>
                      </a:r>
                      <a:endParaRPr lang="ru-RU" sz="1200">
                        <a:latin typeface="Arial Narrow"/>
                        <a:ea typeface="Calibri"/>
                        <a:cs typeface="Times New Roman"/>
                      </a:endParaRPr>
                    </a:p>
                  </a:txBody>
                  <a:tcPr marL="59296" marR="59296" marT="0" marB="0" anchor="ctr">
                    <a:lnL w="12700" algn="ctr">
                      <a:solidFill>
                        <a:schemeClr val="accent1">
                          <a:lumMod val="75000"/>
                        </a:schemeClr>
                      </a:solidFill>
                    </a:lnL>
                  </a:tcPr>
                </a:tc>
              </a:tr>
              <a:tr h="107267">
                <a:tc>
                  <a:txBody>
                    <a:bodyPr/>
                    <a:p>
                      <a:pPr>
                        <a:defRPr/>
                      </a:pPr>
                      <a:r>
                        <a:rPr lang="ru-RU" sz="1200">
                          <a:latin typeface="Arial Narrow"/>
                        </a:rPr>
                        <a:t>Популяризация рабочих профессий в средствах массовой информации</a:t>
                      </a:r>
                      <a:endParaRPr lang="ru-RU" sz="1200">
                        <a:latin typeface="Arial Narrow"/>
                        <a:ea typeface="Times New Roman"/>
                      </a:endParaRPr>
                    </a:p>
                  </a:txBody>
                  <a:tcPr marL="65558" marR="65558" marT="0" marB="0">
                    <a:lnR w="12700" algn="ctr">
                      <a:solidFill>
                        <a:schemeClr val="accent1">
                          <a:lumMod val="75000"/>
                        </a:schemeClr>
                      </a:solidFill>
                    </a:lnR>
                  </a:tcPr>
                </a:tc>
                <a:tc>
                  <a:txBody>
                    <a:bodyPr/>
                    <a:p>
                      <a:pPr marL="0" marR="0" lvl="0" indent="0" algn="ctr" defTabSz="68580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100">
                          <a:solidFill>
                            <a:schemeClr val="tx1"/>
                          </a:solidFill>
                          <a:latin typeface="Arial Narrow"/>
                          <a:ea typeface="Times New Roman"/>
                          <a:cs typeface="Arial"/>
                        </a:rPr>
                        <a:t>размещение не менее 12 публикаций</a:t>
                      </a:r>
                      <a:endParaRPr/>
                    </a:p>
                  </a:txBody>
                  <a:tcPr marL="59295" marR="59295" marT="0" marB="0" anchor="ctr">
                    <a:lnL w="12700" algn="ctr">
                      <a:solidFill>
                        <a:schemeClr val="accent1">
                          <a:lumMod val="75000"/>
                        </a:schemeClr>
                      </a:solidFill>
                    </a:lnL>
                    <a:lnR w="12700" algn="ctr">
                      <a:solidFill>
                        <a:schemeClr val="accent1">
                          <a:lumMod val="75000"/>
                        </a:schemeClr>
                      </a:solidFill>
                    </a:lnR>
                  </a:tcPr>
                </a:tc>
                <a:tc>
                  <a:txBody>
                    <a:bodyPr/>
                    <a:p>
                      <a:pPr marL="0" marR="0" lvl="0" indent="0" algn="ctr" defTabSz="68580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100">
                          <a:solidFill>
                            <a:schemeClr val="tx1"/>
                          </a:solidFill>
                          <a:latin typeface="Arial Narrow"/>
                          <a:ea typeface="Times New Roman"/>
                          <a:cs typeface="Arial"/>
                        </a:rPr>
                        <a:t>размещение не менее 12 публикаций</a:t>
                      </a:r>
                      <a:endParaRPr/>
                    </a:p>
                  </a:txBody>
                  <a:tcPr marL="59295" marR="59295" marT="0" marB="0" anchor="ctr">
                    <a:lnL w="12700" algn="ctr">
                      <a:solidFill>
                        <a:schemeClr val="accent1">
                          <a:lumMod val="75000"/>
                        </a:schemeClr>
                      </a:solidFill>
                    </a:lnL>
                    <a:lnR w="12700" algn="ctr">
                      <a:solidFill>
                        <a:schemeClr val="accent1">
                          <a:lumMod val="75000"/>
                        </a:schemeClr>
                      </a:solidFill>
                    </a:lnR>
                  </a:tcPr>
                </a:tc>
                <a:tc>
                  <a:txBody>
                    <a:bodyPr/>
                    <a:p>
                      <a:pPr marL="0" marR="0" lvl="0" indent="0" algn="ctr" defTabSz="68580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100">
                          <a:solidFill>
                            <a:schemeClr val="tx1"/>
                          </a:solidFill>
                          <a:latin typeface="Arial Narrow"/>
                          <a:ea typeface="Times New Roman"/>
                          <a:cs typeface="Arial"/>
                        </a:rPr>
                        <a:t>размещение не менее 12 публикаций</a:t>
                      </a:r>
                      <a:endParaRPr/>
                    </a:p>
                  </a:txBody>
                  <a:tcPr marL="59295" marR="59295" marT="0" marB="0" anchor="ctr">
                    <a:lnL w="12700" algn="ctr">
                      <a:solidFill>
                        <a:schemeClr val="accent1">
                          <a:lumMod val="75000"/>
                        </a:schemeClr>
                      </a:solidFill>
                    </a:lnL>
                    <a:lnR w="12700" algn="ctr">
                      <a:solidFill>
                        <a:schemeClr val="accent1">
                          <a:lumMod val="75000"/>
                        </a:schemeClr>
                      </a:solidFill>
                    </a:lnR>
                  </a:tcPr>
                </a:tc>
                <a:tc vMerge="1">
                  <a:txBody>
                    <a:bodyPr/>
                    <a:p>
                      <a:pPr marL="0" marR="0" lvl="0" indent="0" algn="just" defTabSz="68580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200">
                          <a:latin typeface="Arial Narrow"/>
                        </a:rPr>
                        <a:t>………….</a:t>
                      </a:r>
                      <a:endParaRPr lang="ru-RU" sz="1200">
                        <a:latin typeface="Arial Narrow"/>
                        <a:ea typeface="Calibri"/>
                        <a:cs typeface="Times New Roman"/>
                      </a:endParaRPr>
                    </a:p>
                  </a:txBody>
                  <a:tcPr marL="59296" marR="59296" marT="0" marB="0" anchor="ctr">
                    <a:lnL w="12700" algn="ctr">
                      <a:solidFill>
                        <a:schemeClr val="accent1">
                          <a:lumMod val="75000"/>
                        </a:schemeClr>
                      </a:solidFill>
                    </a:lnL>
                  </a:tcPr>
                </a:tc>
              </a:tr>
              <a:tr h="1177076">
                <a:tc>
                  <a:txBody>
                    <a:bodyPr/>
                    <a:p>
                      <a:pPr>
                        <a:defRPr/>
                      </a:pPr>
                      <a:r>
                        <a:rPr lang="ru-RU" sz="1200">
                          <a:latin typeface="Arial Narrow"/>
                        </a:rPr>
                        <a:t>Развитие взаимодействия со специальными образовательными учреждения </a:t>
                      </a:r>
                      <a:r>
                        <a:rPr lang="ru-RU" sz="1200">
                          <a:latin typeface="Arial Narrow"/>
                        </a:rPr>
                        <a:t>профессионалитета</a:t>
                      </a:r>
                      <a:r>
                        <a:rPr lang="ru-RU" sz="1200">
                          <a:latin typeface="Arial Narrow"/>
                        </a:rPr>
                        <a:t>, ВУЗов (филиалов) с промышленными предприятиями области, повышение престижа рабочих специальностей в промышленных отраслях ( проведение лекций, выездных мероприятий совместно с предприятиями промышленности края)</a:t>
                      </a:r>
                      <a:endParaRPr lang="ru-RU" sz="1200">
                        <a:latin typeface="Arial Narrow"/>
                        <a:ea typeface="Times New Roman"/>
                      </a:endParaRPr>
                    </a:p>
                  </a:txBody>
                  <a:tcPr marL="65558" marR="65558" marT="0" marB="0">
                    <a:lnR w="12700" algn="ctr">
                      <a:solidFill>
                        <a:schemeClr val="accent1">
                          <a:lumMod val="75000"/>
                        </a:schemeClr>
                      </a:solidFill>
                    </a:lnR>
                  </a:tcPr>
                </a:tc>
                <a:tc>
                  <a:txBody>
                    <a:bodyPr/>
                    <a:p>
                      <a:pPr marL="0" marR="0" lvl="0" indent="0" algn="ctr" defTabSz="68580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100">
                          <a:solidFill>
                            <a:schemeClr val="tx1"/>
                          </a:solidFill>
                          <a:latin typeface="Arial Narrow"/>
                          <a:ea typeface="Calibri"/>
                          <a:cs typeface="Arial"/>
                        </a:rPr>
                        <a:t>участие конкурсах «</a:t>
                      </a:r>
                      <a:r>
                        <a:rPr lang="ru-RU" sz="1100">
                          <a:solidFill>
                            <a:schemeClr val="tx1"/>
                          </a:solidFill>
                          <a:latin typeface="Arial Narrow"/>
                          <a:ea typeface="Calibri"/>
                          <a:cs typeface="Arial"/>
                        </a:rPr>
                        <a:t>Профессионалитет</a:t>
                      </a:r>
                      <a:r>
                        <a:rPr lang="ru-RU" sz="1100">
                          <a:solidFill>
                            <a:schemeClr val="tx1"/>
                          </a:solidFill>
                          <a:latin typeface="Arial Narrow"/>
                          <a:ea typeface="Calibri"/>
                          <a:cs typeface="Arial"/>
                        </a:rPr>
                        <a:t>», проведение не менее 3 совместных мероприятий</a:t>
                      </a:r>
                      <a:endParaRPr/>
                    </a:p>
                    <a:p>
                      <a:pPr marL="0" marR="0" lvl="0" indent="0" algn="just" defTabSz="68580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ru-RU" sz="1200" b="0" i="0" u="none" strike="noStrike" cap="none" spc="0">
                        <a:ln>
                          <a:noFill/>
                        </a:ln>
                        <a:solidFill>
                          <a:prstClr val="black"/>
                        </a:solidFill>
                        <a:latin typeface="Arial Narrow"/>
                        <a:ea typeface="Calibri"/>
                        <a:cs typeface="Times New Roman"/>
                      </a:endParaRPr>
                    </a:p>
                  </a:txBody>
                  <a:tcPr marL="59296" marR="59296" marT="0" marB="0" anchor="ctr">
                    <a:lnL w="12700" algn="ctr">
                      <a:solidFill>
                        <a:schemeClr val="accent1">
                          <a:lumMod val="75000"/>
                        </a:schemeClr>
                      </a:solidFill>
                    </a:lnL>
                    <a:lnR w="12700" algn="ctr">
                      <a:solidFill>
                        <a:schemeClr val="accent1">
                          <a:lumMod val="75000"/>
                        </a:schemeClr>
                      </a:solidFill>
                    </a:lnR>
                  </a:tcPr>
                </a:tc>
                <a:tc>
                  <a:txBody>
                    <a:bodyPr/>
                    <a:p>
                      <a:pPr marL="0" marR="0" lvl="0" indent="0" algn="ctr" defTabSz="68580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100">
                          <a:solidFill>
                            <a:schemeClr val="tx1"/>
                          </a:solidFill>
                          <a:latin typeface="Arial Narrow"/>
                          <a:cs typeface="Arial"/>
                        </a:rPr>
                        <a:t> </a:t>
                      </a:r>
                      <a:r>
                        <a:rPr lang="ru-RU" sz="1100">
                          <a:solidFill>
                            <a:schemeClr val="tx1"/>
                          </a:solidFill>
                          <a:latin typeface="Arial Narrow"/>
                          <a:ea typeface="Calibri"/>
                          <a:cs typeface="Arial"/>
                        </a:rPr>
                        <a:t>участие конкурсах «</a:t>
                      </a:r>
                      <a:r>
                        <a:rPr lang="ru-RU" sz="1100">
                          <a:solidFill>
                            <a:schemeClr val="tx1"/>
                          </a:solidFill>
                          <a:latin typeface="Arial Narrow"/>
                          <a:ea typeface="Calibri"/>
                          <a:cs typeface="Arial"/>
                        </a:rPr>
                        <a:t>Профессионалитет</a:t>
                      </a:r>
                      <a:r>
                        <a:rPr lang="ru-RU" sz="1100">
                          <a:solidFill>
                            <a:schemeClr val="tx1"/>
                          </a:solidFill>
                          <a:latin typeface="Arial Narrow"/>
                          <a:ea typeface="Calibri"/>
                          <a:cs typeface="Arial"/>
                        </a:rPr>
                        <a:t>», проведение не менее 3 совместных мероприятий</a:t>
                      </a:r>
                      <a:endParaRPr/>
                    </a:p>
                  </a:txBody>
                  <a:tcPr marL="59296" marR="59296" marT="0" marB="0" anchor="ctr">
                    <a:lnL w="12700" algn="ctr">
                      <a:solidFill>
                        <a:schemeClr val="accent1">
                          <a:lumMod val="75000"/>
                        </a:schemeClr>
                      </a:solidFill>
                    </a:lnL>
                    <a:lnR w="12700" algn="ctr">
                      <a:solidFill>
                        <a:schemeClr val="accent1">
                          <a:lumMod val="75000"/>
                        </a:schemeClr>
                      </a:solidFill>
                    </a:lnR>
                  </a:tcPr>
                </a:tc>
                <a:tc>
                  <a:txBody>
                    <a:bodyPr/>
                    <a:p>
                      <a:pPr marL="0" marR="0" lvl="0" indent="0" algn="ctr" defTabSz="68580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100">
                          <a:solidFill>
                            <a:schemeClr val="tx1"/>
                          </a:solidFill>
                          <a:latin typeface="Arial Narrow"/>
                          <a:cs typeface="Arial"/>
                        </a:rPr>
                        <a:t> </a:t>
                      </a:r>
                      <a:r>
                        <a:rPr lang="ru-RU" sz="1100">
                          <a:solidFill>
                            <a:schemeClr val="tx1"/>
                          </a:solidFill>
                          <a:latin typeface="Arial Narrow"/>
                          <a:ea typeface="Calibri"/>
                          <a:cs typeface="Arial"/>
                        </a:rPr>
                        <a:t>участие конкурсах «</a:t>
                      </a:r>
                      <a:r>
                        <a:rPr lang="ru-RU" sz="1100">
                          <a:solidFill>
                            <a:schemeClr val="tx1"/>
                          </a:solidFill>
                          <a:latin typeface="Arial Narrow"/>
                          <a:ea typeface="Calibri"/>
                          <a:cs typeface="Arial"/>
                        </a:rPr>
                        <a:t>Профессионалитет</a:t>
                      </a:r>
                      <a:r>
                        <a:rPr lang="ru-RU" sz="1100">
                          <a:solidFill>
                            <a:schemeClr val="tx1"/>
                          </a:solidFill>
                          <a:latin typeface="Arial Narrow"/>
                          <a:ea typeface="Calibri"/>
                          <a:cs typeface="Arial"/>
                        </a:rPr>
                        <a:t>», проведение не менее 3 совместных мероприятий</a:t>
                      </a:r>
                      <a:endParaRPr/>
                    </a:p>
                  </a:txBody>
                  <a:tcPr marL="59296" marR="59296" marT="0" marB="0" anchor="ctr">
                    <a:lnL w="12700" algn="ctr">
                      <a:solidFill>
                        <a:schemeClr val="accent1">
                          <a:lumMod val="75000"/>
                        </a:schemeClr>
                      </a:solidFill>
                    </a:lnL>
                    <a:lnR w="12700" algn="ctr">
                      <a:solidFill>
                        <a:schemeClr val="accent1">
                          <a:lumMod val="75000"/>
                        </a:schemeClr>
                      </a:solidFill>
                    </a:lnR>
                  </a:tcPr>
                </a:tc>
                <a:tc vMerge="1">
                  <a:txBody>
                    <a:bodyPr/>
                    <a:p>
                      <a:pPr marL="0" marR="0" lvl="0" indent="0" algn="just" defTabSz="68580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200">
                          <a:latin typeface="Arial Narrow"/>
                        </a:rPr>
                        <a:t>………….</a:t>
                      </a:r>
                      <a:endParaRPr lang="ru-RU" sz="1200">
                        <a:latin typeface="Arial Narrow"/>
                        <a:ea typeface="Calibri"/>
                        <a:cs typeface="Times New Roman"/>
                      </a:endParaRPr>
                    </a:p>
                  </a:txBody>
                  <a:tcPr marL="59296" marR="59296" marT="0" marB="0" anchor="ctr">
                    <a:lnL w="12700" algn="ctr">
                      <a:solidFill>
                        <a:schemeClr val="accent1">
                          <a:lumMod val="75000"/>
                        </a:schemeClr>
                      </a:solidFill>
                    </a:lnL>
                  </a:tcPr>
                </a:tc>
              </a:tr>
              <a:tr h="706055">
                <a:tc>
                  <a:txBody>
                    <a:bodyPr/>
                    <a:p>
                      <a:pPr marL="0" marR="0" lvl="0" indent="0" algn="just" defTabSz="68580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200">
                          <a:solidFill>
                            <a:schemeClr val="dk1"/>
                          </a:solidFill>
                          <a:latin typeface="Arial Narrow"/>
                          <a:ea typeface="+mn-ea"/>
                          <a:cs typeface="+mn-cs"/>
                        </a:rPr>
                        <a:t>Внедрение программ подготовки кадров для покрытия потребностей промышленных предприятий в рабочих специальностей совместно с Министерством образования</a:t>
                      </a:r>
                      <a:endParaRPr/>
                    </a:p>
                  </a:txBody>
                  <a:tcPr marL="59296" marR="59296" marT="0" marB="0" anchor="ctr">
                    <a:lnR w="12700" algn="ctr">
                      <a:solidFill>
                        <a:schemeClr val="accent1">
                          <a:lumMod val="75000"/>
                        </a:schemeClr>
                      </a:solidFill>
                    </a:lnR>
                  </a:tcPr>
                </a:tc>
                <a:tc>
                  <a:txBody>
                    <a:bodyPr/>
                    <a:p>
                      <a:pPr marL="0" marR="0" lvl="0" indent="0" algn="ctr" defTabSz="68580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200">
                          <a:latin typeface="Arial Narrow"/>
                        </a:rPr>
                        <a:t> </a:t>
                      </a:r>
                      <a:r>
                        <a:rPr lang="ru-RU" sz="1100">
                          <a:solidFill>
                            <a:schemeClr val="tx1"/>
                          </a:solidFill>
                          <a:latin typeface="Arial Narrow"/>
                          <a:cs typeface="Arial"/>
                        </a:rPr>
                        <a:t>не менее 1 специализированной программы</a:t>
                      </a:r>
                      <a:endParaRPr lang="ru-RU" sz="1100">
                        <a:solidFill>
                          <a:schemeClr val="tx1"/>
                        </a:solidFill>
                        <a:latin typeface="Arial Narrow"/>
                        <a:ea typeface="Calibri"/>
                        <a:cs typeface="Arial"/>
                      </a:endParaRPr>
                    </a:p>
                  </a:txBody>
                  <a:tcPr marL="59296" marR="59296" marT="0" marB="0" anchor="ctr">
                    <a:lnL w="12700" algn="ctr">
                      <a:solidFill>
                        <a:schemeClr val="accent1">
                          <a:lumMod val="75000"/>
                        </a:schemeClr>
                      </a:solidFill>
                    </a:lnL>
                    <a:lnR w="12700" algn="ctr">
                      <a:solidFill>
                        <a:schemeClr val="accent1">
                          <a:lumMod val="75000"/>
                        </a:schemeClr>
                      </a:solidFill>
                    </a:lnR>
                  </a:tcPr>
                </a:tc>
                <a:tc>
                  <a:txBody>
                    <a:bodyPr/>
                    <a:p>
                      <a:pPr marL="0" marR="0" lvl="0" indent="0" algn="ctr" defTabSz="68580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100" b="0" i="0" u="none" strike="noStrike" cap="none" spc="0">
                          <a:ln>
                            <a:noFill/>
                          </a:ln>
                          <a:solidFill>
                            <a:prstClr val="black"/>
                          </a:solidFill>
                          <a:latin typeface="Arial Narrow"/>
                          <a:cs typeface="Arial"/>
                        </a:rPr>
                        <a:t>не менее 1 специализированной программы</a:t>
                      </a:r>
                      <a:endParaRPr lang="ru-RU" sz="1200">
                        <a:latin typeface="Arial Narrow"/>
                        <a:ea typeface="Calibri"/>
                        <a:cs typeface="Times New Roman"/>
                      </a:endParaRPr>
                    </a:p>
                  </a:txBody>
                  <a:tcPr marL="59296" marR="59296" marT="0" marB="0" anchor="ctr">
                    <a:lnL w="12700" algn="ctr">
                      <a:solidFill>
                        <a:schemeClr val="accent1">
                          <a:lumMod val="75000"/>
                        </a:schemeClr>
                      </a:solidFill>
                    </a:lnL>
                    <a:lnR w="12700" algn="ctr">
                      <a:solidFill>
                        <a:schemeClr val="accent1">
                          <a:lumMod val="75000"/>
                        </a:schemeClr>
                      </a:solidFill>
                    </a:lnR>
                  </a:tcPr>
                </a:tc>
                <a:tc>
                  <a:txBody>
                    <a:bodyPr/>
                    <a:p>
                      <a:pPr marL="0" marR="0" lvl="0" indent="0" algn="ctr" defTabSz="68580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100" b="0" i="0" u="none" strike="noStrike" cap="none" spc="0">
                          <a:ln>
                            <a:noFill/>
                          </a:ln>
                          <a:solidFill>
                            <a:prstClr val="black"/>
                          </a:solidFill>
                          <a:latin typeface="Arial Narrow"/>
                          <a:cs typeface="Arial"/>
                        </a:rPr>
                        <a:t>не менее 1 специализированной программы</a:t>
                      </a:r>
                      <a:endParaRPr lang="ru-RU" sz="1200">
                        <a:latin typeface="Arial Narrow"/>
                        <a:ea typeface="Calibri"/>
                        <a:cs typeface="Times New Roman"/>
                      </a:endParaRPr>
                    </a:p>
                  </a:txBody>
                  <a:tcPr marL="59296" marR="59296" marT="0" marB="0" anchor="ctr">
                    <a:lnL w="12700" algn="ctr">
                      <a:solidFill>
                        <a:schemeClr val="accent1">
                          <a:lumMod val="75000"/>
                        </a:schemeClr>
                      </a:solidFill>
                    </a:lnL>
                    <a:lnR w="12700" algn="ctr">
                      <a:solidFill>
                        <a:schemeClr val="accent1">
                          <a:lumMod val="75000"/>
                        </a:schemeClr>
                      </a:solidFill>
                    </a:lnR>
                  </a:tcPr>
                </a:tc>
                <a:tc vMerge="1">
                  <a:txBody>
                    <a:bodyPr/>
                    <a:p>
                      <a:pPr marL="0" marR="0" lvl="0" indent="0" algn="just" defTabSz="68580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200">
                          <a:latin typeface="Arial Narrow"/>
                        </a:rPr>
                        <a:t>………….</a:t>
                      </a:r>
                      <a:endParaRPr lang="ru-RU" sz="1200">
                        <a:latin typeface="Arial Narrow"/>
                        <a:ea typeface="Calibri"/>
                        <a:cs typeface="Times New Roman"/>
                      </a:endParaRPr>
                    </a:p>
                  </a:txBody>
                  <a:tcPr marL="59296" marR="59296" marT="0" marB="0" anchor="ctr">
                    <a:lnL w="12700" algn="ctr">
                      <a:solidFill>
                        <a:schemeClr val="accent1">
                          <a:lumMod val="75000"/>
                        </a:schemeClr>
                      </a:solidFill>
                    </a:lnL>
                  </a:tcPr>
                </a:tc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7173" name="TextBox 6"/>
          <p:cNvSpPr txBox="1">
            <a:spLocks noChangeArrowheads="1"/>
          </p:cNvSpPr>
          <p:nvPr/>
        </p:nvSpPr>
        <p:spPr bwMode="auto">
          <a:xfrm>
            <a:off x="-32567" y="32916"/>
            <a:ext cx="10192568" cy="646331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 wrap="square" anchor="b">
            <a:spAutoFit/>
          </a:bodyPr>
          <a:lstStyle>
            <a:lvl1pPr>
              <a:defRPr sz="2000">
                <a:solidFill>
                  <a:schemeClr val="tx1"/>
                </a:solidFill>
                <a:latin typeface="Calibri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alibri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alibri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alibri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alibri"/>
              </a:defRPr>
            </a:lvl5pPr>
            <a:lvl6pPr marL="2514600" indent="-228600" defTabSz="995363">
              <a:spcBef>
                <a:spcPts val="0"/>
              </a:spcBef>
              <a:spcAft>
                <a:spcPts val="0"/>
              </a:spcAft>
              <a:defRPr sz="2000">
                <a:solidFill>
                  <a:schemeClr val="tx1"/>
                </a:solidFill>
                <a:latin typeface="Calibri"/>
              </a:defRPr>
            </a:lvl6pPr>
            <a:lvl7pPr marL="2971800" indent="-228600" defTabSz="995363">
              <a:spcBef>
                <a:spcPts val="0"/>
              </a:spcBef>
              <a:spcAft>
                <a:spcPts val="0"/>
              </a:spcAft>
              <a:defRPr sz="2000">
                <a:solidFill>
                  <a:schemeClr val="tx1"/>
                </a:solidFill>
                <a:latin typeface="Calibri"/>
              </a:defRPr>
            </a:lvl7pPr>
            <a:lvl8pPr marL="3429000" indent="-228600" defTabSz="995363">
              <a:spcBef>
                <a:spcPts val="0"/>
              </a:spcBef>
              <a:spcAft>
                <a:spcPts val="0"/>
              </a:spcAft>
              <a:defRPr sz="2000">
                <a:solidFill>
                  <a:schemeClr val="tx1"/>
                </a:solidFill>
                <a:latin typeface="Calibri"/>
              </a:defRPr>
            </a:lvl8pPr>
            <a:lvl9pPr marL="3886200" indent="-228600" defTabSz="995363">
              <a:spcBef>
                <a:spcPts val="0"/>
              </a:spcBef>
              <a:spcAft>
                <a:spcPts val="0"/>
              </a:spcAft>
              <a:defRPr sz="2000">
                <a:solidFill>
                  <a:schemeClr val="tx1"/>
                </a:solidFill>
                <a:latin typeface="Calibri"/>
              </a:defRPr>
            </a:lvl9pPr>
          </a:lstStyle>
          <a:p>
            <a:pPr algn="ctr">
              <a:defRPr/>
            </a:pPr>
            <a:r>
              <a:rPr lang="ru-RU" sz="1800" b="1">
                <a:latin typeface="Arial Narrow"/>
                <a:cs typeface="Arial"/>
              </a:rPr>
              <a:t>Продвижение продукции, производимой промышленными предприятиями субъекта </a:t>
            </a:r>
            <a:br>
              <a:rPr lang="en-US" sz="1800" b="1">
                <a:latin typeface="Arial Narrow"/>
                <a:cs typeface="Arial"/>
              </a:rPr>
            </a:br>
            <a:r>
              <a:rPr lang="ru-RU" sz="1800" b="1">
                <a:latin typeface="Arial Narrow"/>
                <a:cs typeface="Arial"/>
              </a:rPr>
              <a:t>Российской Федерации</a:t>
            </a:r>
            <a:endParaRPr/>
          </a:p>
        </p:txBody>
      </p:sp>
      <p:sp>
        <p:nvSpPr>
          <p:cNvPr id="7175" name="Прямоугольник 16"/>
          <p:cNvSpPr>
            <a:spLocks noChangeArrowheads="1"/>
          </p:cNvSpPr>
          <p:nvPr/>
        </p:nvSpPr>
        <p:spPr bwMode="auto">
          <a:xfrm>
            <a:off x="1847127" y="2981633"/>
            <a:ext cx="6409903" cy="207621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defRPr sz="2000">
                <a:solidFill>
                  <a:schemeClr val="tx1"/>
                </a:solidFill>
                <a:latin typeface="Calibri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alibri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alibri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alibri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alibri"/>
              </a:defRPr>
            </a:lvl5pPr>
            <a:lvl6pPr marL="2514600" indent="-228600" defTabSz="995363">
              <a:spcBef>
                <a:spcPts val="0"/>
              </a:spcBef>
              <a:spcAft>
                <a:spcPts val="0"/>
              </a:spcAft>
              <a:defRPr sz="2000">
                <a:solidFill>
                  <a:schemeClr val="tx1"/>
                </a:solidFill>
                <a:latin typeface="Calibri"/>
              </a:defRPr>
            </a:lvl6pPr>
            <a:lvl7pPr marL="2971800" indent="-228600" defTabSz="995363">
              <a:spcBef>
                <a:spcPts val="0"/>
              </a:spcBef>
              <a:spcAft>
                <a:spcPts val="0"/>
              </a:spcAft>
              <a:defRPr sz="2000">
                <a:solidFill>
                  <a:schemeClr val="tx1"/>
                </a:solidFill>
                <a:latin typeface="Calibri"/>
              </a:defRPr>
            </a:lvl7pPr>
            <a:lvl8pPr marL="3429000" indent="-228600" defTabSz="995363">
              <a:spcBef>
                <a:spcPts val="0"/>
              </a:spcBef>
              <a:spcAft>
                <a:spcPts val="0"/>
              </a:spcAft>
              <a:defRPr sz="2000">
                <a:solidFill>
                  <a:schemeClr val="tx1"/>
                </a:solidFill>
                <a:latin typeface="Calibri"/>
              </a:defRPr>
            </a:lvl8pPr>
            <a:lvl9pPr marL="3886200" indent="-228600" defTabSz="995363">
              <a:spcBef>
                <a:spcPts val="0"/>
              </a:spcBef>
              <a:spcAft>
                <a:spcPts val="0"/>
              </a:spcAft>
              <a:defRPr sz="2000">
                <a:solidFill>
                  <a:schemeClr val="tx1"/>
                </a:solidFill>
                <a:latin typeface="Calibri"/>
              </a:defRPr>
            </a:lvl9pPr>
          </a:lstStyle>
          <a:p>
            <a:pPr>
              <a:spcAft>
                <a:spcPts val="136"/>
              </a:spcAft>
              <a:defRPr/>
            </a:pPr>
            <a:r>
              <a:rPr lang="ru-RU" sz="750" spc="-1">
                <a:latin typeface="Arial"/>
              </a:rPr>
              <a:t> </a:t>
            </a:r>
            <a:endParaRPr lang="ru-RU" sz="750">
              <a:latin typeface="Arial"/>
              <a:cs typeface="Arial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7874000" y="5550074"/>
            <a:ext cx="2286000" cy="312385"/>
          </a:xfrm>
        </p:spPr>
        <p:txBody>
          <a:bodyPr/>
          <a:lstStyle/>
          <a:p>
            <a:pPr>
              <a:defRPr/>
            </a:pPr>
            <a:fld id="{63B9600A-6B80-4B50-9A53-472295784ED5}" type="slidenum">
              <a:rPr lang="ru-RU" sz="1200">
                <a:latin typeface="Arial Narrow"/>
              </a:rPr>
              <a:t/>
            </a:fld>
            <a:endParaRPr lang="ru-RU" sz="1200">
              <a:latin typeface="Arial Narrow"/>
            </a:endParaRPr>
          </a:p>
        </p:txBody>
      </p:sp>
      <p:graphicFrame>
        <p:nvGraphicFramePr>
          <p:cNvPr id="8" name="Таблица 7"/>
          <p:cNvGraphicFramePr>
            <a:graphicFrameLocks xmlns:a="http://schemas.openxmlformats.org/drawingml/2006/main" noGrp="1"/>
          </p:cNvGraphicFramePr>
          <p:nvPr/>
        </p:nvGraphicFramePr>
        <p:xfrm>
          <a:off x="283329" y="679247"/>
          <a:ext cx="9805788" cy="5225586"/>
        </p:xfrm>
        <a:graphic>
          <a:graphicData uri="http://schemas.openxmlformats.org/drawingml/2006/table">
            <a:tbl>
              <a:tblPr firstRow="1" firstCol="1" lastRow="0" lastCol="0" bandRow="1" bandCol="0">
                <a:tableStyleId>{10525721-ECB6-E88D-8BCA-7DFE6292FCCE}</a:tableStyleId>
              </a:tblPr>
              <a:tblGrid>
                <a:gridCol w="3264013"/>
                <a:gridCol w="1360784"/>
                <a:gridCol w="1296144"/>
                <a:gridCol w="1296144"/>
                <a:gridCol w="2576004"/>
              </a:tblGrid>
              <a:tr h="288233">
                <a:tc rowSpan="2">
                  <a:txBody>
                    <a:bodyPr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defRPr/>
                      </a:pPr>
                      <a:r>
                        <a:rPr lang="ru-RU" sz="1400" b="1">
                          <a:latin typeface="Arial Narrow"/>
                        </a:rPr>
                        <a:t>Наименование мероприятия</a:t>
                      </a:r>
                      <a:endParaRPr lang="ru-RU" sz="1400">
                        <a:latin typeface="Arial Narrow"/>
                        <a:ea typeface="Calibri"/>
                        <a:cs typeface="Times New Roman"/>
                      </a:endParaRPr>
                    </a:p>
                  </a:txBody>
                  <a:tcPr marL="43484" marR="43484" marT="0" marB="0" anchor="ctr">
                    <a:lnR w="12700" algn="ctr">
                      <a:solidFill>
                        <a:schemeClr val="bg1"/>
                      </a:solidFill>
                    </a:lnR>
                  </a:tcPr>
                </a:tc>
                <a:tc gridSpan="3">
                  <a:txBody>
                    <a:bodyPr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defRPr/>
                      </a:pPr>
                      <a:r>
                        <a:rPr lang="ru-RU" sz="1400" b="1">
                          <a:latin typeface="Arial Narrow"/>
                        </a:rPr>
                        <a:t>Количество мероприятий</a:t>
                      </a:r>
                      <a:endParaRPr lang="ru-RU" sz="1400">
                        <a:latin typeface="Arial Narrow"/>
                        <a:ea typeface="Calibri"/>
                        <a:cs typeface="Times New Roman"/>
                      </a:endParaRPr>
                    </a:p>
                  </a:txBody>
                  <a:tcPr marL="43484" marR="43484" marT="0" marB="0" anchor="ctr">
                    <a:lnL w="12700" algn="ctr">
                      <a:solidFill>
                        <a:schemeClr val="bg1"/>
                      </a:solidFill>
                    </a:lnL>
                    <a:lnR w="12700" algn="ctr">
                      <a:solidFill>
                        <a:schemeClr val="bg1"/>
                      </a:solidFill>
                    </a:lnR>
                  </a:tcPr>
                </a:tc>
                <a:tc hMerge="1">
                  <a:txBody>
                    <a:bodyPr/>
                    <a:p>
                      <a:endParaRPr/>
                    </a:p>
                  </a:txBody>
                </a:tc>
                <a:tc hMerge="1">
                  <a:txBody>
                    <a:bodyPr/>
                    <a:p>
                      <a:endParaRPr/>
                    </a:p>
                  </a:txBody>
                </a:tc>
                <a:tc rowSpan="2">
                  <a:txBody>
                    <a:bodyPr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defRPr/>
                      </a:pPr>
                      <a:r>
                        <a:rPr lang="ru-RU" sz="1400" b="1">
                          <a:solidFill>
                            <a:schemeClr val="bg1"/>
                          </a:solidFill>
                          <a:latin typeface="Arial Narrow"/>
                        </a:rPr>
                        <a:t>Эффект от реализации</a:t>
                      </a:r>
                      <a:endParaRPr lang="ru-RU" sz="1400" b="1">
                        <a:solidFill>
                          <a:schemeClr val="bg1"/>
                        </a:solidFill>
                        <a:latin typeface="Arial Narrow"/>
                        <a:ea typeface="Calibri"/>
                        <a:cs typeface="Times New Roman"/>
                      </a:endParaRPr>
                    </a:p>
                  </a:txBody>
                  <a:tcPr marL="43484" marR="43484" marT="0" marB="0" anchor="ctr">
                    <a:lnL w="12700" algn="ctr">
                      <a:solidFill>
                        <a:schemeClr val="bg1"/>
                      </a:solidFill>
                    </a:lnL>
                  </a:tcPr>
                </a:tc>
              </a:tr>
              <a:tr h="206148">
                <a:tc vMerge="1">
                  <a:txBody>
                    <a:bodyPr/>
                    <a:p>
                      <a:pPr>
                        <a:defRPr/>
                      </a:pPr>
                      <a:endParaRPr lang="ru-RU"/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defRPr/>
                      </a:pPr>
                      <a:r>
                        <a:rPr lang="ru-RU" sz="1400" b="1">
                          <a:latin typeface="Arial Narrow"/>
                        </a:rPr>
                        <a:t>202</a:t>
                      </a:r>
                      <a:r>
                        <a:rPr lang="en-US" sz="1400" b="1">
                          <a:latin typeface="Arial Narrow"/>
                        </a:rPr>
                        <a:t>4</a:t>
                      </a:r>
                      <a:r>
                        <a:rPr lang="ru-RU" sz="1400" b="1">
                          <a:latin typeface="Arial Narrow"/>
                        </a:rPr>
                        <a:t> год</a:t>
                      </a:r>
                      <a:endParaRPr lang="ru-RU" sz="1400">
                        <a:latin typeface="Arial Narrow"/>
                        <a:ea typeface="Calibri"/>
                        <a:cs typeface="Times New Roman"/>
                      </a:endParaRPr>
                    </a:p>
                  </a:txBody>
                  <a:tcPr marL="43484" marR="43484" marT="0" marB="0" anchor="ctr">
                    <a:lnL w="12700" algn="ctr">
                      <a:solidFill>
                        <a:schemeClr val="accent1">
                          <a:lumMod val="75000"/>
                        </a:schemeClr>
                      </a:solidFill>
                    </a:lnL>
                    <a:lnR w="12700" algn="ctr">
                      <a:solidFill>
                        <a:schemeClr val="accent1">
                          <a:lumMod val="75000"/>
                        </a:schemeClr>
                      </a:solidFill>
                    </a:lnR>
                    <a:lnB w="12700" algn="ctr">
                      <a:solidFill>
                        <a:schemeClr val="accent1">
                          <a:lumMod val="75000"/>
                        </a:schemeClr>
                      </a:solidFill>
                    </a:lnB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defRPr/>
                      </a:pPr>
                      <a:r>
                        <a:rPr lang="ru-RU" sz="1400" b="1">
                          <a:latin typeface="Arial Narrow"/>
                        </a:rPr>
                        <a:t>202</a:t>
                      </a:r>
                      <a:r>
                        <a:rPr lang="en-US" sz="1400" b="1">
                          <a:latin typeface="Arial Narrow"/>
                        </a:rPr>
                        <a:t>5</a:t>
                      </a:r>
                      <a:r>
                        <a:rPr lang="ru-RU" sz="1400" b="1">
                          <a:latin typeface="Arial Narrow"/>
                        </a:rPr>
                        <a:t> год</a:t>
                      </a:r>
                      <a:endParaRPr lang="ru-RU" sz="1400">
                        <a:latin typeface="Arial Narrow"/>
                        <a:ea typeface="Calibri"/>
                        <a:cs typeface="Times New Roman"/>
                      </a:endParaRPr>
                    </a:p>
                  </a:txBody>
                  <a:tcPr marL="43484" marR="43484" marT="0" marB="0" anchor="ctr">
                    <a:lnL w="12700" algn="ctr">
                      <a:solidFill>
                        <a:schemeClr val="accent1">
                          <a:lumMod val="75000"/>
                        </a:schemeClr>
                      </a:solidFill>
                    </a:lnL>
                    <a:lnR w="12700" algn="ctr">
                      <a:solidFill>
                        <a:schemeClr val="accent1">
                          <a:lumMod val="75000"/>
                        </a:schemeClr>
                      </a:solidFill>
                    </a:lnR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defRPr/>
                      </a:pPr>
                      <a:r>
                        <a:rPr lang="ru-RU" sz="1400" b="1">
                          <a:latin typeface="Arial Narrow"/>
                        </a:rPr>
                        <a:t>202</a:t>
                      </a:r>
                      <a:r>
                        <a:rPr lang="en-US" sz="1400" b="1">
                          <a:latin typeface="Arial Narrow"/>
                        </a:rPr>
                        <a:t>6</a:t>
                      </a:r>
                      <a:r>
                        <a:rPr lang="ru-RU" sz="1400" b="1">
                          <a:latin typeface="Arial Narrow"/>
                        </a:rPr>
                        <a:t> год</a:t>
                      </a:r>
                      <a:endParaRPr lang="ru-RU" sz="1400" b="1">
                        <a:latin typeface="Arial Narrow"/>
                        <a:ea typeface="Calibri"/>
                        <a:cs typeface="Times New Roman"/>
                      </a:endParaRPr>
                    </a:p>
                  </a:txBody>
                  <a:tcPr marL="43484" marR="43484" marT="0" marB="0" anchor="ctr">
                    <a:lnL w="12700" algn="ctr">
                      <a:solidFill>
                        <a:schemeClr val="accent1">
                          <a:lumMod val="75000"/>
                        </a:schemeClr>
                      </a:solidFill>
                    </a:lnL>
                    <a:lnR w="12700" algn="ctr">
                      <a:solidFill>
                        <a:schemeClr val="accent1">
                          <a:lumMod val="75000"/>
                        </a:schemeClr>
                      </a:solidFill>
                    </a:lnR>
                  </a:tcPr>
                </a:tc>
                <a:tc vMerge="1">
                  <a:txBody>
                    <a:bodyPr/>
                    <a:p>
                      <a:pPr>
                        <a:defRPr/>
                      </a:pPr>
                      <a:endParaRPr lang="ru-RU"/>
                    </a:p>
                  </a:txBody>
                  <a:tcPr/>
                </a:tc>
              </a:tr>
              <a:tr h="550296">
                <a:tc>
                  <a:txBody>
                    <a:bodyPr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defRPr/>
                      </a:pPr>
                      <a:r>
                        <a:rPr lang="ru-RU" sz="1200">
                          <a:latin typeface="Arial Narrow"/>
                        </a:rPr>
                        <a:t>Организация участия промышленных предприятий субъекта Российской Федерации в </a:t>
                      </a:r>
                      <a:r>
                        <a:rPr lang="ru-RU" sz="1200">
                          <a:latin typeface="Arial Narrow"/>
                        </a:rPr>
                        <a:t>конгрессно</a:t>
                      </a:r>
                      <a:r>
                        <a:rPr lang="ru-RU" sz="1200">
                          <a:latin typeface="Arial Narrow"/>
                        </a:rPr>
                        <a:t>-выставочных, презентационных мероприятиях</a:t>
                      </a:r>
                      <a:endParaRPr lang="ru-RU" sz="1200">
                        <a:latin typeface="Arial Narrow"/>
                        <a:ea typeface="Calibri"/>
                        <a:cs typeface="Times New Roman"/>
                      </a:endParaRPr>
                    </a:p>
                  </a:txBody>
                  <a:tcPr marL="43484" marR="43484" marT="0" marB="0">
                    <a:lnR w="12700" algn="ctr">
                      <a:solidFill>
                        <a:schemeClr val="accent1">
                          <a:lumMod val="75000"/>
                        </a:schemeClr>
                      </a:solidFill>
                    </a:lnR>
                  </a:tcPr>
                </a:tc>
                <a:tc>
                  <a:txBody>
                    <a:bodyPr/>
                    <a:p>
                      <a:pPr marL="0" marR="0" lvl="0" indent="0" algn="ctr" defTabSz="68580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100">
                          <a:solidFill>
                            <a:schemeClr val="tx1"/>
                          </a:solidFill>
                          <a:latin typeface="Arial Narrow"/>
                          <a:ea typeface="Calibri"/>
                          <a:cs typeface="Times New Roman"/>
                        </a:rPr>
                        <a:t>Участие не менее 8 предприятий,</a:t>
                      </a:r>
                      <a:endParaRPr/>
                    </a:p>
                    <a:p>
                      <a:pPr marL="0" marR="0" lvl="0" indent="0" algn="ctr" defTabSz="68580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100">
                          <a:solidFill>
                            <a:schemeClr val="tx1"/>
                          </a:solidFill>
                          <a:latin typeface="Arial Narrow"/>
                          <a:ea typeface="Calibri"/>
                          <a:cs typeface="Times New Roman"/>
                        </a:rPr>
                        <a:t> не менее 2 мероприятий</a:t>
                      </a:r>
                      <a:endParaRPr/>
                    </a:p>
                  </a:txBody>
                  <a:tcPr marL="59295" marR="59295" marT="0" marB="0" anchor="ctr">
                    <a:lnL w="12700" algn="ctr">
                      <a:solidFill>
                        <a:schemeClr val="accent1">
                          <a:lumMod val="75000"/>
                        </a:schemeClr>
                      </a:solidFill>
                    </a:lnL>
                    <a:lnR w="12700" algn="ctr">
                      <a:solidFill>
                        <a:schemeClr val="accent1">
                          <a:lumMod val="75000"/>
                        </a:schemeClr>
                      </a:solidFill>
                    </a:lnR>
                    <a:lnT w="12700" algn="ctr">
                      <a:solidFill>
                        <a:schemeClr val="accent1">
                          <a:lumMod val="75000"/>
                        </a:schemeClr>
                      </a:solidFill>
                    </a:lnT>
                  </a:tcPr>
                </a:tc>
                <a:tc>
                  <a:txBody>
                    <a:bodyPr/>
                    <a:p>
                      <a:pPr marL="0" marR="0" lvl="0" indent="0" algn="ctr" defTabSz="68580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100">
                          <a:solidFill>
                            <a:schemeClr val="tx1"/>
                          </a:solidFill>
                          <a:latin typeface="Arial Narrow"/>
                          <a:ea typeface="Calibri"/>
                          <a:cs typeface="Times New Roman"/>
                        </a:rPr>
                        <a:t>Участие не менее 10 предприятий,</a:t>
                      </a:r>
                      <a:endParaRPr/>
                    </a:p>
                    <a:p>
                      <a:pPr marL="0" marR="0" lvl="0" indent="0" algn="ctr" defTabSz="68580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100">
                          <a:solidFill>
                            <a:schemeClr val="tx1"/>
                          </a:solidFill>
                          <a:latin typeface="Arial Narrow"/>
                          <a:ea typeface="Calibri"/>
                          <a:cs typeface="Times New Roman"/>
                        </a:rPr>
                        <a:t> не менее 3 мероприятий</a:t>
                      </a:r>
                      <a:endParaRPr/>
                    </a:p>
                  </a:txBody>
                  <a:tcPr marL="59295" marR="59295" marT="0" marB="0" anchor="ctr">
                    <a:lnL w="12700" algn="ctr">
                      <a:solidFill>
                        <a:schemeClr val="accent1">
                          <a:lumMod val="75000"/>
                        </a:schemeClr>
                      </a:solidFill>
                    </a:lnL>
                    <a:lnR w="12700" algn="ctr">
                      <a:solidFill>
                        <a:schemeClr val="accent1">
                          <a:lumMod val="75000"/>
                        </a:schemeClr>
                      </a:solidFill>
                    </a:lnR>
                  </a:tcPr>
                </a:tc>
                <a:tc>
                  <a:txBody>
                    <a:bodyPr/>
                    <a:p>
                      <a:pPr marL="0" marR="0" lvl="0" indent="0" algn="ctr" defTabSz="68580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100">
                          <a:solidFill>
                            <a:schemeClr val="tx1"/>
                          </a:solidFill>
                          <a:latin typeface="Arial Narrow"/>
                          <a:ea typeface="Calibri"/>
                          <a:cs typeface="Times New Roman"/>
                        </a:rPr>
                        <a:t>Участие не менее 10 предприятий,</a:t>
                      </a:r>
                      <a:endParaRPr/>
                    </a:p>
                    <a:p>
                      <a:pPr marL="0" marR="0" lvl="0" indent="0" algn="ctr" defTabSz="68580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100">
                          <a:solidFill>
                            <a:schemeClr val="tx1"/>
                          </a:solidFill>
                          <a:latin typeface="Arial Narrow"/>
                          <a:ea typeface="Calibri"/>
                          <a:cs typeface="Times New Roman"/>
                        </a:rPr>
                        <a:t> не менее 3 мероприятий</a:t>
                      </a:r>
                      <a:endParaRPr/>
                    </a:p>
                  </a:txBody>
                  <a:tcPr marL="59295" marR="59295" marT="0" marB="0" anchor="ctr">
                    <a:lnL w="12700" algn="ctr">
                      <a:solidFill>
                        <a:schemeClr val="accent1">
                          <a:lumMod val="75000"/>
                        </a:schemeClr>
                      </a:solidFill>
                    </a:lnL>
                    <a:lnR w="12700" algn="ctr">
                      <a:solidFill>
                        <a:schemeClr val="accent1">
                          <a:lumMod val="75000"/>
                        </a:schemeClr>
                      </a:solidFill>
                    </a:lnR>
                  </a:tcPr>
                </a:tc>
                <a:tc rowSpan="6">
                  <a:txBody>
                    <a:bodyPr/>
                    <a:p>
                      <a:pPr marL="0" marR="0" lvl="0" indent="0" algn="ctr" defTabSz="68580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200">
                          <a:solidFill>
                            <a:schemeClr val="tx1"/>
                          </a:solidFill>
                          <a:latin typeface="Arial Narrow"/>
                          <a:ea typeface="Calibri"/>
                          <a:cs typeface="Times New Roman"/>
                        </a:rPr>
                        <a:t>Увеличение объемов отгруженной продукции</a:t>
                      </a:r>
                      <a:endParaRPr/>
                    </a:p>
                    <a:p>
                      <a:pPr marL="0" marR="0" lvl="0" indent="0" algn="ctr" defTabSz="68580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ru-RU" sz="1200">
                        <a:solidFill>
                          <a:schemeClr val="tx1"/>
                        </a:solidFill>
                        <a:latin typeface="Arial Narrow"/>
                        <a:ea typeface="Calibri"/>
                        <a:cs typeface="Times New Roman"/>
                      </a:endParaRPr>
                    </a:p>
                    <a:p>
                      <a:pPr marL="0" marR="0" lvl="0" indent="0" algn="ctr" defTabSz="68580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200">
                          <a:solidFill>
                            <a:schemeClr val="tx1"/>
                          </a:solidFill>
                          <a:latin typeface="Arial Narrow"/>
                          <a:ea typeface="Calibri"/>
                          <a:cs typeface="Times New Roman"/>
                        </a:rPr>
                        <a:t>Освоение новых рынков сбыта</a:t>
                      </a:r>
                      <a:endParaRPr/>
                    </a:p>
                    <a:p>
                      <a:pPr marL="0" marR="0" lvl="0" indent="0" algn="ctr" defTabSz="68580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ru-RU" sz="1200">
                        <a:solidFill>
                          <a:schemeClr val="tx1"/>
                        </a:solidFill>
                        <a:latin typeface="Arial Narrow"/>
                        <a:ea typeface="Calibri"/>
                        <a:cs typeface="Times New Roman"/>
                      </a:endParaRPr>
                    </a:p>
                    <a:p>
                      <a:pPr marL="0" marR="0" lvl="0" indent="0" algn="ctr" defTabSz="68580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200">
                          <a:solidFill>
                            <a:schemeClr val="tx1"/>
                          </a:solidFill>
                          <a:latin typeface="Arial Narrow"/>
                          <a:ea typeface="Calibri"/>
                          <a:cs typeface="Times New Roman"/>
                        </a:rPr>
                        <a:t>Расширение перечня заказчиков и потребителей выпускаемой</a:t>
                      </a:r>
                      <a:r>
                        <a:rPr lang="ru-RU" sz="1200">
                          <a:solidFill>
                            <a:schemeClr val="tx1"/>
                          </a:solidFill>
                          <a:latin typeface="Arial Narrow"/>
                          <a:ea typeface="Calibri"/>
                          <a:cs typeface="Times New Roman"/>
                        </a:rPr>
                        <a:t> продукции</a:t>
                      </a:r>
                      <a:r>
                        <a:rPr lang="ru-RU" sz="1200">
                          <a:solidFill>
                            <a:schemeClr val="tx1"/>
                          </a:solidFill>
                          <a:latin typeface="Arial Narrow"/>
                          <a:ea typeface="Calibri"/>
                          <a:cs typeface="Times New Roman"/>
                        </a:rPr>
                        <a:t> </a:t>
                      </a:r>
                      <a:endParaRPr/>
                    </a:p>
                    <a:p>
                      <a:pPr marL="0" marR="0" lvl="0" indent="0" algn="ctr" defTabSz="68580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ru-RU" sz="1200">
                        <a:solidFill>
                          <a:schemeClr val="tx1"/>
                        </a:solidFill>
                        <a:latin typeface="Arial Narrow"/>
                        <a:ea typeface="Calibri"/>
                        <a:cs typeface="Times New Roman"/>
                      </a:endParaRPr>
                    </a:p>
                    <a:p>
                      <a:pPr marL="0" marR="0" lvl="0" indent="0" algn="ctr" defTabSz="68580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200">
                          <a:solidFill>
                            <a:schemeClr val="tx1"/>
                          </a:solidFill>
                          <a:latin typeface="Arial Narrow"/>
                          <a:ea typeface="Calibri"/>
                          <a:cs typeface="Times New Roman"/>
                        </a:rPr>
                        <a:t>Повышение узнаваемости промышленных предприятий региона на рынке РФ и ближнего зарубежья</a:t>
                      </a:r>
                      <a:endParaRPr/>
                    </a:p>
                  </a:txBody>
                  <a:tcPr marL="59296" marR="59296" marT="0" marB="0" anchor="ctr">
                    <a:lnL w="12700" algn="ctr">
                      <a:solidFill>
                        <a:schemeClr val="accent1">
                          <a:lumMod val="75000"/>
                        </a:schemeClr>
                      </a:solidFill>
                    </a:lnL>
                  </a:tcPr>
                </a:tc>
              </a:tr>
              <a:tr h="756675">
                <a:tc>
                  <a:txBody>
                    <a:bodyPr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defRPr/>
                      </a:pPr>
                      <a:r>
                        <a:rPr lang="ru-RU" sz="1200">
                          <a:latin typeface="Arial Narrow"/>
                        </a:rPr>
                        <a:t>Организация обучающих семинаров для сотрудников отделов сбыта промышленных предприятий </a:t>
                      </a:r>
                      <a:br>
                        <a:rPr lang="ru-RU" sz="1200">
                          <a:latin typeface="Arial Narrow"/>
                        </a:rPr>
                      </a:br>
                      <a:r>
                        <a:rPr lang="ru-RU" sz="1200">
                          <a:latin typeface="Arial Narrow"/>
                        </a:rPr>
                        <a:t>по вопросам развития сбыта, участия в государственных и муниципальных закупках</a:t>
                      </a:r>
                      <a:endParaRPr lang="ru-RU" sz="1200">
                        <a:latin typeface="Arial Narrow"/>
                        <a:ea typeface="Calibri"/>
                        <a:cs typeface="Times New Roman"/>
                      </a:endParaRPr>
                    </a:p>
                  </a:txBody>
                  <a:tcPr marL="43484" marR="43484" marT="0" marB="0">
                    <a:lnR w="12700" algn="ctr">
                      <a:solidFill>
                        <a:schemeClr val="accent1">
                          <a:lumMod val="75000"/>
                        </a:schemeClr>
                      </a:solidFill>
                    </a:lnR>
                  </a:tcPr>
                </a:tc>
                <a:tc>
                  <a:txBody>
                    <a:bodyPr/>
                    <a:p>
                      <a:pPr marL="0" marR="0" lvl="0" indent="0" algn="ctr" defTabSz="68580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100">
                          <a:solidFill>
                            <a:schemeClr val="tx1"/>
                          </a:solidFill>
                          <a:latin typeface="Arial Narrow"/>
                          <a:ea typeface="Calibri"/>
                          <a:cs typeface="Times New Roman"/>
                        </a:rPr>
                        <a:t> Участие  не менее 15 </a:t>
                      </a:r>
                      <a:endParaRPr/>
                    </a:p>
                    <a:p>
                      <a:pPr marL="0" marR="0" lvl="0" indent="0" algn="ctr" defTabSz="68580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100">
                          <a:solidFill>
                            <a:schemeClr val="tx1"/>
                          </a:solidFill>
                          <a:latin typeface="Arial Narrow"/>
                          <a:ea typeface="Calibri"/>
                          <a:cs typeface="Times New Roman"/>
                        </a:rPr>
                        <a:t> предприятий</a:t>
                      </a:r>
                      <a:endParaRPr/>
                    </a:p>
                  </a:txBody>
                  <a:tcPr marL="59295" marR="59295" marT="0" marB="0" anchor="ctr">
                    <a:lnL w="12700" algn="ctr">
                      <a:solidFill>
                        <a:schemeClr val="accent1">
                          <a:lumMod val="75000"/>
                        </a:schemeClr>
                      </a:solidFill>
                    </a:lnL>
                    <a:lnR w="12700" algn="ctr">
                      <a:solidFill>
                        <a:schemeClr val="accent1">
                          <a:lumMod val="75000"/>
                        </a:schemeClr>
                      </a:solidFill>
                    </a:lnR>
                  </a:tcPr>
                </a:tc>
                <a:tc>
                  <a:txBody>
                    <a:bodyPr/>
                    <a:p>
                      <a:pPr marL="0" marR="0" lvl="0" indent="0" algn="ctr" defTabSz="68580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100">
                          <a:solidFill>
                            <a:schemeClr val="tx1"/>
                          </a:solidFill>
                          <a:latin typeface="Arial Narrow"/>
                          <a:ea typeface="Calibri"/>
                          <a:cs typeface="Times New Roman"/>
                        </a:rPr>
                        <a:t> Участие не менее 15 </a:t>
                      </a:r>
                      <a:endParaRPr/>
                    </a:p>
                    <a:p>
                      <a:pPr marL="0" marR="0" lvl="0" indent="0" algn="ctr" defTabSz="68580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100">
                          <a:solidFill>
                            <a:schemeClr val="tx1"/>
                          </a:solidFill>
                          <a:latin typeface="Arial Narrow"/>
                          <a:ea typeface="Calibri"/>
                          <a:cs typeface="Times New Roman"/>
                        </a:rPr>
                        <a:t>предприятий</a:t>
                      </a:r>
                      <a:endParaRPr/>
                    </a:p>
                  </a:txBody>
                  <a:tcPr marL="59295" marR="59295" marT="0" marB="0" anchor="ctr">
                    <a:lnL w="12700" algn="ctr">
                      <a:solidFill>
                        <a:schemeClr val="accent1">
                          <a:lumMod val="75000"/>
                        </a:schemeClr>
                      </a:solidFill>
                    </a:lnL>
                    <a:lnR w="12700" algn="ctr">
                      <a:solidFill>
                        <a:schemeClr val="accent1">
                          <a:lumMod val="75000"/>
                        </a:schemeClr>
                      </a:solidFill>
                    </a:lnR>
                  </a:tcPr>
                </a:tc>
                <a:tc>
                  <a:txBody>
                    <a:bodyPr/>
                    <a:p>
                      <a:pPr marL="0" marR="0" lvl="0" indent="0" algn="ctr" defTabSz="68580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100">
                          <a:solidFill>
                            <a:schemeClr val="tx1"/>
                          </a:solidFill>
                          <a:latin typeface="Arial Narrow"/>
                          <a:ea typeface="Calibri"/>
                          <a:cs typeface="Times New Roman"/>
                        </a:rPr>
                        <a:t>Участие не менее 15 </a:t>
                      </a:r>
                      <a:endParaRPr/>
                    </a:p>
                    <a:p>
                      <a:pPr marL="0" marR="0" lvl="0" indent="0" algn="ctr" defTabSz="68580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100">
                          <a:solidFill>
                            <a:schemeClr val="tx1"/>
                          </a:solidFill>
                          <a:latin typeface="Arial Narrow"/>
                          <a:ea typeface="Calibri"/>
                          <a:cs typeface="Times New Roman"/>
                        </a:rPr>
                        <a:t>предприятий</a:t>
                      </a:r>
                      <a:endParaRPr/>
                    </a:p>
                  </a:txBody>
                  <a:tcPr marL="59295" marR="59295" marT="0" marB="0" anchor="ctr">
                    <a:lnL w="12700" algn="ctr">
                      <a:solidFill>
                        <a:schemeClr val="accent1">
                          <a:lumMod val="75000"/>
                        </a:schemeClr>
                      </a:solidFill>
                    </a:lnL>
                    <a:lnR w="12700" algn="ctr">
                      <a:solidFill>
                        <a:schemeClr val="accent1">
                          <a:lumMod val="75000"/>
                        </a:schemeClr>
                      </a:solidFill>
                    </a:lnR>
                  </a:tcPr>
                </a:tc>
                <a:tc vMerge="1">
                  <a:txBody>
                    <a:bodyPr/>
                    <a:p>
                      <a:pPr marL="0" marR="0" lvl="0" indent="0" algn="just" defTabSz="68580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200">
                          <a:latin typeface="Arial Narrow"/>
                        </a:rPr>
                        <a:t>………….</a:t>
                      </a:r>
                      <a:endParaRPr lang="ru-RU" sz="1200">
                        <a:latin typeface="Arial Narrow"/>
                        <a:ea typeface="Calibri"/>
                        <a:cs typeface="Times New Roman"/>
                      </a:endParaRPr>
                    </a:p>
                  </a:txBody>
                  <a:tcPr marL="59296" marR="59296" marT="0" marB="0" anchor="ctr">
                    <a:lnL w="12700" algn="ctr">
                      <a:solidFill>
                        <a:schemeClr val="accent1">
                          <a:lumMod val="75000"/>
                        </a:schemeClr>
                      </a:solidFill>
                    </a:lnL>
                  </a:tcPr>
                </a:tc>
              </a:tr>
              <a:tr h="540481">
                <a:tc>
                  <a:txBody>
                    <a:bodyPr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defRPr/>
                      </a:pPr>
                      <a:r>
                        <a:rPr lang="ru-RU" sz="1200">
                          <a:latin typeface="Arial Narrow"/>
                        </a:rPr>
                        <a:t>Привлечение промышленных предприятий субъекта Российской Федерации к участию в государственных и муниципальных закупках</a:t>
                      </a:r>
                      <a:endParaRPr lang="ru-RU" sz="1200">
                        <a:latin typeface="Arial Narrow"/>
                        <a:ea typeface="Calibri"/>
                        <a:cs typeface="Times New Roman"/>
                      </a:endParaRPr>
                    </a:p>
                  </a:txBody>
                  <a:tcPr marL="43484" marR="43484" marT="0" marB="0">
                    <a:lnR w="12700" algn="ctr">
                      <a:solidFill>
                        <a:schemeClr val="accent1">
                          <a:lumMod val="75000"/>
                        </a:schemeClr>
                      </a:solidFill>
                    </a:lnR>
                  </a:tcPr>
                </a:tc>
                <a:tc>
                  <a:txBody>
                    <a:bodyPr/>
                    <a:p>
                      <a:pPr marL="0" marR="0" lvl="0" indent="0" algn="ctr" defTabSz="68580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100">
                          <a:solidFill>
                            <a:schemeClr val="tx1"/>
                          </a:solidFill>
                          <a:latin typeface="Arial Narrow"/>
                          <a:ea typeface="Calibri"/>
                          <a:cs typeface="Times New Roman"/>
                        </a:rPr>
                        <a:t> не менее 3 предприятий</a:t>
                      </a:r>
                      <a:endParaRPr/>
                    </a:p>
                  </a:txBody>
                  <a:tcPr marL="59295" marR="59295" marT="0" marB="0" anchor="ctr">
                    <a:lnL w="12700" algn="ctr">
                      <a:solidFill>
                        <a:schemeClr val="accent1">
                          <a:lumMod val="75000"/>
                        </a:schemeClr>
                      </a:solidFill>
                    </a:lnL>
                    <a:lnR w="12700" algn="ctr">
                      <a:solidFill>
                        <a:schemeClr val="accent1">
                          <a:lumMod val="75000"/>
                        </a:schemeClr>
                      </a:solidFill>
                    </a:lnR>
                  </a:tcPr>
                </a:tc>
                <a:tc>
                  <a:txBody>
                    <a:bodyPr/>
                    <a:p>
                      <a:pPr marL="0" marR="0" lvl="0" indent="0" algn="ctr" defTabSz="68580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100">
                          <a:solidFill>
                            <a:schemeClr val="tx1"/>
                          </a:solidFill>
                          <a:latin typeface="Arial Narrow"/>
                          <a:ea typeface="Calibri"/>
                          <a:cs typeface="Times New Roman"/>
                        </a:rPr>
                        <a:t> не менее 3 предприятий</a:t>
                      </a:r>
                      <a:endParaRPr/>
                    </a:p>
                  </a:txBody>
                  <a:tcPr marL="59295" marR="59295" marT="0" marB="0" anchor="ctr">
                    <a:lnL w="12700" algn="ctr">
                      <a:solidFill>
                        <a:schemeClr val="accent1">
                          <a:lumMod val="75000"/>
                        </a:schemeClr>
                      </a:solidFill>
                    </a:lnL>
                    <a:lnR w="12700" algn="ctr">
                      <a:solidFill>
                        <a:schemeClr val="accent1">
                          <a:lumMod val="75000"/>
                        </a:schemeClr>
                      </a:solidFill>
                    </a:lnR>
                  </a:tcPr>
                </a:tc>
                <a:tc>
                  <a:txBody>
                    <a:bodyPr/>
                    <a:p>
                      <a:pPr marL="0" marR="0" lvl="0" indent="0" algn="ctr" defTabSz="68580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100">
                          <a:solidFill>
                            <a:schemeClr val="tx1"/>
                          </a:solidFill>
                          <a:latin typeface="Arial Narrow"/>
                          <a:ea typeface="Calibri"/>
                          <a:cs typeface="Times New Roman"/>
                        </a:rPr>
                        <a:t>не менее 3 предприятий</a:t>
                      </a:r>
                      <a:endParaRPr/>
                    </a:p>
                  </a:txBody>
                  <a:tcPr marL="59295" marR="59295" marT="0" marB="0" anchor="ctr">
                    <a:lnL w="12700" algn="ctr">
                      <a:solidFill>
                        <a:schemeClr val="accent1">
                          <a:lumMod val="75000"/>
                        </a:schemeClr>
                      </a:solidFill>
                    </a:lnL>
                    <a:lnR w="12700" algn="ctr">
                      <a:solidFill>
                        <a:schemeClr val="accent1">
                          <a:lumMod val="75000"/>
                        </a:schemeClr>
                      </a:solidFill>
                    </a:lnR>
                  </a:tcPr>
                </a:tc>
                <a:tc vMerge="1">
                  <a:txBody>
                    <a:bodyPr/>
                    <a:p>
                      <a:pPr marL="0" marR="0" lvl="0" indent="0" algn="just" defTabSz="68580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200">
                          <a:latin typeface="Arial Narrow"/>
                        </a:rPr>
                        <a:t>………….</a:t>
                      </a:r>
                      <a:endParaRPr lang="ru-RU" sz="1200">
                        <a:latin typeface="Arial Narrow"/>
                        <a:ea typeface="Calibri"/>
                        <a:cs typeface="Times New Roman"/>
                      </a:endParaRPr>
                    </a:p>
                  </a:txBody>
                  <a:tcPr marL="59296" marR="59296" marT="0" marB="0" anchor="ctr">
                    <a:lnL w="12700" algn="ctr">
                      <a:solidFill>
                        <a:schemeClr val="accent1">
                          <a:lumMod val="75000"/>
                        </a:schemeClr>
                      </a:solidFill>
                    </a:lnL>
                  </a:tcPr>
                </a:tc>
              </a:tr>
              <a:tr h="756675">
                <a:tc>
                  <a:txBody>
                    <a:bodyPr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defRPr/>
                      </a:pPr>
                      <a:r>
                        <a:rPr lang="ru-RU" sz="1200">
                          <a:latin typeface="Arial Narrow"/>
                        </a:rPr>
                        <a:t>Развитие кооперационных связей промышленных предприятий субъекта Российской Федерации с предприятиями ЛНР, ДНР, Запорожской и Херсонской областей</a:t>
                      </a:r>
                      <a:endParaRPr lang="ru-RU" sz="1200">
                        <a:latin typeface="Arial Narrow"/>
                        <a:ea typeface="Calibri"/>
                        <a:cs typeface="Times New Roman"/>
                      </a:endParaRPr>
                    </a:p>
                  </a:txBody>
                  <a:tcPr marL="43484" marR="43484" marT="0" marB="0">
                    <a:lnR w="12700" algn="ctr">
                      <a:solidFill>
                        <a:schemeClr val="accent1">
                          <a:lumMod val="75000"/>
                        </a:schemeClr>
                      </a:solidFill>
                    </a:lnR>
                  </a:tcPr>
                </a:tc>
                <a:tc>
                  <a:txBody>
                    <a:bodyPr/>
                    <a:p>
                      <a:pPr marL="0" marR="0" lvl="0" indent="0" algn="ctr" defTabSz="68580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100">
                          <a:solidFill>
                            <a:schemeClr val="tx1"/>
                          </a:solidFill>
                          <a:latin typeface="Arial Narrow"/>
                          <a:ea typeface="Calibri"/>
                          <a:cs typeface="Times New Roman"/>
                        </a:rPr>
                        <a:t>не менее 2 предприятий</a:t>
                      </a:r>
                      <a:endParaRPr/>
                    </a:p>
                  </a:txBody>
                  <a:tcPr marL="59295" marR="59295" marT="0" marB="0" anchor="ctr">
                    <a:lnL w="12700" algn="ctr">
                      <a:solidFill>
                        <a:schemeClr val="accent1">
                          <a:lumMod val="75000"/>
                        </a:schemeClr>
                      </a:solidFill>
                    </a:lnL>
                    <a:lnR w="12700" algn="ctr">
                      <a:solidFill>
                        <a:schemeClr val="accent1">
                          <a:lumMod val="75000"/>
                        </a:schemeClr>
                      </a:solidFill>
                    </a:lnR>
                  </a:tcPr>
                </a:tc>
                <a:tc>
                  <a:txBody>
                    <a:bodyPr/>
                    <a:p>
                      <a:pPr marL="0" marR="0" lvl="0" indent="0" algn="ctr" defTabSz="68580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100">
                          <a:solidFill>
                            <a:schemeClr val="tx1"/>
                          </a:solidFill>
                          <a:latin typeface="Arial Narrow"/>
                          <a:ea typeface="Calibri"/>
                          <a:cs typeface="Times New Roman"/>
                        </a:rPr>
                        <a:t> не менее 2 предприятий</a:t>
                      </a:r>
                      <a:endParaRPr/>
                    </a:p>
                  </a:txBody>
                  <a:tcPr marL="59295" marR="59295" marT="0" marB="0" anchor="ctr">
                    <a:lnL w="12700" algn="ctr">
                      <a:solidFill>
                        <a:schemeClr val="accent1">
                          <a:lumMod val="75000"/>
                        </a:schemeClr>
                      </a:solidFill>
                    </a:lnL>
                    <a:lnR w="12700" algn="ctr">
                      <a:solidFill>
                        <a:schemeClr val="accent1">
                          <a:lumMod val="75000"/>
                        </a:schemeClr>
                      </a:solidFill>
                    </a:lnR>
                  </a:tcPr>
                </a:tc>
                <a:tc>
                  <a:txBody>
                    <a:bodyPr/>
                    <a:p>
                      <a:pPr marL="0" marR="0" lvl="0" indent="0" algn="ctr" defTabSz="68580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100">
                          <a:solidFill>
                            <a:schemeClr val="tx1"/>
                          </a:solidFill>
                          <a:latin typeface="Arial Narrow"/>
                          <a:ea typeface="Calibri"/>
                          <a:cs typeface="Times New Roman"/>
                        </a:rPr>
                        <a:t>не менее 2 предприятий</a:t>
                      </a:r>
                      <a:endParaRPr/>
                    </a:p>
                  </a:txBody>
                  <a:tcPr marL="59295" marR="59295" marT="0" marB="0" anchor="ctr">
                    <a:lnL w="12700" algn="ctr">
                      <a:solidFill>
                        <a:schemeClr val="accent1">
                          <a:lumMod val="75000"/>
                        </a:schemeClr>
                      </a:solidFill>
                    </a:lnL>
                    <a:lnR w="12700" algn="ctr">
                      <a:solidFill>
                        <a:schemeClr val="accent1">
                          <a:lumMod val="75000"/>
                        </a:schemeClr>
                      </a:solidFill>
                    </a:lnR>
                  </a:tcPr>
                </a:tc>
                <a:tc vMerge="1">
                  <a:txBody>
                    <a:bodyPr/>
                    <a:p>
                      <a:pPr marL="0" marR="0" lvl="0" indent="0" algn="just" defTabSz="68580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200">
                          <a:latin typeface="Arial Narrow"/>
                        </a:rPr>
                        <a:t>………….</a:t>
                      </a:r>
                      <a:endParaRPr lang="ru-RU" sz="1200">
                        <a:latin typeface="Arial Narrow"/>
                        <a:ea typeface="Calibri"/>
                        <a:cs typeface="Times New Roman"/>
                      </a:endParaRPr>
                    </a:p>
                  </a:txBody>
                  <a:tcPr marL="59296" marR="59296" marT="0" marB="0" anchor="ctr">
                    <a:lnL w="12700" algn="ctr">
                      <a:solidFill>
                        <a:schemeClr val="accent1">
                          <a:lumMod val="75000"/>
                        </a:schemeClr>
                      </a:solidFill>
                    </a:lnL>
                  </a:tcPr>
                </a:tc>
              </a:tr>
              <a:tr h="290353">
                <a:tc>
                  <a:txBody>
                    <a:bodyPr/>
                    <a:p>
                      <a:pPr marL="0" marR="0" lvl="0" indent="0" algn="just" defTabSz="68580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200">
                          <a:latin typeface="Arial Narrow"/>
                          <a:ea typeface="Calibri"/>
                          <a:cs typeface="Times New Roman"/>
                        </a:rPr>
                        <a:t>Создание информационного ресурса для размещения выпускаемой продукции предприятиями Красноярского края «Сделано в Красноярском крае»</a:t>
                      </a:r>
                      <a:endParaRPr/>
                    </a:p>
                  </a:txBody>
                  <a:tcPr marL="59296" marR="59296" marT="0" marB="0" anchor="ctr">
                    <a:lnR w="12700" algn="ctr">
                      <a:solidFill>
                        <a:schemeClr val="accent1">
                          <a:lumMod val="75000"/>
                        </a:schemeClr>
                      </a:solidFill>
                    </a:lnR>
                  </a:tcPr>
                </a:tc>
                <a:tc>
                  <a:txBody>
                    <a:bodyPr/>
                    <a:p>
                      <a:pPr marL="0" marR="0" lvl="0" indent="0" algn="ctr" defTabSz="68580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100">
                          <a:solidFill>
                            <a:schemeClr val="tx1"/>
                          </a:solidFill>
                          <a:latin typeface="Arial Narrow"/>
                          <a:cs typeface="Times New Roman"/>
                        </a:rPr>
                        <a:t> </a:t>
                      </a:r>
                      <a:r>
                        <a:rPr lang="ru-RU" sz="1100">
                          <a:solidFill>
                            <a:schemeClr val="tx1"/>
                          </a:solidFill>
                          <a:latin typeface="Arial Narrow"/>
                          <a:cs typeface="Times New Roman"/>
                        </a:rPr>
                        <a:t>создание ресурса</a:t>
                      </a:r>
                      <a:endParaRPr lang="ru-RU" sz="1100">
                        <a:solidFill>
                          <a:schemeClr val="tx1"/>
                        </a:solidFill>
                        <a:latin typeface="Arial Narrow"/>
                        <a:ea typeface="Calibri"/>
                        <a:cs typeface="Times New Roman"/>
                      </a:endParaRPr>
                    </a:p>
                  </a:txBody>
                  <a:tcPr marL="59296" marR="59296" marT="0" marB="0" anchor="ctr">
                    <a:lnL w="12700" algn="ctr">
                      <a:solidFill>
                        <a:schemeClr val="accent1">
                          <a:lumMod val="75000"/>
                        </a:schemeClr>
                      </a:solidFill>
                    </a:lnL>
                    <a:lnR w="12700" algn="ctr">
                      <a:solidFill>
                        <a:schemeClr val="accent1">
                          <a:lumMod val="75000"/>
                        </a:schemeClr>
                      </a:solidFill>
                    </a:lnR>
                  </a:tcPr>
                </a:tc>
                <a:tc>
                  <a:txBody>
                    <a:bodyPr/>
                    <a:p>
                      <a:pPr marL="0" marR="0" lvl="0" indent="0" algn="ctr" defTabSz="68580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100">
                          <a:solidFill>
                            <a:schemeClr val="tx1"/>
                          </a:solidFill>
                          <a:latin typeface="Arial Narrow"/>
                          <a:cs typeface="Times New Roman"/>
                        </a:rPr>
                        <a:t> ведение на постоянной основе</a:t>
                      </a:r>
                      <a:endParaRPr lang="ru-RU" sz="1100">
                        <a:solidFill>
                          <a:schemeClr val="tx1"/>
                        </a:solidFill>
                        <a:latin typeface="Arial Narrow"/>
                        <a:ea typeface="Calibri"/>
                        <a:cs typeface="Times New Roman"/>
                      </a:endParaRPr>
                    </a:p>
                  </a:txBody>
                  <a:tcPr marL="59296" marR="59296" marT="0" marB="0" anchor="ctr">
                    <a:lnL w="12700" algn="ctr">
                      <a:solidFill>
                        <a:schemeClr val="accent1">
                          <a:lumMod val="75000"/>
                        </a:schemeClr>
                      </a:solidFill>
                    </a:lnL>
                    <a:lnR w="12700" algn="ctr">
                      <a:solidFill>
                        <a:schemeClr val="accent1">
                          <a:lumMod val="75000"/>
                        </a:schemeClr>
                      </a:solidFill>
                    </a:lnR>
                  </a:tcPr>
                </a:tc>
                <a:tc>
                  <a:txBody>
                    <a:bodyPr/>
                    <a:p>
                      <a:pPr marL="0" marR="0" lvl="0" indent="0" algn="ctr" defTabSz="68580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100">
                          <a:solidFill>
                            <a:schemeClr val="tx1"/>
                          </a:solidFill>
                          <a:latin typeface="Arial Narrow"/>
                          <a:cs typeface="Times New Roman"/>
                        </a:rPr>
                        <a:t> ведение на постоянной основе</a:t>
                      </a:r>
                      <a:endParaRPr lang="ru-RU" sz="1100">
                        <a:solidFill>
                          <a:schemeClr val="tx1"/>
                        </a:solidFill>
                        <a:latin typeface="Arial Narrow"/>
                        <a:ea typeface="Calibri"/>
                        <a:cs typeface="Times New Roman"/>
                      </a:endParaRPr>
                    </a:p>
                  </a:txBody>
                  <a:tcPr marL="59296" marR="59296" marT="0" marB="0" anchor="ctr">
                    <a:lnL w="12700" algn="ctr">
                      <a:solidFill>
                        <a:schemeClr val="accent1">
                          <a:lumMod val="75000"/>
                        </a:schemeClr>
                      </a:solidFill>
                    </a:lnL>
                    <a:lnR w="12700" algn="ctr">
                      <a:solidFill>
                        <a:schemeClr val="accent1">
                          <a:lumMod val="75000"/>
                        </a:schemeClr>
                      </a:solidFill>
                    </a:lnR>
                  </a:tcPr>
                </a:tc>
                <a:tc vMerge="1">
                  <a:txBody>
                    <a:bodyPr/>
                    <a:p>
                      <a:pPr marL="0" marR="0" lvl="0" indent="0" algn="just" defTabSz="68580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200">
                          <a:latin typeface="Arial Narrow"/>
                        </a:rPr>
                        <a:t>………….</a:t>
                      </a:r>
                      <a:endParaRPr lang="ru-RU" sz="1200">
                        <a:latin typeface="Arial Narrow"/>
                        <a:ea typeface="Calibri"/>
                        <a:cs typeface="Times New Roman"/>
                      </a:endParaRPr>
                    </a:p>
                  </a:txBody>
                  <a:tcPr marL="59296" marR="59296" marT="0" marB="0" anchor="ctr">
                    <a:lnL w="12700" algn="ctr">
                      <a:solidFill>
                        <a:schemeClr val="accent1">
                          <a:lumMod val="75000"/>
                        </a:schemeClr>
                      </a:solidFill>
                    </a:lnL>
                  </a:tcPr>
                </a:tc>
              </a:tr>
              <a:tr h="290353">
                <a:tc>
                  <a:txBody>
                    <a:bodyPr/>
                    <a:p>
                      <a:pPr marL="0" marR="0" lvl="0" indent="0" algn="just" defTabSz="68580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200">
                          <a:latin typeface="Arial Narrow"/>
                          <a:ea typeface="Calibri"/>
                          <a:cs typeface="Times New Roman"/>
                        </a:rPr>
                        <a:t>Выпуск каталога продукции предприятий края </a:t>
                      </a:r>
                      <a:endParaRPr/>
                    </a:p>
                  </a:txBody>
                  <a:tcPr marL="59296" marR="59296" marT="0" marB="0" anchor="ctr">
                    <a:lnR w="12700" algn="ctr">
                      <a:solidFill>
                        <a:schemeClr val="accent1">
                          <a:lumMod val="75000"/>
                        </a:schemeClr>
                      </a:solidFill>
                    </a:lnR>
                  </a:tcPr>
                </a:tc>
                <a:tc>
                  <a:txBody>
                    <a:bodyPr/>
                    <a:p>
                      <a:pPr marL="0" marR="0" lvl="0" indent="0" algn="ctr" defTabSz="68580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100">
                          <a:solidFill>
                            <a:schemeClr val="tx1"/>
                          </a:solidFill>
                          <a:latin typeface="Arial Narrow"/>
                          <a:ea typeface="Calibri"/>
                          <a:cs typeface="Times New Roman"/>
                        </a:rPr>
                        <a:t>не реже 1 раза в год</a:t>
                      </a:r>
                      <a:endParaRPr/>
                    </a:p>
                  </a:txBody>
                  <a:tcPr marL="59296" marR="59296" marT="0" marB="0" anchor="ctr">
                    <a:lnL w="12700" algn="ctr">
                      <a:solidFill>
                        <a:schemeClr val="accent1">
                          <a:lumMod val="75000"/>
                        </a:schemeClr>
                      </a:solidFill>
                    </a:lnL>
                    <a:lnR w="12700" algn="ctr">
                      <a:solidFill>
                        <a:schemeClr val="accent1">
                          <a:lumMod val="75000"/>
                        </a:schemeClr>
                      </a:solidFill>
                    </a:lnR>
                  </a:tcPr>
                </a:tc>
                <a:tc>
                  <a:txBody>
                    <a:bodyPr/>
                    <a:p>
                      <a:pPr marL="0" marR="0" lvl="0" indent="0" algn="ctr" defTabSz="68580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100">
                          <a:solidFill>
                            <a:schemeClr val="tx1"/>
                          </a:solidFill>
                          <a:latin typeface="Arial Narrow"/>
                          <a:ea typeface="Calibri"/>
                          <a:cs typeface="Times New Roman"/>
                        </a:rPr>
                        <a:t>не реже 1 раза в год</a:t>
                      </a:r>
                      <a:endParaRPr lang="ru-RU" sz="1100">
                        <a:solidFill>
                          <a:schemeClr val="tx1"/>
                        </a:solidFill>
                        <a:latin typeface="Arial Narrow"/>
                        <a:ea typeface="Calibri"/>
                        <a:cs typeface="Times New Roman"/>
                      </a:endParaRPr>
                    </a:p>
                  </a:txBody>
                  <a:tcPr marL="59296" marR="59296" marT="0" marB="0" anchor="ctr">
                    <a:lnL w="12700" algn="ctr">
                      <a:solidFill>
                        <a:schemeClr val="accent1">
                          <a:lumMod val="75000"/>
                        </a:schemeClr>
                      </a:solidFill>
                    </a:lnL>
                    <a:lnR w="12700" algn="ctr">
                      <a:solidFill>
                        <a:schemeClr val="accent1">
                          <a:lumMod val="75000"/>
                        </a:schemeClr>
                      </a:solidFill>
                    </a:lnR>
                  </a:tcPr>
                </a:tc>
                <a:tc>
                  <a:txBody>
                    <a:bodyPr/>
                    <a:p>
                      <a:pPr marL="0" marR="0" lvl="0" indent="0" algn="ctr" defTabSz="68580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100">
                          <a:solidFill>
                            <a:schemeClr val="tx1"/>
                          </a:solidFill>
                          <a:latin typeface="Arial Narrow"/>
                          <a:ea typeface="Calibri"/>
                          <a:cs typeface="Times New Roman"/>
                        </a:rPr>
                        <a:t>не реже 1 раза в год</a:t>
                      </a:r>
                      <a:endParaRPr lang="ru-RU" sz="1100">
                        <a:solidFill>
                          <a:schemeClr val="tx1"/>
                        </a:solidFill>
                        <a:latin typeface="Arial Narrow"/>
                        <a:ea typeface="Calibri"/>
                        <a:cs typeface="Times New Roman"/>
                      </a:endParaRPr>
                    </a:p>
                  </a:txBody>
                  <a:tcPr marL="59296" marR="59296" marT="0" marB="0" anchor="ctr">
                    <a:lnL w="12700" algn="ctr">
                      <a:solidFill>
                        <a:schemeClr val="accent1">
                          <a:lumMod val="75000"/>
                        </a:schemeClr>
                      </a:solidFill>
                    </a:lnL>
                    <a:lnR w="12700" algn="ctr">
                      <a:solidFill>
                        <a:schemeClr val="accent1">
                          <a:lumMod val="75000"/>
                        </a:schemeClr>
                      </a:solidFill>
                    </a:lnR>
                  </a:tcPr>
                </a:tc>
                <a:tc vMerge="1">
                  <a:txBody>
                    <a:bodyPr/>
                    <a:p>
                      <a:pPr marL="0" marR="0" lvl="0" indent="0" algn="just" defTabSz="68580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ru-RU" sz="1200">
                        <a:latin typeface="Arial Narrow"/>
                        <a:ea typeface="Calibri"/>
                        <a:cs typeface="Times New Roman"/>
                      </a:endParaRPr>
                    </a:p>
                  </a:txBody>
                  <a:tcPr marL="59296" marR="59296" marT="0" marB="0" anchor="ctr">
                    <a:lnL w="12700" algn="ctr">
                      <a:solidFill>
                        <a:schemeClr val="accent1">
                          <a:lumMod val="75000"/>
                        </a:schemeClr>
                      </a:solidFill>
                    </a:lnL>
                  </a:tcPr>
                </a:tc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7173" name="TextBox 6"/>
          <p:cNvSpPr txBox="1">
            <a:spLocks noChangeArrowheads="1"/>
          </p:cNvSpPr>
          <p:nvPr/>
        </p:nvSpPr>
        <p:spPr bwMode="auto">
          <a:xfrm>
            <a:off x="0" y="258952"/>
            <a:ext cx="10160000" cy="52322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 wrap="square" anchor="ctr">
            <a:spAutoFit/>
          </a:bodyPr>
          <a:lstStyle>
            <a:lvl1pPr>
              <a:defRPr sz="2000">
                <a:solidFill>
                  <a:schemeClr val="tx1"/>
                </a:solidFill>
                <a:latin typeface="Calibri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alibri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alibri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alibri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alibri"/>
              </a:defRPr>
            </a:lvl5pPr>
            <a:lvl6pPr marL="2514600" indent="-228600" defTabSz="995363">
              <a:spcBef>
                <a:spcPts val="0"/>
              </a:spcBef>
              <a:spcAft>
                <a:spcPts val="0"/>
              </a:spcAft>
              <a:defRPr sz="2000">
                <a:solidFill>
                  <a:schemeClr val="tx1"/>
                </a:solidFill>
                <a:latin typeface="Calibri"/>
              </a:defRPr>
            </a:lvl6pPr>
            <a:lvl7pPr marL="2971800" indent="-228600" defTabSz="995363">
              <a:spcBef>
                <a:spcPts val="0"/>
              </a:spcBef>
              <a:spcAft>
                <a:spcPts val="0"/>
              </a:spcAft>
              <a:defRPr sz="2000">
                <a:solidFill>
                  <a:schemeClr val="tx1"/>
                </a:solidFill>
                <a:latin typeface="Calibri"/>
              </a:defRPr>
            </a:lvl7pPr>
            <a:lvl8pPr marL="3429000" indent="-228600" defTabSz="995363">
              <a:spcBef>
                <a:spcPts val="0"/>
              </a:spcBef>
              <a:spcAft>
                <a:spcPts val="0"/>
              </a:spcAft>
              <a:defRPr sz="2000">
                <a:solidFill>
                  <a:schemeClr val="tx1"/>
                </a:solidFill>
                <a:latin typeface="Calibri"/>
              </a:defRPr>
            </a:lvl8pPr>
            <a:lvl9pPr marL="3886200" indent="-228600" defTabSz="995363">
              <a:spcBef>
                <a:spcPts val="0"/>
              </a:spcBef>
              <a:spcAft>
                <a:spcPts val="0"/>
              </a:spcAft>
              <a:defRPr sz="2000">
                <a:solidFill>
                  <a:schemeClr val="tx1"/>
                </a:solidFill>
                <a:latin typeface="Calibri"/>
              </a:defRPr>
            </a:lvl9pPr>
          </a:lstStyle>
          <a:p>
            <a:pPr algn="ctr">
              <a:defRPr/>
            </a:pPr>
            <a:endParaRPr lang="ru-RU" sz="500" b="1">
              <a:latin typeface="Arial Narrow"/>
              <a:cs typeface="Arial"/>
            </a:endParaRPr>
          </a:p>
          <a:p>
            <a:pPr algn="ctr">
              <a:defRPr/>
            </a:pPr>
            <a:r>
              <a:rPr lang="ru-RU" sz="1800" b="1">
                <a:latin typeface="Arial Narrow"/>
                <a:cs typeface="Arial"/>
              </a:rPr>
              <a:t>Целевые показатели развития промышленности</a:t>
            </a:r>
            <a:endParaRPr/>
          </a:p>
          <a:p>
            <a:pPr algn="ctr">
              <a:defRPr/>
            </a:pPr>
            <a:endParaRPr lang="ru-RU" sz="500" b="1">
              <a:latin typeface="Arial Narrow"/>
              <a:cs typeface="Arial"/>
            </a:endParaRPr>
          </a:p>
        </p:txBody>
      </p:sp>
      <p:sp>
        <p:nvSpPr>
          <p:cNvPr id="7175" name="Прямоугольник 16"/>
          <p:cNvSpPr>
            <a:spLocks noChangeArrowheads="1"/>
          </p:cNvSpPr>
          <p:nvPr/>
        </p:nvSpPr>
        <p:spPr bwMode="auto">
          <a:xfrm>
            <a:off x="1875051" y="2981632"/>
            <a:ext cx="6409903" cy="207621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defRPr sz="2000">
                <a:solidFill>
                  <a:schemeClr val="tx1"/>
                </a:solidFill>
                <a:latin typeface="Calibri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alibri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alibri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alibri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alibri"/>
              </a:defRPr>
            </a:lvl5pPr>
            <a:lvl6pPr marL="2514600" indent="-228600" defTabSz="995363">
              <a:spcBef>
                <a:spcPts val="0"/>
              </a:spcBef>
              <a:spcAft>
                <a:spcPts val="0"/>
              </a:spcAft>
              <a:defRPr sz="2000">
                <a:solidFill>
                  <a:schemeClr val="tx1"/>
                </a:solidFill>
                <a:latin typeface="Calibri"/>
              </a:defRPr>
            </a:lvl6pPr>
            <a:lvl7pPr marL="2971800" indent="-228600" defTabSz="995363">
              <a:spcBef>
                <a:spcPts val="0"/>
              </a:spcBef>
              <a:spcAft>
                <a:spcPts val="0"/>
              </a:spcAft>
              <a:defRPr sz="2000">
                <a:solidFill>
                  <a:schemeClr val="tx1"/>
                </a:solidFill>
                <a:latin typeface="Calibri"/>
              </a:defRPr>
            </a:lvl7pPr>
            <a:lvl8pPr marL="3429000" indent="-228600" defTabSz="995363">
              <a:spcBef>
                <a:spcPts val="0"/>
              </a:spcBef>
              <a:spcAft>
                <a:spcPts val="0"/>
              </a:spcAft>
              <a:defRPr sz="2000">
                <a:solidFill>
                  <a:schemeClr val="tx1"/>
                </a:solidFill>
                <a:latin typeface="Calibri"/>
              </a:defRPr>
            </a:lvl8pPr>
            <a:lvl9pPr marL="3886200" indent="-228600" defTabSz="995363">
              <a:spcBef>
                <a:spcPts val="0"/>
              </a:spcBef>
              <a:spcAft>
                <a:spcPts val="0"/>
              </a:spcAft>
              <a:defRPr sz="2000">
                <a:solidFill>
                  <a:schemeClr val="tx1"/>
                </a:solidFill>
                <a:latin typeface="Calibri"/>
              </a:defRPr>
            </a:lvl9pPr>
          </a:lstStyle>
          <a:p>
            <a:pPr>
              <a:spcAft>
                <a:spcPts val="136"/>
              </a:spcAft>
              <a:defRPr/>
            </a:pPr>
            <a:r>
              <a:rPr lang="ru-RU" sz="750" spc="-1">
                <a:latin typeface="Arial"/>
              </a:rPr>
              <a:t> </a:t>
            </a:r>
            <a:endParaRPr lang="ru-RU" sz="750">
              <a:latin typeface="Arial"/>
              <a:cs typeface="Arial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7876569" y="5554126"/>
            <a:ext cx="2286000" cy="312385"/>
          </a:xfrm>
        </p:spPr>
        <p:txBody>
          <a:bodyPr/>
          <a:lstStyle/>
          <a:p>
            <a:pPr>
              <a:defRPr/>
            </a:pPr>
            <a:fld id="{63B9600A-6B80-4B50-9A53-472295784ED5}" type="slidenum">
              <a:rPr lang="ru-RU" sz="1200">
                <a:latin typeface="Arial Narrow"/>
              </a:rPr>
              <a:t/>
            </a:fld>
            <a:endParaRPr lang="ru-RU" sz="1200">
              <a:latin typeface="Arial Narrow"/>
            </a:endParaRPr>
          </a:p>
        </p:txBody>
      </p:sp>
      <p:graphicFrame>
        <p:nvGraphicFramePr>
          <p:cNvPr id="8" name="Таблица 7"/>
          <p:cNvGraphicFramePr>
            <a:graphicFrameLocks xmlns:a="http://schemas.openxmlformats.org/drawingml/2006/main" noGrp="1"/>
          </p:cNvGraphicFramePr>
          <p:nvPr/>
        </p:nvGraphicFramePr>
        <p:xfrm>
          <a:off x="327472" y="1378253"/>
          <a:ext cx="9505056" cy="3414377"/>
        </p:xfrm>
        <a:graphic>
          <a:graphicData uri="http://schemas.openxmlformats.org/drawingml/2006/table">
            <a:tbl>
              <a:tblPr firstRow="1" firstCol="1" lastRow="0" lastCol="0" bandRow="1" bandCol="0">
                <a:tableStyleId>{10525721-ECB6-E88D-8BCA-7DFE6292FCCE}</a:tableStyleId>
              </a:tblPr>
              <a:tblGrid>
                <a:gridCol w="4751764"/>
                <a:gridCol w="1583413"/>
                <a:gridCol w="1584939"/>
                <a:gridCol w="1584939"/>
              </a:tblGrid>
              <a:tr h="370828">
                <a:tc rowSpan="2">
                  <a:txBody>
                    <a:bodyPr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defRPr/>
                      </a:pPr>
                      <a:r>
                        <a:rPr lang="ru-RU" sz="1400" b="1">
                          <a:latin typeface="Arial Narrow"/>
                        </a:rPr>
                        <a:t>Наименование мероприятия</a:t>
                      </a:r>
                      <a:endParaRPr lang="ru-RU" sz="1050">
                        <a:latin typeface="Arial Narrow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R w="12700" algn="ctr">
                      <a:solidFill>
                        <a:schemeClr val="bg1"/>
                      </a:solidFill>
                    </a:lnR>
                  </a:tcPr>
                </a:tc>
                <a:tc gridSpan="3">
                  <a:txBody>
                    <a:bodyPr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defRPr/>
                      </a:pPr>
                      <a:r>
                        <a:rPr lang="ru-RU" sz="1400" b="1">
                          <a:latin typeface="Arial Narrow"/>
                        </a:rPr>
                        <a:t>Планируемые результаты</a:t>
                      </a:r>
                      <a:endParaRPr lang="ru-RU" sz="1050">
                        <a:latin typeface="Arial Narrow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algn="ctr">
                      <a:solidFill>
                        <a:schemeClr val="bg1"/>
                      </a:solidFill>
                    </a:lnL>
                  </a:tcPr>
                </a:tc>
                <a:tc hMerge="1">
                  <a:txBody>
                    <a:bodyPr/>
                    <a:p>
                      <a:endParaRPr/>
                    </a:p>
                  </a:txBody>
                </a:tc>
                <a:tc hMerge="1">
                  <a:txBody>
                    <a:bodyPr/>
                    <a:p>
                      <a:endParaRPr/>
                    </a:p>
                  </a:txBody>
                </a:tc>
              </a:tr>
              <a:tr h="370828">
                <a:tc vMerge="1">
                  <a:txBody>
                    <a:bodyPr/>
                    <a:p>
                      <a:pPr>
                        <a:defRPr/>
                      </a:pPr>
                      <a:endParaRPr lang="ru-RU"/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defRPr/>
                      </a:pPr>
                      <a:r>
                        <a:rPr lang="ru-RU" sz="1400" b="1">
                          <a:latin typeface="Arial Narrow"/>
                        </a:rPr>
                        <a:t>202</a:t>
                      </a:r>
                      <a:r>
                        <a:rPr lang="en-US" sz="1400" b="1">
                          <a:latin typeface="Arial Narrow"/>
                        </a:rPr>
                        <a:t>4</a:t>
                      </a:r>
                      <a:r>
                        <a:rPr lang="ru-RU" sz="1400" b="1">
                          <a:latin typeface="Arial Narrow"/>
                        </a:rPr>
                        <a:t> год</a:t>
                      </a:r>
                      <a:endParaRPr lang="ru-RU" sz="1050">
                        <a:latin typeface="Arial Narrow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R w="12700" algn="ctr">
                      <a:solidFill>
                        <a:schemeClr val="accent1">
                          <a:lumMod val="75000"/>
                        </a:schemeClr>
                      </a:solidFill>
                    </a:lnR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defRPr/>
                      </a:pPr>
                      <a:r>
                        <a:rPr lang="ru-RU" sz="1400" b="1">
                          <a:latin typeface="Arial Narrow"/>
                        </a:rPr>
                        <a:t>202</a:t>
                      </a:r>
                      <a:r>
                        <a:rPr lang="en-US" sz="1400" b="1">
                          <a:latin typeface="Arial Narrow"/>
                        </a:rPr>
                        <a:t>5</a:t>
                      </a:r>
                      <a:r>
                        <a:rPr lang="ru-RU" sz="1400" b="1">
                          <a:latin typeface="Arial Narrow"/>
                        </a:rPr>
                        <a:t> год</a:t>
                      </a:r>
                      <a:endParaRPr lang="ru-RU" sz="1050">
                        <a:latin typeface="Arial Narrow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algn="ctr">
                      <a:solidFill>
                        <a:schemeClr val="accent1">
                          <a:lumMod val="75000"/>
                        </a:schemeClr>
                      </a:solidFill>
                    </a:lnL>
                    <a:lnR w="12700" algn="ctr">
                      <a:solidFill>
                        <a:schemeClr val="accent1">
                          <a:lumMod val="75000"/>
                        </a:schemeClr>
                      </a:solidFill>
                    </a:lnR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defRPr/>
                      </a:pPr>
                      <a:r>
                        <a:rPr lang="ru-RU" sz="1400" b="1">
                          <a:latin typeface="Arial Narrow"/>
                        </a:rPr>
                        <a:t>202</a:t>
                      </a:r>
                      <a:r>
                        <a:rPr lang="en-US" sz="1400" b="1">
                          <a:latin typeface="Arial Narrow"/>
                        </a:rPr>
                        <a:t>6</a:t>
                      </a:r>
                      <a:r>
                        <a:rPr lang="ru-RU" sz="1400" b="1">
                          <a:latin typeface="Arial Narrow"/>
                        </a:rPr>
                        <a:t> год</a:t>
                      </a:r>
                      <a:endParaRPr lang="ru-RU" sz="1050">
                        <a:latin typeface="Arial Narrow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algn="ctr">
                      <a:solidFill>
                        <a:schemeClr val="accent1">
                          <a:lumMod val="75000"/>
                        </a:schemeClr>
                      </a:solidFill>
                    </a:lnL>
                  </a:tcPr>
                </a:tc>
              </a:tr>
              <a:tr h="552003"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  <a:defRPr/>
                      </a:pPr>
                      <a:r>
                        <a:rPr lang="ru-RU" sz="1200">
                          <a:latin typeface="Arial Narrow"/>
                        </a:rPr>
                        <a:t>Достижение роста объёмов отгруженной продукции к предыдущему году</a:t>
                      </a:r>
                      <a:endParaRPr lang="ru-RU" sz="1200">
                        <a:latin typeface="Arial Narrow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R w="12700" algn="ctr">
                      <a:solidFill>
                        <a:schemeClr val="accent1">
                          <a:lumMod val="75000"/>
                        </a:schemeClr>
                      </a:solidFill>
                    </a:lnR>
                  </a:tcPr>
                </a:tc>
                <a:tc>
                  <a:txBody>
                    <a:bodyPr/>
                    <a:p>
                      <a:pPr marL="0" marR="0" lvl="0" indent="0" algn="ctr" defTabSz="68580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200">
                          <a:latin typeface="Arial Narrow"/>
                        </a:rPr>
                        <a:t> </a:t>
                      </a:r>
                      <a:r>
                        <a:rPr lang="en-US" sz="1200" b="0" u="none" strike="noStrike" cap="none" spc="0">
                          <a:ln>
                            <a:noFill/>
                          </a:ln>
                          <a:solidFill>
                            <a:prstClr val="black"/>
                          </a:solidFill>
                          <a:latin typeface="Arial Narrow"/>
                        </a:rPr>
                        <a:t>10</a:t>
                      </a:r>
                      <a:r>
                        <a:rPr lang="ru-RU" sz="1200" b="0" u="none" strike="noStrike" cap="none" spc="0">
                          <a:ln>
                            <a:noFill/>
                          </a:ln>
                          <a:solidFill>
                            <a:prstClr val="black"/>
                          </a:solidFill>
                          <a:latin typeface="Arial Narrow"/>
                        </a:rPr>
                        <a:t>9</a:t>
                      </a:r>
                      <a:r>
                        <a:rPr lang="en-US" sz="1200" b="0" u="none" strike="noStrike" cap="none" spc="0">
                          <a:ln>
                            <a:noFill/>
                          </a:ln>
                          <a:solidFill>
                            <a:prstClr val="black"/>
                          </a:solidFill>
                          <a:latin typeface="Arial Narrow"/>
                        </a:rPr>
                        <a:t>,</a:t>
                      </a:r>
                      <a:r>
                        <a:rPr lang="ru-RU" sz="1200" b="0" u="none" strike="noStrike" cap="none" spc="0">
                          <a:ln>
                            <a:noFill/>
                          </a:ln>
                          <a:solidFill>
                            <a:prstClr val="black"/>
                          </a:solidFill>
                          <a:latin typeface="Arial Narrow"/>
                        </a:rPr>
                        <a:t>1</a:t>
                      </a:r>
                      <a:r>
                        <a:rPr lang="en-US" sz="1200" b="0" u="none" strike="noStrike" cap="none" spc="0">
                          <a:ln>
                            <a:noFill/>
                          </a:ln>
                          <a:solidFill>
                            <a:prstClr val="black"/>
                          </a:solidFill>
                          <a:latin typeface="Arial Narrow"/>
                        </a:rPr>
                        <a:t>%</a:t>
                      </a:r>
                      <a:endParaRPr lang="ru-RU" sz="1200" b="0" i="0" u="none" strike="noStrike" cap="none" spc="0">
                        <a:ln>
                          <a:noFill/>
                        </a:ln>
                        <a:solidFill>
                          <a:prstClr val="black"/>
                        </a:solidFill>
                        <a:latin typeface="Arial Narrow"/>
                        <a:ea typeface="Calibri"/>
                        <a:cs typeface="Times New Roman"/>
                      </a:endParaRPr>
                    </a:p>
                  </a:txBody>
                  <a:tcPr marL="59296" marR="59296" marT="0" marB="0" anchor="ctr">
                    <a:lnL w="12700" algn="ctr">
                      <a:solidFill>
                        <a:schemeClr val="accent1">
                          <a:lumMod val="75000"/>
                        </a:schemeClr>
                      </a:solidFill>
                    </a:lnL>
                    <a:lnR w="12700" algn="ctr">
                      <a:solidFill>
                        <a:schemeClr val="accent1">
                          <a:lumMod val="75000"/>
                        </a:schemeClr>
                      </a:solidFill>
                    </a:lnR>
                  </a:tcPr>
                </a:tc>
                <a:tc>
                  <a:txBody>
                    <a:bodyPr/>
                    <a:p>
                      <a:pPr marL="0" marR="0" lvl="0" indent="0" algn="ctr" defTabSz="68580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200">
                          <a:latin typeface="Arial Narrow"/>
                        </a:rPr>
                        <a:t> </a:t>
                      </a:r>
                      <a:r>
                        <a:rPr lang="en-US" sz="1200">
                          <a:latin typeface="Arial Narrow"/>
                        </a:rPr>
                        <a:t>10</a:t>
                      </a:r>
                      <a:r>
                        <a:rPr lang="ru-RU" sz="1200">
                          <a:latin typeface="Arial Narrow"/>
                        </a:rPr>
                        <a:t>3,5%</a:t>
                      </a:r>
                      <a:endParaRPr lang="ru-RU" sz="1200">
                        <a:latin typeface="Arial Narrow"/>
                        <a:ea typeface="Calibri"/>
                        <a:cs typeface="Times New Roman"/>
                      </a:endParaRPr>
                    </a:p>
                  </a:txBody>
                  <a:tcPr marL="59296" marR="59296" marT="0" marB="0" anchor="ctr">
                    <a:lnL w="12700" algn="ctr">
                      <a:solidFill>
                        <a:schemeClr val="accent1">
                          <a:lumMod val="75000"/>
                        </a:schemeClr>
                      </a:solidFill>
                    </a:lnL>
                    <a:lnR w="12700" algn="ctr">
                      <a:solidFill>
                        <a:schemeClr val="accent1">
                          <a:lumMod val="75000"/>
                        </a:schemeClr>
                      </a:solidFill>
                    </a:lnR>
                  </a:tcPr>
                </a:tc>
                <a:tc>
                  <a:txBody>
                    <a:bodyPr/>
                    <a:p>
                      <a:pPr marL="0" marR="0" lvl="0" indent="0" algn="ctr" defTabSz="68580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200">
                          <a:latin typeface="Arial Narrow"/>
                        </a:rPr>
                        <a:t>105,0%</a:t>
                      </a:r>
                      <a:endParaRPr lang="ru-RU" sz="1200">
                        <a:latin typeface="Arial Narrow"/>
                        <a:ea typeface="Calibri"/>
                        <a:cs typeface="Times New Roman"/>
                      </a:endParaRPr>
                    </a:p>
                  </a:txBody>
                  <a:tcPr marL="59296" marR="59296" marT="0" marB="0" anchor="ctr">
                    <a:lnL w="12700" algn="ctr">
                      <a:solidFill>
                        <a:schemeClr val="accent1">
                          <a:lumMod val="75000"/>
                        </a:schemeClr>
                      </a:solidFill>
                    </a:lnL>
                  </a:tcPr>
                </a:tc>
              </a:tr>
              <a:tr h="504056">
                <a:tc>
                  <a:txBody>
                    <a:bodyPr/>
                    <a:p>
                      <a:pPr marL="0" marR="0" lvl="0" indent="0" algn="l" defTabSz="68580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ru-RU" sz="1200">
                        <a:latin typeface="Arial Narrow"/>
                      </a:endParaRPr>
                    </a:p>
                    <a:p>
                      <a:pPr marL="0" marR="0" lvl="0" indent="0" algn="l" defTabSz="68580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200">
                          <a:latin typeface="Arial Narrow"/>
                        </a:rPr>
                        <a:t>Достижение роста объёмов отгруженной продукции к 2023 году (базовый год)</a:t>
                      </a:r>
                      <a:endParaRPr lang="ru-RU" sz="1200">
                        <a:latin typeface="Arial Narrow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defRPr/>
                      </a:pPr>
                      <a:endParaRPr lang="ru-RU" sz="1200">
                        <a:latin typeface="Arial Narrow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R w="12700" algn="ctr">
                      <a:solidFill>
                        <a:schemeClr val="accent1">
                          <a:lumMod val="75000"/>
                        </a:schemeClr>
                      </a:solidFill>
                    </a:lnR>
                  </a:tcPr>
                </a:tc>
                <a:tc>
                  <a:txBody>
                    <a:bodyPr/>
                    <a:p>
                      <a:pPr marL="0" marR="0" lvl="0" indent="0" algn="ctr" defTabSz="68580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200" b="0" i="0" u="none" strike="noStrike" cap="none" spc="0">
                          <a:ln>
                            <a:noFill/>
                          </a:ln>
                          <a:solidFill>
                            <a:prstClr val="black"/>
                          </a:solidFill>
                          <a:latin typeface="Arial Narrow"/>
                          <a:ea typeface="Calibri"/>
                          <a:cs typeface="Times New Roman"/>
                        </a:rPr>
                        <a:t>109,1%</a:t>
                      </a:r>
                      <a:endParaRPr/>
                    </a:p>
                  </a:txBody>
                  <a:tcPr marL="59296" marR="59296" marT="0" marB="0" anchor="ctr">
                    <a:lnL w="12700" algn="ctr">
                      <a:solidFill>
                        <a:schemeClr val="accent1">
                          <a:lumMod val="75000"/>
                        </a:schemeClr>
                      </a:solidFill>
                    </a:lnL>
                    <a:lnR w="12700" algn="ctr">
                      <a:solidFill>
                        <a:schemeClr val="accent1">
                          <a:lumMod val="75000"/>
                        </a:schemeClr>
                      </a:solidFill>
                    </a:lnR>
                  </a:tcPr>
                </a:tc>
                <a:tc>
                  <a:txBody>
                    <a:bodyPr/>
                    <a:p>
                      <a:pPr marL="0" marR="0" lvl="0" indent="0" algn="ctr" defTabSz="68580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200">
                          <a:latin typeface="Arial Narrow"/>
                          <a:ea typeface="Calibri"/>
                          <a:cs typeface="Times New Roman"/>
                        </a:rPr>
                        <a:t>112,9%</a:t>
                      </a:r>
                      <a:endParaRPr/>
                    </a:p>
                  </a:txBody>
                  <a:tcPr marL="59296" marR="59296" marT="0" marB="0" anchor="ctr">
                    <a:lnL w="12700" algn="ctr">
                      <a:solidFill>
                        <a:schemeClr val="accent1">
                          <a:lumMod val="75000"/>
                        </a:schemeClr>
                      </a:solidFill>
                    </a:lnL>
                    <a:lnR w="12700" algn="ctr">
                      <a:solidFill>
                        <a:schemeClr val="accent1">
                          <a:lumMod val="75000"/>
                        </a:schemeClr>
                      </a:solidFill>
                    </a:lnR>
                  </a:tcPr>
                </a:tc>
                <a:tc>
                  <a:txBody>
                    <a:bodyPr/>
                    <a:p>
                      <a:pPr marL="0" marR="0" lvl="0" indent="0" algn="ctr" defTabSz="68580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200">
                          <a:latin typeface="Arial Narrow"/>
                          <a:ea typeface="Calibri"/>
                          <a:cs typeface="Times New Roman"/>
                        </a:rPr>
                        <a:t>118,6%</a:t>
                      </a:r>
                      <a:endParaRPr/>
                    </a:p>
                  </a:txBody>
                  <a:tcPr marL="59296" marR="59296" marT="0" marB="0" anchor="ctr">
                    <a:lnL w="12700" algn="ctr">
                      <a:solidFill>
                        <a:schemeClr val="accent1">
                          <a:lumMod val="75000"/>
                        </a:schemeClr>
                      </a:solidFill>
                    </a:lnL>
                  </a:tcPr>
                </a:tc>
              </a:tr>
              <a:tr h="504056">
                <a:tc>
                  <a:txBody>
                    <a:bodyPr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defRPr/>
                      </a:pPr>
                      <a:r>
                        <a:rPr lang="ru-RU" sz="1200">
                          <a:latin typeface="Arial Narrow"/>
                        </a:rPr>
                        <a:t>Достижение роста объёмов инвестиций в основной капитал предприятий промышленности</a:t>
                      </a:r>
                      <a:endParaRPr lang="ru-RU" sz="1200">
                        <a:latin typeface="Arial Narrow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R w="12700" algn="ctr">
                      <a:solidFill>
                        <a:schemeClr val="accent1">
                          <a:lumMod val="75000"/>
                        </a:schemeClr>
                      </a:solidFill>
                    </a:lnR>
                  </a:tcPr>
                </a:tc>
                <a:tc>
                  <a:txBody>
                    <a:bodyPr/>
                    <a:p>
                      <a:pPr marL="0" marR="0" lvl="0" indent="0" algn="ctr" defTabSz="68580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200">
                          <a:latin typeface="Arial Narrow"/>
                        </a:rPr>
                        <a:t> </a:t>
                      </a:r>
                      <a:r>
                        <a:rPr lang="ru-RU" sz="1200" b="0" u="none" strike="noStrike" cap="none" spc="0">
                          <a:ln>
                            <a:noFill/>
                          </a:ln>
                          <a:solidFill>
                            <a:prstClr val="black"/>
                          </a:solidFill>
                          <a:latin typeface="Arial Narrow"/>
                        </a:rPr>
                        <a:t>108,9%</a:t>
                      </a:r>
                      <a:endParaRPr lang="ru-RU" sz="1200" b="0" i="0" u="none" strike="noStrike" cap="none" spc="0">
                        <a:ln>
                          <a:noFill/>
                        </a:ln>
                        <a:solidFill>
                          <a:prstClr val="black"/>
                        </a:solidFill>
                        <a:latin typeface="Arial Narrow"/>
                        <a:ea typeface="Calibri"/>
                        <a:cs typeface="Times New Roman"/>
                      </a:endParaRPr>
                    </a:p>
                  </a:txBody>
                  <a:tcPr marL="59296" marR="59296" marT="0" marB="0" anchor="ctr">
                    <a:lnL w="12700" algn="ctr">
                      <a:solidFill>
                        <a:schemeClr val="accent1">
                          <a:lumMod val="75000"/>
                        </a:schemeClr>
                      </a:solidFill>
                    </a:lnL>
                    <a:lnR w="12700" algn="ctr">
                      <a:solidFill>
                        <a:schemeClr val="accent1">
                          <a:lumMod val="75000"/>
                        </a:schemeClr>
                      </a:solidFill>
                    </a:lnR>
                  </a:tcPr>
                </a:tc>
                <a:tc>
                  <a:txBody>
                    <a:bodyPr/>
                    <a:p>
                      <a:pPr marL="0" marR="0" lvl="0" indent="0" algn="ctr" defTabSz="68580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200">
                          <a:latin typeface="Arial Narrow"/>
                        </a:rPr>
                        <a:t> 115,8%</a:t>
                      </a:r>
                      <a:endParaRPr lang="ru-RU" sz="1200">
                        <a:latin typeface="Arial Narrow"/>
                        <a:ea typeface="Calibri"/>
                        <a:cs typeface="Times New Roman"/>
                      </a:endParaRPr>
                    </a:p>
                  </a:txBody>
                  <a:tcPr marL="59296" marR="59296" marT="0" marB="0" anchor="ctr">
                    <a:lnL w="12700" algn="ctr">
                      <a:solidFill>
                        <a:schemeClr val="accent1">
                          <a:lumMod val="75000"/>
                        </a:schemeClr>
                      </a:solidFill>
                    </a:lnL>
                    <a:lnR w="12700" algn="ctr">
                      <a:solidFill>
                        <a:schemeClr val="accent1">
                          <a:lumMod val="75000"/>
                        </a:schemeClr>
                      </a:solidFill>
                    </a:lnR>
                  </a:tcPr>
                </a:tc>
                <a:tc>
                  <a:txBody>
                    <a:bodyPr/>
                    <a:p>
                      <a:pPr marL="0" marR="0" lvl="0" indent="0" algn="ctr" defTabSz="68580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200">
                          <a:latin typeface="Arial Narrow"/>
                        </a:rPr>
                        <a:t> 119,34%</a:t>
                      </a:r>
                      <a:endParaRPr lang="ru-RU" sz="1200">
                        <a:latin typeface="Arial Narrow"/>
                        <a:ea typeface="Calibri"/>
                        <a:cs typeface="Times New Roman"/>
                      </a:endParaRPr>
                    </a:p>
                  </a:txBody>
                  <a:tcPr marL="59296" marR="59296" marT="0" marB="0" anchor="ctr">
                    <a:lnL w="12700" algn="ctr">
                      <a:solidFill>
                        <a:schemeClr val="accent1">
                          <a:lumMod val="75000"/>
                        </a:schemeClr>
                      </a:solidFill>
                    </a:lnL>
                  </a:tcPr>
                </a:tc>
              </a:tr>
              <a:tr h="472264">
                <a:tc>
                  <a:txBody>
                    <a:bodyPr/>
                    <a:p>
                      <a:pPr marL="0" marR="0" lvl="0" indent="0" algn="l" defTabSz="68580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ru-RU" sz="1200">
                        <a:solidFill>
                          <a:schemeClr val="dk1"/>
                        </a:solidFill>
                        <a:latin typeface="Arial Narrow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68580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200">
                          <a:solidFill>
                            <a:schemeClr val="dk1"/>
                          </a:solidFill>
                          <a:latin typeface="Arial Narrow"/>
                          <a:ea typeface="+mn-ea"/>
                          <a:cs typeface="+mn-cs"/>
                        </a:rPr>
                        <a:t>Индекс промышленного производства</a:t>
                      </a:r>
                      <a:endParaRPr lang="ru-RU" sz="1200">
                        <a:solidFill>
                          <a:schemeClr val="dk1"/>
                        </a:solidFill>
                        <a:latin typeface="Arial Narrow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lnR w="12700" algn="ctr">
                      <a:solidFill>
                        <a:schemeClr val="accent1">
                          <a:lumMod val="75000"/>
                        </a:schemeClr>
                      </a:solidFill>
                    </a:lnR>
                  </a:tcPr>
                </a:tc>
                <a:tc>
                  <a:txBody>
                    <a:bodyPr/>
                    <a:p>
                      <a:pPr marL="0" marR="0" lvl="0" indent="0" algn="ctr" defTabSz="68580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200">
                          <a:latin typeface="Arial Narrow"/>
                        </a:rPr>
                        <a:t> 100,8 %</a:t>
                      </a:r>
                      <a:endParaRPr lang="ru-RU" sz="1200">
                        <a:latin typeface="Arial Narrow"/>
                        <a:ea typeface="Calibri"/>
                        <a:cs typeface="Times New Roman"/>
                      </a:endParaRPr>
                    </a:p>
                  </a:txBody>
                  <a:tcPr marL="59296" marR="59296" marT="0" marB="0" anchor="ctr">
                    <a:lnL w="12700" algn="ctr">
                      <a:solidFill>
                        <a:schemeClr val="accent1">
                          <a:lumMod val="75000"/>
                        </a:schemeClr>
                      </a:solidFill>
                    </a:lnL>
                    <a:lnR w="12700" algn="ctr">
                      <a:solidFill>
                        <a:schemeClr val="accent1">
                          <a:lumMod val="75000"/>
                        </a:schemeClr>
                      </a:solidFill>
                    </a:lnR>
                  </a:tcPr>
                </a:tc>
                <a:tc>
                  <a:txBody>
                    <a:bodyPr/>
                    <a:p>
                      <a:pPr marL="0" marR="0" lvl="0" indent="0" algn="ctr" defTabSz="68580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200">
                          <a:latin typeface="Arial Narrow"/>
                        </a:rPr>
                        <a:t> 101,8 %</a:t>
                      </a:r>
                      <a:endParaRPr lang="ru-RU" sz="1200">
                        <a:latin typeface="Arial Narrow"/>
                        <a:ea typeface="Calibri"/>
                        <a:cs typeface="Times New Roman"/>
                      </a:endParaRPr>
                    </a:p>
                  </a:txBody>
                  <a:tcPr marL="59296" marR="59296" marT="0" marB="0" anchor="ctr">
                    <a:lnL w="12700" algn="ctr">
                      <a:solidFill>
                        <a:schemeClr val="accent1">
                          <a:lumMod val="75000"/>
                        </a:schemeClr>
                      </a:solidFill>
                    </a:lnL>
                    <a:lnR w="12700" algn="ctr">
                      <a:solidFill>
                        <a:schemeClr val="accent1">
                          <a:lumMod val="75000"/>
                        </a:schemeClr>
                      </a:solidFill>
                    </a:lnR>
                  </a:tcPr>
                </a:tc>
                <a:tc>
                  <a:txBody>
                    <a:bodyPr/>
                    <a:p>
                      <a:pPr marL="0" marR="0" lvl="0" indent="0" algn="ctr" defTabSz="68580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200">
                          <a:latin typeface="Arial Narrow"/>
                        </a:rPr>
                        <a:t>102,7%</a:t>
                      </a:r>
                      <a:endParaRPr lang="ru-RU" sz="1200">
                        <a:latin typeface="Arial Narrow"/>
                        <a:ea typeface="Calibri"/>
                        <a:cs typeface="Times New Roman"/>
                      </a:endParaRPr>
                    </a:p>
                  </a:txBody>
                  <a:tcPr marL="59296" marR="59296" marT="0" marB="0" anchor="ctr">
                    <a:lnL w="12700" algn="ctr">
                      <a:solidFill>
                        <a:schemeClr val="accent1">
                          <a:lumMod val="75000"/>
                        </a:schemeClr>
                      </a:solidFill>
                    </a:lnL>
                  </a:tcPr>
                </a:tc>
              </a:tr>
              <a:tr h="472264">
                <a:tc>
                  <a:txBody>
                    <a:bodyPr/>
                    <a:p>
                      <a:pPr marL="0" marR="0" lvl="0" indent="0" algn="l" defTabSz="68580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ru-RU" sz="1200">
                        <a:solidFill>
                          <a:schemeClr val="dk1"/>
                        </a:solidFill>
                        <a:latin typeface="Arial Narrow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68580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200">
                          <a:solidFill>
                            <a:schemeClr val="dk1"/>
                          </a:solidFill>
                          <a:latin typeface="Arial Narrow"/>
                          <a:ea typeface="+mn-ea"/>
                          <a:cs typeface="+mn-cs"/>
                        </a:rPr>
                        <a:t>Объем налоговых поступлений</a:t>
                      </a:r>
                      <a:endParaRPr/>
                    </a:p>
                  </a:txBody>
                  <a:tcPr marL="68580" marR="68580" marT="0" marB="0">
                    <a:lnR w="12700" algn="ctr">
                      <a:solidFill>
                        <a:schemeClr val="accent1">
                          <a:lumMod val="75000"/>
                        </a:schemeClr>
                      </a:solidFill>
                    </a:lnR>
                  </a:tcPr>
                </a:tc>
                <a:tc>
                  <a:txBody>
                    <a:bodyPr/>
                    <a:p>
                      <a:pPr marL="0" marR="0" lvl="0" indent="0" algn="ctr" defTabSz="68580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200">
                          <a:latin typeface="Arial Narrow"/>
                          <a:ea typeface="Calibri"/>
                          <a:cs typeface="Times New Roman"/>
                        </a:rPr>
                        <a:t>225 млрд. рублей</a:t>
                      </a:r>
                      <a:endParaRPr/>
                    </a:p>
                  </a:txBody>
                  <a:tcPr marL="59296" marR="59296" marT="0" marB="0" anchor="ctr">
                    <a:lnL w="12700" algn="ctr">
                      <a:solidFill>
                        <a:schemeClr val="accent1">
                          <a:lumMod val="75000"/>
                        </a:schemeClr>
                      </a:solidFill>
                    </a:lnL>
                    <a:lnR w="12700" algn="ctr">
                      <a:solidFill>
                        <a:schemeClr val="accent1">
                          <a:lumMod val="75000"/>
                        </a:schemeClr>
                      </a:solidFill>
                    </a:lnR>
                  </a:tcPr>
                </a:tc>
                <a:tc>
                  <a:txBody>
                    <a:bodyPr/>
                    <a:p>
                      <a:pPr marL="0" marR="0" lvl="0" indent="0" algn="ctr" defTabSz="68580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ru-RU" sz="1200">
                        <a:latin typeface="Arial Narrow"/>
                        <a:ea typeface="Calibri"/>
                        <a:cs typeface="Times New Roman"/>
                      </a:endParaRPr>
                    </a:p>
                    <a:p>
                      <a:pPr marL="0" marR="0" lvl="0" indent="0" algn="ctr" defTabSz="68580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200">
                          <a:latin typeface="Arial Narrow"/>
                          <a:ea typeface="Calibri"/>
                          <a:cs typeface="Times New Roman"/>
                        </a:rPr>
                        <a:t>217 млрд. рублей</a:t>
                      </a:r>
                      <a:endParaRPr/>
                    </a:p>
                    <a:p>
                      <a:pPr marL="0" marR="0" lvl="0" indent="0" algn="ctr" defTabSz="68580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ru-RU" sz="1200">
                        <a:latin typeface="Arial Narrow"/>
                        <a:ea typeface="Calibri"/>
                        <a:cs typeface="Times New Roman"/>
                      </a:endParaRPr>
                    </a:p>
                  </a:txBody>
                  <a:tcPr marL="59296" marR="59296" marT="0" marB="0" anchor="ctr">
                    <a:lnL w="12700" algn="ctr">
                      <a:solidFill>
                        <a:schemeClr val="accent1">
                          <a:lumMod val="75000"/>
                        </a:schemeClr>
                      </a:solidFill>
                    </a:lnL>
                    <a:lnR w="12700" algn="ctr">
                      <a:solidFill>
                        <a:schemeClr val="accent1">
                          <a:lumMod val="75000"/>
                        </a:schemeClr>
                      </a:solidFill>
                    </a:lnR>
                  </a:tcPr>
                </a:tc>
                <a:tc>
                  <a:txBody>
                    <a:bodyPr/>
                    <a:p>
                      <a:pPr marL="0" marR="0" lvl="0" indent="0" algn="ctr" defTabSz="68580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ru-RU" sz="1200">
                        <a:latin typeface="Arial Narrow"/>
                        <a:ea typeface="Calibri"/>
                        <a:cs typeface="Times New Roman"/>
                      </a:endParaRPr>
                    </a:p>
                    <a:p>
                      <a:pPr marL="0" marR="0" lvl="0" indent="0" algn="ctr" defTabSz="68580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200">
                          <a:latin typeface="Arial Narrow"/>
                          <a:ea typeface="Calibri"/>
                          <a:cs typeface="Times New Roman"/>
                        </a:rPr>
                        <a:t>208 млрд. рублей</a:t>
                      </a:r>
                      <a:endParaRPr/>
                    </a:p>
                    <a:p>
                      <a:pPr marL="0" marR="0" lvl="0" indent="0" algn="ctr" defTabSz="68580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ru-RU" sz="1200">
                        <a:latin typeface="Arial Narrow"/>
                        <a:ea typeface="Calibri"/>
                        <a:cs typeface="Times New Roman"/>
                      </a:endParaRPr>
                    </a:p>
                  </a:txBody>
                  <a:tcPr marL="59296" marR="59296" marT="0" marB="0" anchor="ctr">
                    <a:lnL w="12700" algn="ctr">
                      <a:solidFill>
                        <a:schemeClr val="accent1">
                          <a:lumMod val="75000"/>
                        </a:schemeClr>
                      </a:solidFill>
                    </a:lnL>
                  </a:tcPr>
                </a:tc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7175" name="Прямоугольник 16"/>
          <p:cNvSpPr>
            <a:spLocks noChangeArrowheads="1"/>
          </p:cNvSpPr>
          <p:nvPr/>
        </p:nvSpPr>
        <p:spPr bwMode="auto">
          <a:xfrm>
            <a:off x="1875051" y="2981632"/>
            <a:ext cx="6409903" cy="207621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defRPr sz="2000">
                <a:solidFill>
                  <a:schemeClr val="tx1"/>
                </a:solidFill>
                <a:latin typeface="Calibri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alibri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alibri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alibri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alibri"/>
              </a:defRPr>
            </a:lvl5pPr>
            <a:lvl6pPr marL="2514600" indent="-228600" defTabSz="995363">
              <a:spcBef>
                <a:spcPts val="0"/>
              </a:spcBef>
              <a:spcAft>
                <a:spcPts val="0"/>
              </a:spcAft>
              <a:defRPr sz="2000">
                <a:solidFill>
                  <a:schemeClr val="tx1"/>
                </a:solidFill>
                <a:latin typeface="Calibri"/>
              </a:defRPr>
            </a:lvl6pPr>
            <a:lvl7pPr marL="2971800" indent="-228600" defTabSz="995363">
              <a:spcBef>
                <a:spcPts val="0"/>
              </a:spcBef>
              <a:spcAft>
                <a:spcPts val="0"/>
              </a:spcAft>
              <a:defRPr sz="2000">
                <a:solidFill>
                  <a:schemeClr val="tx1"/>
                </a:solidFill>
                <a:latin typeface="Calibri"/>
              </a:defRPr>
            </a:lvl7pPr>
            <a:lvl8pPr marL="3429000" indent="-228600" defTabSz="995363">
              <a:spcBef>
                <a:spcPts val="0"/>
              </a:spcBef>
              <a:spcAft>
                <a:spcPts val="0"/>
              </a:spcAft>
              <a:defRPr sz="2000">
                <a:solidFill>
                  <a:schemeClr val="tx1"/>
                </a:solidFill>
                <a:latin typeface="Calibri"/>
              </a:defRPr>
            </a:lvl8pPr>
            <a:lvl9pPr marL="3886200" indent="-228600" defTabSz="995363">
              <a:spcBef>
                <a:spcPts val="0"/>
              </a:spcBef>
              <a:spcAft>
                <a:spcPts val="0"/>
              </a:spcAft>
              <a:defRPr sz="2000">
                <a:solidFill>
                  <a:schemeClr val="tx1"/>
                </a:solidFill>
                <a:latin typeface="Calibri"/>
              </a:defRPr>
            </a:lvl9pPr>
          </a:lstStyle>
          <a:p>
            <a:pPr>
              <a:spcAft>
                <a:spcPts val="136"/>
              </a:spcAft>
              <a:defRPr/>
            </a:pPr>
            <a:r>
              <a:rPr lang="ru-RU" sz="750" spc="-1">
                <a:latin typeface="Arial"/>
              </a:rPr>
              <a:t> </a:t>
            </a:r>
            <a:endParaRPr lang="ru-RU" sz="750">
              <a:latin typeface="Arial"/>
              <a:cs typeface="Arial"/>
            </a:endParaRPr>
          </a:p>
        </p:txBody>
      </p:sp>
      <p:sp>
        <p:nvSpPr>
          <p:cNvPr id="5" name="Прямоугольник 4"/>
          <p:cNvSpPr/>
          <p:nvPr/>
        </p:nvSpPr>
        <p:spPr bwMode="auto">
          <a:xfrm>
            <a:off x="0" y="2081257"/>
            <a:ext cx="10160000" cy="1107996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6600">
                <a:latin typeface="Arial Narrow"/>
              </a:rPr>
              <a:t>Спасибо за внимание!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32" name="TextBox 31"/>
          <p:cNvSpPr txBox="1"/>
          <p:nvPr/>
        </p:nvSpPr>
        <p:spPr bwMode="auto">
          <a:xfrm>
            <a:off x="8089903" y="6141720"/>
            <a:ext cx="184731" cy="2543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endParaRPr lang="ru-RU" sz="1050"/>
          </a:p>
        </p:txBody>
      </p:sp>
      <p:graphicFrame>
        <p:nvGraphicFramePr>
          <p:cNvPr id="28" name="Диаграмма 27"/>
          <p:cNvGraphicFramePr>
            <a:graphicFrameLocks xmlns:a="http://schemas.openxmlformats.org/drawingml/2006/main"/>
          </p:cNvGraphicFramePr>
          <p:nvPr/>
        </p:nvGraphicFramePr>
        <p:xfrm>
          <a:off x="111450" y="1547643"/>
          <a:ext cx="4234667" cy="376232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TextBox 1"/>
          <p:cNvSpPr txBox="1"/>
          <p:nvPr/>
        </p:nvSpPr>
        <p:spPr bwMode="auto">
          <a:xfrm>
            <a:off x="299164" y="1058897"/>
            <a:ext cx="4067139" cy="2923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defRPr sz="1850" b="0" i="0" u="none" strike="noStrike" spc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  <a:ea typeface="+mn-ea"/>
                <a:cs typeface="+mn-cs"/>
              </a:defRPr>
            </a:pPr>
            <a:r>
              <a:rPr lang="ru-RU" sz="1300" b="1">
                <a:latin typeface="Arial Narrow"/>
              </a:rPr>
              <a:t>Отраслевая структура промышленного производства, %</a:t>
            </a:r>
            <a:endParaRPr sz="130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 bwMode="auto">
          <a:xfrm>
            <a:off x="7874000" y="5522595"/>
            <a:ext cx="2286000" cy="312385"/>
          </a:xfrm>
        </p:spPr>
        <p:txBody>
          <a:bodyPr/>
          <a:lstStyle/>
          <a:p>
            <a:pPr>
              <a:defRPr/>
            </a:pPr>
            <a:fld id="{63B9600A-6B80-4B50-9A53-472295784ED5}" type="slidenum">
              <a:rPr lang="ru-RU" sz="1200">
                <a:latin typeface="Arial Narrow"/>
              </a:rPr>
              <a:t/>
            </a:fld>
            <a:endParaRPr lang="ru-RU" sz="1200">
              <a:latin typeface="Arial Narrow"/>
            </a:endParaRPr>
          </a:p>
        </p:txBody>
      </p:sp>
      <p:sp>
        <p:nvSpPr>
          <p:cNvPr id="14" name="TextBox 6"/>
          <p:cNvSpPr txBox="1">
            <a:spLocks noChangeArrowheads="1"/>
          </p:cNvSpPr>
          <p:nvPr/>
        </p:nvSpPr>
        <p:spPr bwMode="auto">
          <a:xfrm>
            <a:off x="0" y="169840"/>
            <a:ext cx="10160000" cy="56663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 wrap="square" anchor="b">
            <a:spAutoFit/>
          </a:bodyPr>
          <a:lstStyle>
            <a:lvl1pPr>
              <a:defRPr sz="2000">
                <a:solidFill>
                  <a:schemeClr val="tx1"/>
                </a:solidFill>
                <a:latin typeface="Calibri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alibri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alibri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alibri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alibri"/>
              </a:defRPr>
            </a:lvl5pPr>
            <a:lvl6pPr marL="2514600" indent="-228600" defTabSz="995363">
              <a:spcBef>
                <a:spcPts val="0"/>
              </a:spcBef>
              <a:spcAft>
                <a:spcPts val="0"/>
              </a:spcAft>
              <a:defRPr sz="2000">
                <a:solidFill>
                  <a:schemeClr val="tx1"/>
                </a:solidFill>
                <a:latin typeface="Calibri"/>
              </a:defRPr>
            </a:lvl6pPr>
            <a:lvl7pPr marL="2971800" indent="-228600" defTabSz="995363">
              <a:spcBef>
                <a:spcPts val="0"/>
              </a:spcBef>
              <a:spcAft>
                <a:spcPts val="0"/>
              </a:spcAft>
              <a:defRPr sz="2000">
                <a:solidFill>
                  <a:schemeClr val="tx1"/>
                </a:solidFill>
                <a:latin typeface="Calibri"/>
              </a:defRPr>
            </a:lvl7pPr>
            <a:lvl8pPr marL="3429000" indent="-228600" defTabSz="995363">
              <a:spcBef>
                <a:spcPts val="0"/>
              </a:spcBef>
              <a:spcAft>
                <a:spcPts val="0"/>
              </a:spcAft>
              <a:defRPr sz="2000">
                <a:solidFill>
                  <a:schemeClr val="tx1"/>
                </a:solidFill>
                <a:latin typeface="Calibri"/>
              </a:defRPr>
            </a:lvl8pPr>
            <a:lvl9pPr marL="3886200" indent="-228600" defTabSz="995363">
              <a:spcBef>
                <a:spcPts val="0"/>
              </a:spcBef>
              <a:spcAft>
                <a:spcPts val="0"/>
              </a:spcAft>
              <a:defRPr sz="2000">
                <a:solidFill>
                  <a:schemeClr val="tx1"/>
                </a:solidFill>
                <a:latin typeface="Calibri"/>
              </a:defRPr>
            </a:lvl9pPr>
          </a:lstStyle>
          <a:p>
            <a:pPr algn="ctr">
              <a:lnSpc>
                <a:spcPct val="200000"/>
              </a:lnSpc>
              <a:defRPr/>
            </a:pPr>
            <a:r>
              <a:rPr lang="ru-RU" sz="1800" b="1">
                <a:latin typeface="Arial Narrow"/>
                <a:cs typeface="Arial Narrow"/>
              </a:rPr>
              <a:t>Краткая характеристика промышленного потенциала Красноярского края</a:t>
            </a:r>
            <a:endParaRPr lang="ru-RU" sz="1800"/>
          </a:p>
        </p:txBody>
      </p:sp>
      <p:sp>
        <p:nvSpPr>
          <p:cNvPr id="7" name="Прямоугольник 6"/>
          <p:cNvSpPr/>
          <p:nvPr/>
        </p:nvSpPr>
        <p:spPr bwMode="auto">
          <a:xfrm>
            <a:off x="4527239" y="3831658"/>
            <a:ext cx="5080000" cy="292387"/>
          </a:xfrm>
          <a:prstGeom prst="rect">
            <a:avLst/>
          </a:prstGeom>
        </p:spPr>
        <p:txBody>
          <a:bodyPr>
            <a:spAutoFit/>
          </a:bodyPr>
          <a:lstStyle/>
          <a:p>
            <a:pPr lvl="0">
              <a:defRPr/>
            </a:pPr>
            <a:r>
              <a:rPr lang="ru-RU" sz="1300" b="1">
                <a:solidFill>
                  <a:prstClr val="black"/>
                </a:solidFill>
                <a:latin typeface="Arial Narrow"/>
              </a:rPr>
              <a:t>Приоритетные направления развития промышленности в регионе:</a:t>
            </a:r>
            <a:endParaRPr lang="ru-RU" sz="1300">
              <a:solidFill>
                <a:prstClr val="black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 bwMode="auto">
          <a:xfrm>
            <a:off x="5095693" y="4191432"/>
            <a:ext cx="403838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endParaRPr lang="ru-RU" sz="1200">
              <a:solidFill>
                <a:srgbClr val="0070C0"/>
              </a:solidFill>
            </a:endParaRPr>
          </a:p>
          <a:p>
            <a:pPr marL="285750" indent="-285750">
              <a:buFont typeface="Arial"/>
              <a:buChar char="•"/>
              <a:defRPr/>
            </a:pPr>
            <a:r>
              <a:rPr lang="ru-RU" sz="1300" b="1">
                <a:solidFill>
                  <a:srgbClr val="0070C0"/>
                </a:solidFill>
                <a:latin typeface="Arial Narrow"/>
              </a:rPr>
              <a:t>металлургическое производство</a:t>
            </a:r>
            <a:endParaRPr/>
          </a:p>
          <a:p>
            <a:pPr marL="285750" indent="-285750">
              <a:buFont typeface="Arial"/>
              <a:buChar char="•"/>
              <a:defRPr/>
            </a:pPr>
            <a:r>
              <a:rPr lang="ru-RU" sz="1300" b="1">
                <a:solidFill>
                  <a:srgbClr val="0070C0"/>
                </a:solidFill>
                <a:latin typeface="Arial Narrow"/>
              </a:rPr>
              <a:t>машиностроение</a:t>
            </a:r>
            <a:endParaRPr/>
          </a:p>
          <a:p>
            <a:pPr marL="285750" indent="-285750">
              <a:buFont typeface="Arial"/>
              <a:buChar char="•"/>
              <a:defRPr/>
            </a:pPr>
            <a:r>
              <a:rPr lang="ru-RU" sz="1300" b="1">
                <a:solidFill>
                  <a:srgbClr val="0070C0"/>
                </a:solidFill>
                <a:latin typeface="Arial Narrow"/>
              </a:rPr>
              <a:t>химическое производство</a:t>
            </a:r>
            <a:endParaRPr/>
          </a:p>
          <a:p>
            <a:pPr marL="285750" indent="-285750">
              <a:buFont typeface="Arial"/>
              <a:buChar char="•"/>
              <a:defRPr/>
            </a:pPr>
            <a:r>
              <a:rPr lang="ru-RU" sz="1300" b="1">
                <a:solidFill>
                  <a:srgbClr val="0070C0"/>
                </a:solidFill>
                <a:latin typeface="Arial Narrow"/>
              </a:rPr>
              <a:t>лесопереработка</a:t>
            </a:r>
            <a:endParaRPr/>
          </a:p>
        </p:txBody>
      </p:sp>
      <p:sp>
        <p:nvSpPr>
          <p:cNvPr id="5" name="Прямоугольник 4"/>
          <p:cNvSpPr/>
          <p:nvPr/>
        </p:nvSpPr>
        <p:spPr bwMode="auto">
          <a:xfrm>
            <a:off x="4527239" y="1063282"/>
            <a:ext cx="2665080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1300" b="1">
                <a:solidFill>
                  <a:prstClr val="black">
                    <a:lumMod val="65000"/>
                    <a:lumOff val="35000"/>
                  </a:prstClr>
                </a:solidFill>
                <a:latin typeface="Arial Narrow"/>
              </a:rPr>
              <a:t>Динамика индекса промышленного производства, %</a:t>
            </a:r>
            <a:endParaRPr sz="1300" b="1">
              <a:solidFill>
                <a:prstClr val="black">
                  <a:lumMod val="65000"/>
                  <a:lumOff val="35000"/>
                </a:prstClr>
              </a:solidFill>
              <a:latin typeface="Arial Narrow"/>
            </a:endParaRPr>
          </a:p>
        </p:txBody>
      </p:sp>
      <p:sp>
        <p:nvSpPr>
          <p:cNvPr id="6" name="Прямоугольник 5"/>
          <p:cNvSpPr/>
          <p:nvPr/>
        </p:nvSpPr>
        <p:spPr bwMode="auto">
          <a:xfrm flipH="1">
            <a:off x="7192318" y="1058897"/>
            <a:ext cx="2856232" cy="6924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ru-RU" sz="1300" b="1">
                <a:solidFill>
                  <a:prstClr val="black">
                    <a:lumMod val="65000"/>
                    <a:lumOff val="35000"/>
                  </a:prstClr>
                </a:solidFill>
                <a:latin typeface="Arial Narrow"/>
              </a:rPr>
              <a:t>Динамика индекса промышленного производства обрабатывающего комплекса, %</a:t>
            </a:r>
            <a:endParaRPr/>
          </a:p>
        </p:txBody>
      </p:sp>
      <p:graphicFrame>
        <p:nvGraphicFramePr>
          <p:cNvPr id="903240273" name=""/>
          <p:cNvGraphicFramePr>
            <a:graphicFrameLocks xmlns:a="http://schemas.openxmlformats.org/drawingml/2006/main"/>
          </p:cNvGraphicFramePr>
          <p:nvPr/>
        </p:nvGraphicFramePr>
        <p:xfrm>
          <a:off x="4215903" y="1751393"/>
          <a:ext cx="3284307" cy="219829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670461228" name=""/>
          <p:cNvGraphicFramePr>
            <a:graphicFrameLocks xmlns:a="http://schemas.openxmlformats.org/drawingml/2006/main"/>
          </p:cNvGraphicFramePr>
          <p:nvPr/>
        </p:nvGraphicFramePr>
        <p:xfrm>
          <a:off x="7229331" y="1907551"/>
          <a:ext cx="2784223" cy="17175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32" name="TextBox 31"/>
          <p:cNvSpPr txBox="1"/>
          <p:nvPr/>
        </p:nvSpPr>
        <p:spPr bwMode="auto">
          <a:xfrm>
            <a:off x="8089903" y="6141720"/>
            <a:ext cx="184731" cy="2543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endParaRPr lang="ru-RU" sz="105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 bwMode="auto">
          <a:xfrm>
            <a:off x="7874000" y="5522595"/>
            <a:ext cx="2286000" cy="312385"/>
          </a:xfrm>
        </p:spPr>
        <p:txBody>
          <a:bodyPr/>
          <a:lstStyle/>
          <a:p>
            <a:pPr>
              <a:defRPr/>
            </a:pPr>
            <a:fld id="{63B9600A-6B80-4B50-9A53-472295784ED5}" type="slidenum">
              <a:rPr lang="ru-RU" sz="1200">
                <a:latin typeface="Arial Narrow"/>
              </a:rPr>
              <a:t/>
            </a:fld>
            <a:endParaRPr lang="ru-RU" sz="1200">
              <a:latin typeface="Arial Narrow"/>
            </a:endParaRPr>
          </a:p>
        </p:txBody>
      </p:sp>
      <p:sp>
        <p:nvSpPr>
          <p:cNvPr id="14" name="TextBox 6"/>
          <p:cNvSpPr txBox="1">
            <a:spLocks noChangeArrowheads="1"/>
          </p:cNvSpPr>
          <p:nvPr/>
        </p:nvSpPr>
        <p:spPr bwMode="auto">
          <a:xfrm>
            <a:off x="0" y="169840"/>
            <a:ext cx="10160000" cy="56663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 wrap="square" anchor="b">
            <a:spAutoFit/>
          </a:bodyPr>
          <a:lstStyle>
            <a:lvl1pPr>
              <a:defRPr sz="2000">
                <a:solidFill>
                  <a:schemeClr val="tx1"/>
                </a:solidFill>
                <a:latin typeface="Calibri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alibri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alibri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alibri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alibri"/>
              </a:defRPr>
            </a:lvl5pPr>
            <a:lvl6pPr marL="2514600" indent="-228600" defTabSz="995363">
              <a:spcBef>
                <a:spcPts val="0"/>
              </a:spcBef>
              <a:spcAft>
                <a:spcPts val="0"/>
              </a:spcAft>
              <a:defRPr sz="2000">
                <a:solidFill>
                  <a:schemeClr val="tx1"/>
                </a:solidFill>
                <a:latin typeface="Calibri"/>
              </a:defRPr>
            </a:lvl6pPr>
            <a:lvl7pPr marL="2971800" indent="-228600" defTabSz="995363">
              <a:spcBef>
                <a:spcPts val="0"/>
              </a:spcBef>
              <a:spcAft>
                <a:spcPts val="0"/>
              </a:spcAft>
              <a:defRPr sz="2000">
                <a:solidFill>
                  <a:schemeClr val="tx1"/>
                </a:solidFill>
                <a:latin typeface="Calibri"/>
              </a:defRPr>
            </a:lvl7pPr>
            <a:lvl8pPr marL="3429000" indent="-228600" defTabSz="995363">
              <a:spcBef>
                <a:spcPts val="0"/>
              </a:spcBef>
              <a:spcAft>
                <a:spcPts val="0"/>
              </a:spcAft>
              <a:defRPr sz="2000">
                <a:solidFill>
                  <a:schemeClr val="tx1"/>
                </a:solidFill>
                <a:latin typeface="Calibri"/>
              </a:defRPr>
            </a:lvl8pPr>
            <a:lvl9pPr marL="3886200" indent="-228600" defTabSz="995363">
              <a:spcBef>
                <a:spcPts val="0"/>
              </a:spcBef>
              <a:spcAft>
                <a:spcPts val="0"/>
              </a:spcAft>
              <a:defRPr sz="2000">
                <a:solidFill>
                  <a:schemeClr val="tx1"/>
                </a:solidFill>
                <a:latin typeface="Calibri"/>
              </a:defRPr>
            </a:lvl9pPr>
          </a:lstStyle>
          <a:p>
            <a:pPr algn="ctr">
              <a:lnSpc>
                <a:spcPct val="200000"/>
              </a:lnSpc>
              <a:defRPr/>
            </a:pPr>
            <a:r>
              <a:rPr lang="ru-RU" sz="1800" b="1">
                <a:latin typeface="Arial Narrow"/>
                <a:cs typeface="Arial Narrow"/>
              </a:rPr>
              <a:t>Краткая характеристика промышленного потенциала региона</a:t>
            </a:r>
            <a:endParaRPr lang="ru-RU" sz="1800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2487711" y="1066833"/>
            <a:ext cx="4896543" cy="377985"/>
          </a:xfrm>
          <a:prstGeom prst="rect">
            <a:avLst/>
          </a:prstGeom>
        </p:spPr>
      </p:pic>
      <p:grpSp>
        <p:nvGrpSpPr>
          <p:cNvPr id="20" name="Группа 19"/>
          <p:cNvGrpSpPr/>
          <p:nvPr/>
        </p:nvGrpSpPr>
        <p:grpSpPr bwMode="auto">
          <a:xfrm>
            <a:off x="87094" y="1784125"/>
            <a:ext cx="1972723" cy="3134692"/>
            <a:chOff x="0" y="0"/>
            <a:chExt cx="1972723" cy="3134692"/>
          </a:xfrm>
        </p:grpSpPr>
        <p:sp>
          <p:nvSpPr>
            <p:cNvPr id="26" name="TextBox 25"/>
            <p:cNvSpPr txBox="1"/>
            <p:nvPr/>
          </p:nvSpPr>
          <p:spPr bwMode="auto">
            <a:xfrm>
              <a:off x="601561" y="0"/>
              <a:ext cx="859529" cy="12858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defRPr/>
              </a:pPr>
              <a:r>
                <a:rPr lang="ru-RU" sz="900" i="1">
                  <a:latin typeface="Arial Narrow"/>
                </a:rPr>
                <a:t>Фотография </a:t>
              </a:r>
              <a:endParaRPr sz="1050">
                <a:latin typeface="Arial Narrow"/>
              </a:endParaRPr>
            </a:p>
            <a:p>
              <a:pPr algn="ctr">
                <a:defRPr/>
              </a:pPr>
              <a:r>
                <a:rPr lang="ru-RU" sz="900" i="1">
                  <a:latin typeface="Arial Narrow"/>
                </a:rPr>
                <a:t>предприятия</a:t>
              </a:r>
              <a:endParaRPr sz="1050">
                <a:latin typeface="Arial Narrow"/>
              </a:endParaRPr>
            </a:p>
          </p:txBody>
        </p:sp>
        <p:sp>
          <p:nvSpPr>
            <p:cNvPr id="23" name="TextBox 22"/>
            <p:cNvSpPr txBox="1"/>
            <p:nvPr/>
          </p:nvSpPr>
          <p:spPr bwMode="auto">
            <a:xfrm flipH="0" flipV="0">
              <a:off x="0" y="2402812"/>
              <a:ext cx="1972723" cy="73187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defRPr/>
              </a:pPr>
              <a:r>
                <a:rPr lang="ru-RU" sz="1050">
                  <a:latin typeface="Arial Narrow"/>
                  <a:cs typeface="Arial Narrow"/>
                </a:rPr>
                <a:t>Количество сотрудников </a:t>
              </a:r>
              <a:endParaRPr lang="ru-RU" sz="1050">
                <a:latin typeface="Arial Narrow"/>
                <a:cs typeface="Arial Narrow"/>
              </a:endParaRPr>
            </a:p>
            <a:p>
              <a:pPr>
                <a:defRPr/>
              </a:pPr>
              <a:r>
                <a:rPr lang="ru-RU" sz="1050">
                  <a:latin typeface="Arial Narrow"/>
                  <a:cs typeface="Arial Narrow"/>
                </a:rPr>
                <a:t>22 815 чел.</a:t>
              </a:r>
              <a:endParaRPr sz="1050">
                <a:latin typeface="Arial Narrow"/>
              </a:endParaRPr>
            </a:p>
            <a:p>
              <a:pPr>
                <a:defRPr/>
              </a:pPr>
              <a:r>
                <a:rPr lang="ru-RU" sz="1050">
                  <a:latin typeface="Arial Narrow"/>
                  <a:cs typeface="Arial Narrow"/>
                </a:rPr>
                <a:t>Выручка за 2022 год 837,5 млрд. руб.</a:t>
              </a:r>
              <a:endParaRPr sz="1050">
                <a:latin typeface="Arial Narrow"/>
              </a:endParaRPr>
            </a:p>
          </p:txBody>
        </p:sp>
      </p:grpSp>
      <p:sp>
        <p:nvSpPr>
          <p:cNvPr id="31" name="TextBox 30"/>
          <p:cNvSpPr txBox="1"/>
          <p:nvPr/>
        </p:nvSpPr>
        <p:spPr bwMode="auto">
          <a:xfrm flipH="0" flipV="0">
            <a:off x="2107305" y="4186939"/>
            <a:ext cx="1906866" cy="7318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ru-RU" sz="1050">
                <a:latin typeface="Arial Narrow"/>
                <a:cs typeface="Arial Narrow"/>
              </a:rPr>
              <a:t>Количество сотрудников </a:t>
            </a:r>
            <a:endParaRPr lang="ru-RU" sz="1050">
              <a:latin typeface="Arial Narrow"/>
              <a:cs typeface="Arial Narrow"/>
            </a:endParaRPr>
          </a:p>
          <a:p>
            <a:pPr>
              <a:defRPr/>
            </a:pPr>
            <a:r>
              <a:rPr lang="ru-RU" sz="1050">
                <a:latin typeface="Arial Narrow"/>
                <a:cs typeface="Arial Narrow"/>
              </a:rPr>
              <a:t>4 191 чел.</a:t>
            </a:r>
            <a:endParaRPr sz="1050">
              <a:latin typeface="Arial Narrow"/>
            </a:endParaRPr>
          </a:p>
          <a:p>
            <a:pPr>
              <a:defRPr/>
            </a:pPr>
            <a:r>
              <a:rPr lang="ru-RU" sz="1050">
                <a:latin typeface="Arial Narrow"/>
                <a:cs typeface="Arial Narrow"/>
              </a:rPr>
              <a:t>Выручка за 2022 год 94,5 млрд. руб.</a:t>
            </a:r>
            <a:endParaRPr sz="1050">
              <a:latin typeface="Arial Narrow"/>
            </a:endParaRPr>
          </a:p>
        </p:txBody>
      </p:sp>
      <p:sp>
        <p:nvSpPr>
          <p:cNvPr id="39" name="TextBox 38"/>
          <p:cNvSpPr txBox="1"/>
          <p:nvPr/>
        </p:nvSpPr>
        <p:spPr bwMode="auto">
          <a:xfrm flipH="0" flipV="0">
            <a:off x="4097061" y="4174407"/>
            <a:ext cx="1991516" cy="7318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ru-RU" sz="1050">
                <a:latin typeface="Arial Narrow"/>
                <a:cs typeface="Arial Narrow"/>
              </a:rPr>
              <a:t>Количество сотрудников </a:t>
            </a:r>
            <a:endParaRPr lang="ru-RU" sz="1050">
              <a:latin typeface="Arial Narrow"/>
              <a:cs typeface="Arial Narrow"/>
            </a:endParaRPr>
          </a:p>
          <a:p>
            <a:pPr>
              <a:defRPr/>
            </a:pPr>
            <a:r>
              <a:rPr lang="ru-RU" sz="1050">
                <a:latin typeface="Arial Narrow"/>
                <a:cs typeface="Arial Narrow"/>
              </a:rPr>
              <a:t>8 124 чел.</a:t>
            </a:r>
            <a:endParaRPr sz="1050">
              <a:latin typeface="Arial Narrow"/>
            </a:endParaRPr>
          </a:p>
          <a:p>
            <a:pPr>
              <a:defRPr/>
            </a:pPr>
            <a:r>
              <a:rPr lang="ru-RU" sz="1050">
                <a:latin typeface="Arial Narrow"/>
                <a:cs typeface="Arial Narrow"/>
              </a:rPr>
              <a:t>Выручка за 2022 год 31,1  млрд. руб.</a:t>
            </a:r>
            <a:endParaRPr sz="1050">
              <a:latin typeface="Arial Narrow"/>
            </a:endParaRPr>
          </a:p>
        </p:txBody>
      </p:sp>
      <p:pic>
        <p:nvPicPr>
          <p:cNvPr id="3" name="Picture 2" descr="C:\Users\user\Desktop\thumb.jpg"/>
          <p:cNvPicPr>
            <a:picLocks noChangeAspect="1" noChangeArrowheads="1"/>
          </p:cNvPicPr>
          <p:nvPr/>
        </p:nvPicPr>
        <p:blipFill>
          <a:blip r:embed="rId3"/>
          <a:stretch/>
        </p:blipFill>
        <p:spPr bwMode="auto">
          <a:xfrm>
            <a:off x="207136" y="1584473"/>
            <a:ext cx="1851605" cy="1800000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 bwMode="auto">
          <a:xfrm>
            <a:off x="118026" y="3539403"/>
            <a:ext cx="2107603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1100" b="1">
                <a:latin typeface="Arial Narrow"/>
                <a:cs typeface="Arial Narrow"/>
              </a:rPr>
              <a:t>Заполярный филиал </a:t>
            </a:r>
            <a:endParaRPr lang="ru-RU" sz="1100"/>
          </a:p>
          <a:p>
            <a:pPr>
              <a:defRPr/>
            </a:pPr>
            <a:r>
              <a:rPr lang="ru-RU" sz="1100" b="1">
                <a:latin typeface="Arial Narrow"/>
                <a:cs typeface="Arial Narrow"/>
              </a:rPr>
              <a:t>ПАО «ГМК «Норильский никель»</a:t>
            </a:r>
            <a:endParaRPr lang="ru-RU" sz="1100"/>
          </a:p>
        </p:txBody>
      </p:sp>
      <p:pic>
        <p:nvPicPr>
          <p:cNvPr id="15" name="Picture 5" descr="C:\Users\user\Desktop\80c4ae048b29c9bf5cd6624b0102e0c3.jpg"/>
          <p:cNvPicPr>
            <a:picLocks noChangeAspect="1" noChangeArrowheads="1"/>
          </p:cNvPicPr>
          <p:nvPr/>
        </p:nvPicPr>
        <p:blipFill>
          <a:blip r:embed="rId4"/>
          <a:stretch/>
        </p:blipFill>
        <p:spPr bwMode="auto">
          <a:xfrm>
            <a:off x="2221014" y="1579681"/>
            <a:ext cx="1777678" cy="1800000"/>
          </a:xfrm>
          <a:prstGeom prst="rect">
            <a:avLst/>
          </a:prstGeom>
          <a:noFill/>
        </p:spPr>
      </p:pic>
      <p:sp>
        <p:nvSpPr>
          <p:cNvPr id="17" name="TextBox 16"/>
          <p:cNvSpPr txBox="1"/>
          <p:nvPr/>
        </p:nvSpPr>
        <p:spPr bwMode="auto">
          <a:xfrm>
            <a:off x="2338088" y="3534494"/>
            <a:ext cx="1675005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1100" b="1">
                <a:latin typeface="Arial Narrow"/>
                <a:cs typeface="Arial Narrow"/>
              </a:rPr>
              <a:t>АО «РУСАЛ Красноярск»</a:t>
            </a:r>
            <a:endParaRPr lang="ru-RU" sz="1100"/>
          </a:p>
        </p:txBody>
      </p:sp>
      <p:pic>
        <p:nvPicPr>
          <p:cNvPr id="19" name="Picture 6" descr="https://cdn2.img.ria.ru/images/151949/25/1519492516.jpg"/>
          <p:cNvPicPr>
            <a:picLocks noChangeAspect="1" noChangeArrowheads="1"/>
          </p:cNvPicPr>
          <p:nvPr/>
        </p:nvPicPr>
        <p:blipFill>
          <a:blip r:embed="rId5"/>
          <a:stretch/>
        </p:blipFill>
        <p:spPr bwMode="auto">
          <a:xfrm>
            <a:off x="4217674" y="1589275"/>
            <a:ext cx="1777678" cy="1790406"/>
          </a:xfrm>
          <a:prstGeom prst="rect">
            <a:avLst/>
          </a:prstGeom>
          <a:noFill/>
        </p:spPr>
      </p:pic>
      <p:sp>
        <p:nvSpPr>
          <p:cNvPr id="24" name="TextBox 23"/>
          <p:cNvSpPr txBox="1"/>
          <p:nvPr/>
        </p:nvSpPr>
        <p:spPr bwMode="auto">
          <a:xfrm>
            <a:off x="4136570" y="3496022"/>
            <a:ext cx="1877158" cy="6001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1100" b="1">
                <a:latin typeface="Arial Narrow"/>
              </a:rPr>
              <a:t>АО «Информационные спутниковые системы» им. </a:t>
            </a:r>
            <a:r>
              <a:rPr lang="ru-RU" sz="1100" b="1">
                <a:latin typeface="Arial Narrow"/>
              </a:rPr>
              <a:t>ак</a:t>
            </a:r>
            <a:r>
              <a:rPr lang="ru-RU" sz="1100" b="1">
                <a:latin typeface="Arial Narrow"/>
              </a:rPr>
              <a:t>. М.Ф. Решетнева</a:t>
            </a:r>
            <a:endParaRPr/>
          </a:p>
        </p:txBody>
      </p:sp>
      <p:pic>
        <p:nvPicPr>
          <p:cNvPr id="30" name="Picture 3" descr="C:\Users\user\Desktop\pp-834470.jpg"/>
          <p:cNvPicPr>
            <a:picLocks noChangeAspect="1" noChangeArrowheads="1"/>
          </p:cNvPicPr>
          <p:nvPr/>
        </p:nvPicPr>
        <p:blipFill>
          <a:blip r:embed="rId6"/>
          <a:stretch/>
        </p:blipFill>
        <p:spPr bwMode="auto">
          <a:xfrm>
            <a:off x="6166291" y="1599561"/>
            <a:ext cx="1777678" cy="1780119"/>
          </a:xfrm>
          <a:prstGeom prst="rect">
            <a:avLst/>
          </a:prstGeom>
          <a:noFill/>
        </p:spPr>
      </p:pic>
      <p:sp>
        <p:nvSpPr>
          <p:cNvPr id="47" name="TextBox 46"/>
          <p:cNvSpPr txBox="1"/>
          <p:nvPr/>
        </p:nvSpPr>
        <p:spPr bwMode="auto">
          <a:xfrm>
            <a:off x="6255974" y="3557428"/>
            <a:ext cx="1598312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1100" b="1">
                <a:latin typeface="Arial Narrow"/>
                <a:cs typeface="Arial Narrow"/>
              </a:rPr>
              <a:t>АО «Полюс Красноярск»</a:t>
            </a:r>
            <a:endParaRPr lang="ru-RU" sz="1100"/>
          </a:p>
        </p:txBody>
      </p:sp>
      <p:sp>
        <p:nvSpPr>
          <p:cNvPr id="48" name="TextBox 47"/>
          <p:cNvSpPr txBox="1"/>
          <p:nvPr/>
        </p:nvSpPr>
        <p:spPr bwMode="auto">
          <a:xfrm flipH="0" flipV="0">
            <a:off x="6170063" y="4174407"/>
            <a:ext cx="1854489" cy="7318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ru-RU" sz="1050">
                <a:latin typeface="Arial Narrow"/>
                <a:cs typeface="Arial Narrow"/>
              </a:rPr>
              <a:t>Количество сотрудников </a:t>
            </a:r>
            <a:endParaRPr lang="ru-RU" sz="1050">
              <a:latin typeface="Arial Narrow"/>
              <a:cs typeface="Arial Narrow"/>
            </a:endParaRPr>
          </a:p>
          <a:p>
            <a:pPr>
              <a:defRPr/>
            </a:pPr>
            <a:r>
              <a:rPr lang="ru-RU" sz="1050">
                <a:latin typeface="Arial Narrow"/>
                <a:cs typeface="Arial Narrow"/>
              </a:rPr>
              <a:t>5 722 чел.</a:t>
            </a:r>
            <a:endParaRPr sz="1050">
              <a:latin typeface="Arial Narrow"/>
            </a:endParaRPr>
          </a:p>
          <a:p>
            <a:pPr>
              <a:defRPr/>
            </a:pPr>
            <a:r>
              <a:rPr lang="ru-RU" sz="1050">
                <a:latin typeface="Arial Narrow"/>
                <a:cs typeface="Arial Narrow"/>
              </a:rPr>
              <a:t>Выручка за 2022 год 160,8 млрд. руб.</a:t>
            </a:r>
            <a:endParaRPr sz="1050">
              <a:latin typeface="Arial Narrow"/>
            </a:endParaRPr>
          </a:p>
        </p:txBody>
      </p:sp>
      <p:pic>
        <p:nvPicPr>
          <p:cNvPr id="49" name="Picture 3" descr="C:\Users\user\Desktop\hx3kumw-pww1.jpg"/>
          <p:cNvPicPr>
            <a:picLocks noChangeAspect="1" noChangeArrowheads="1"/>
          </p:cNvPicPr>
          <p:nvPr/>
        </p:nvPicPr>
        <p:blipFill>
          <a:blip r:embed="rId7"/>
          <a:stretch/>
        </p:blipFill>
        <p:spPr bwMode="auto">
          <a:xfrm>
            <a:off x="8175186" y="1593917"/>
            <a:ext cx="1777678" cy="1780118"/>
          </a:xfrm>
          <a:prstGeom prst="rect">
            <a:avLst/>
          </a:prstGeom>
          <a:noFill/>
        </p:spPr>
      </p:pic>
      <p:sp>
        <p:nvSpPr>
          <p:cNvPr id="51" name="TextBox 50"/>
          <p:cNvSpPr txBox="1"/>
          <p:nvPr/>
        </p:nvSpPr>
        <p:spPr bwMode="auto">
          <a:xfrm>
            <a:off x="8126107" y="3539403"/>
            <a:ext cx="1875835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1100" b="1">
                <a:latin typeface="Arial Narrow"/>
                <a:cs typeface="Arial Narrow"/>
              </a:rPr>
              <a:t>АО «ПО</a:t>
            </a:r>
            <a:endParaRPr/>
          </a:p>
          <a:p>
            <a:pPr>
              <a:defRPr/>
            </a:pPr>
            <a:r>
              <a:rPr lang="ru-RU" sz="1100" b="1">
                <a:latin typeface="Arial Narrow"/>
                <a:cs typeface="Arial Narrow"/>
              </a:rPr>
              <a:t> «Электрохимический завод» </a:t>
            </a:r>
            <a:endParaRPr lang="ru-RU" sz="1100"/>
          </a:p>
        </p:txBody>
      </p:sp>
      <p:sp>
        <p:nvSpPr>
          <p:cNvPr id="52" name="TextBox 51"/>
          <p:cNvSpPr txBox="1"/>
          <p:nvPr/>
        </p:nvSpPr>
        <p:spPr bwMode="auto">
          <a:xfrm flipH="0" flipV="0">
            <a:off x="8182267" y="4174408"/>
            <a:ext cx="1771675" cy="7318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ru-RU" sz="1050">
                <a:latin typeface="Arial Narrow"/>
                <a:cs typeface="Arial Narrow"/>
              </a:rPr>
              <a:t>Количество сотрудников 1 881 чел.</a:t>
            </a:r>
            <a:endParaRPr sz="1050">
              <a:latin typeface="Arial Narrow"/>
            </a:endParaRPr>
          </a:p>
          <a:p>
            <a:pPr>
              <a:defRPr/>
            </a:pPr>
            <a:r>
              <a:rPr lang="ru-RU" sz="1050">
                <a:latin typeface="Arial Narrow"/>
                <a:cs typeface="Arial Narrow"/>
              </a:rPr>
              <a:t>Выручка за 2022 год </a:t>
            </a:r>
            <a:endParaRPr lang="ru-RU" sz="1050">
              <a:latin typeface="Arial Narrow"/>
              <a:cs typeface="Arial Narrow"/>
            </a:endParaRPr>
          </a:p>
          <a:p>
            <a:pPr>
              <a:defRPr/>
            </a:pPr>
            <a:r>
              <a:rPr lang="ru-RU" sz="1050">
                <a:latin typeface="Arial Narrow"/>
                <a:cs typeface="Arial Narrow"/>
              </a:rPr>
              <a:t>19 млрд. руб.</a:t>
            </a:r>
            <a:endParaRPr sz="1050">
              <a:latin typeface="Arial Narrow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7173" name="TextBox 6"/>
          <p:cNvSpPr txBox="1">
            <a:spLocks noChangeArrowheads="1"/>
          </p:cNvSpPr>
          <p:nvPr/>
        </p:nvSpPr>
        <p:spPr bwMode="auto">
          <a:xfrm>
            <a:off x="-855" y="197661"/>
            <a:ext cx="10160855" cy="646331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 wrap="square" anchor="b">
            <a:spAutoFit/>
          </a:bodyPr>
          <a:lstStyle>
            <a:lvl1pPr>
              <a:defRPr sz="2000">
                <a:solidFill>
                  <a:schemeClr val="tx1"/>
                </a:solidFill>
                <a:latin typeface="Calibri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alibri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alibri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alibri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alibri"/>
              </a:defRPr>
            </a:lvl5pPr>
            <a:lvl6pPr marL="2514600" indent="-228600" defTabSz="995363">
              <a:spcBef>
                <a:spcPts val="0"/>
              </a:spcBef>
              <a:spcAft>
                <a:spcPts val="0"/>
              </a:spcAft>
              <a:defRPr sz="2000">
                <a:solidFill>
                  <a:schemeClr val="tx1"/>
                </a:solidFill>
                <a:latin typeface="Calibri"/>
              </a:defRPr>
            </a:lvl6pPr>
            <a:lvl7pPr marL="2971800" indent="-228600" defTabSz="995363">
              <a:spcBef>
                <a:spcPts val="0"/>
              </a:spcBef>
              <a:spcAft>
                <a:spcPts val="0"/>
              </a:spcAft>
              <a:defRPr sz="2000">
                <a:solidFill>
                  <a:schemeClr val="tx1"/>
                </a:solidFill>
                <a:latin typeface="Calibri"/>
              </a:defRPr>
            </a:lvl7pPr>
            <a:lvl8pPr marL="3429000" indent="-228600" defTabSz="995363">
              <a:spcBef>
                <a:spcPts val="0"/>
              </a:spcBef>
              <a:spcAft>
                <a:spcPts val="0"/>
              </a:spcAft>
              <a:defRPr sz="2000">
                <a:solidFill>
                  <a:schemeClr val="tx1"/>
                </a:solidFill>
                <a:latin typeface="Calibri"/>
              </a:defRPr>
            </a:lvl8pPr>
            <a:lvl9pPr marL="3886200" indent="-228600" defTabSz="995363">
              <a:spcBef>
                <a:spcPts val="0"/>
              </a:spcBef>
              <a:spcAft>
                <a:spcPts val="0"/>
              </a:spcAft>
              <a:defRPr sz="2000">
                <a:solidFill>
                  <a:schemeClr val="tx1"/>
                </a:solidFill>
                <a:latin typeface="Calibri"/>
              </a:defRPr>
            </a:lvl9pPr>
          </a:lstStyle>
          <a:p>
            <a:pPr algn="ctr">
              <a:defRPr/>
            </a:pPr>
            <a:r>
              <a:rPr lang="ru-RU" sz="1800" b="1">
                <a:latin typeface="Arial Narrow"/>
                <a:cs typeface="Arial"/>
              </a:rPr>
              <a:t>Мероприятия по финансовому обеспечению мер государственной поддержки</a:t>
            </a:r>
            <a:endParaRPr/>
          </a:p>
          <a:p>
            <a:pPr algn="ctr">
              <a:defRPr/>
            </a:pPr>
            <a:r>
              <a:rPr lang="ru-RU" sz="1800" b="1">
                <a:latin typeface="Arial Narrow"/>
                <a:cs typeface="Arial"/>
              </a:rPr>
              <a:t>промышленных предприятий Красноярского края</a:t>
            </a:r>
            <a:endParaRPr/>
          </a:p>
        </p:txBody>
      </p:sp>
      <p:sp>
        <p:nvSpPr>
          <p:cNvPr id="7175" name="Прямоугольник 16"/>
          <p:cNvSpPr>
            <a:spLocks noChangeArrowheads="1"/>
          </p:cNvSpPr>
          <p:nvPr/>
        </p:nvSpPr>
        <p:spPr bwMode="auto">
          <a:xfrm>
            <a:off x="1847127" y="2981633"/>
            <a:ext cx="6409903" cy="207621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defRPr sz="2000">
                <a:solidFill>
                  <a:schemeClr val="tx1"/>
                </a:solidFill>
                <a:latin typeface="Calibri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alibri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alibri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alibri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alibri"/>
              </a:defRPr>
            </a:lvl5pPr>
            <a:lvl6pPr marL="2514600" indent="-228600" defTabSz="995363">
              <a:spcBef>
                <a:spcPts val="0"/>
              </a:spcBef>
              <a:spcAft>
                <a:spcPts val="0"/>
              </a:spcAft>
              <a:defRPr sz="2000">
                <a:solidFill>
                  <a:schemeClr val="tx1"/>
                </a:solidFill>
                <a:latin typeface="Calibri"/>
              </a:defRPr>
            </a:lvl6pPr>
            <a:lvl7pPr marL="2971800" indent="-228600" defTabSz="995363">
              <a:spcBef>
                <a:spcPts val="0"/>
              </a:spcBef>
              <a:spcAft>
                <a:spcPts val="0"/>
              </a:spcAft>
              <a:defRPr sz="2000">
                <a:solidFill>
                  <a:schemeClr val="tx1"/>
                </a:solidFill>
                <a:latin typeface="Calibri"/>
              </a:defRPr>
            </a:lvl7pPr>
            <a:lvl8pPr marL="3429000" indent="-228600" defTabSz="995363">
              <a:spcBef>
                <a:spcPts val="0"/>
              </a:spcBef>
              <a:spcAft>
                <a:spcPts val="0"/>
              </a:spcAft>
              <a:defRPr sz="2000">
                <a:solidFill>
                  <a:schemeClr val="tx1"/>
                </a:solidFill>
                <a:latin typeface="Calibri"/>
              </a:defRPr>
            </a:lvl8pPr>
            <a:lvl9pPr marL="3886200" indent="-228600" defTabSz="995363">
              <a:spcBef>
                <a:spcPts val="0"/>
              </a:spcBef>
              <a:spcAft>
                <a:spcPts val="0"/>
              </a:spcAft>
              <a:defRPr sz="2000">
                <a:solidFill>
                  <a:schemeClr val="tx1"/>
                </a:solidFill>
                <a:latin typeface="Calibri"/>
              </a:defRPr>
            </a:lvl9pPr>
          </a:lstStyle>
          <a:p>
            <a:pPr>
              <a:spcAft>
                <a:spcPts val="136"/>
              </a:spcAft>
              <a:defRPr/>
            </a:pPr>
            <a:r>
              <a:rPr lang="ru-RU" sz="750" spc="-1">
                <a:latin typeface="Arial"/>
              </a:rPr>
              <a:t> </a:t>
            </a:r>
            <a:endParaRPr lang="ru-RU" sz="750">
              <a:latin typeface="Arial"/>
              <a:cs typeface="Arial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 bwMode="auto">
          <a:xfrm>
            <a:off x="7891870" y="5536178"/>
            <a:ext cx="2286000" cy="312385"/>
          </a:xfrm>
        </p:spPr>
        <p:txBody>
          <a:bodyPr/>
          <a:lstStyle/>
          <a:p>
            <a:pPr>
              <a:defRPr/>
            </a:pPr>
            <a:fld id="{63B9600A-6B80-4B50-9A53-472295784ED5}" type="slidenum">
              <a:rPr lang="ru-RU" sz="1200">
                <a:latin typeface="Arial Narrow"/>
              </a:rPr>
              <a:t/>
            </a:fld>
            <a:endParaRPr lang="ru-RU" sz="1200">
              <a:latin typeface="Arial Narrow"/>
            </a:endParaRPr>
          </a:p>
        </p:txBody>
      </p:sp>
      <p:graphicFrame>
        <p:nvGraphicFramePr>
          <p:cNvPr id="2" name="Таблица 1"/>
          <p:cNvGraphicFramePr>
            <a:graphicFrameLocks xmlns:a="http://schemas.openxmlformats.org/drawingml/2006/main" noGrp="1"/>
          </p:cNvGraphicFramePr>
          <p:nvPr/>
        </p:nvGraphicFramePr>
        <p:xfrm>
          <a:off x="327472" y="1535642"/>
          <a:ext cx="9660059" cy="3044586"/>
        </p:xfrm>
        <a:graphic>
          <a:graphicData uri="http://schemas.openxmlformats.org/drawingml/2006/table">
            <a:tbl>
              <a:tblPr firstRow="1" firstCol="1" lastRow="0" lastCol="0" bandRow="1" bandCol="0">
                <a:tableStyleId>{10525721-ECB6-E88D-8BCA-7DFE6292FCCE}</a:tableStyleId>
              </a:tblPr>
              <a:tblGrid>
                <a:gridCol w="3273983"/>
                <a:gridCol w="1069300"/>
                <a:gridCol w="1173283"/>
                <a:gridCol w="1044015"/>
                <a:gridCol w="3099478"/>
              </a:tblGrid>
              <a:tr h="163068">
                <a:tc rowSpan="2">
                  <a:txBody>
                    <a:bodyPr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defRPr/>
                      </a:pPr>
                      <a:r>
                        <a:rPr lang="ru-RU" sz="1400" b="1">
                          <a:latin typeface="Arial Narrow"/>
                        </a:rPr>
                        <a:t>Наименование мероприятия</a:t>
                      </a:r>
                      <a:endParaRPr lang="ru-RU" sz="1400">
                        <a:latin typeface="Arial Narrow"/>
                        <a:ea typeface="Calibri"/>
                        <a:cs typeface="Times New Roman"/>
                      </a:endParaRPr>
                    </a:p>
                  </a:txBody>
                  <a:tcPr marL="59296" marR="59296" marT="0" marB="0" anchor="ctr">
                    <a:lnR w="12700" algn="ctr">
                      <a:solidFill>
                        <a:schemeClr val="bg1"/>
                      </a:solidFill>
                    </a:lnR>
                  </a:tcPr>
                </a:tc>
                <a:tc gridSpan="3">
                  <a:txBody>
                    <a:bodyPr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defRPr/>
                      </a:pPr>
                      <a:r>
                        <a:rPr lang="ru-RU" sz="1400" b="1">
                          <a:latin typeface="Arial Narrow"/>
                        </a:rPr>
                        <a:t>Финансовое обеспечение, млн</a:t>
                      </a:r>
                      <a:r>
                        <a:rPr lang="ru-RU" sz="1400" b="1">
                          <a:latin typeface="Arial Narrow"/>
                        </a:rPr>
                        <a:t> руб.</a:t>
                      </a:r>
                      <a:endParaRPr lang="ru-RU" sz="1400">
                        <a:latin typeface="Arial Narrow"/>
                        <a:ea typeface="Calibri"/>
                        <a:cs typeface="Times New Roman"/>
                      </a:endParaRPr>
                    </a:p>
                  </a:txBody>
                  <a:tcPr marL="59296" marR="59296" marT="0" marB="0">
                    <a:lnL w="12700" algn="ctr">
                      <a:solidFill>
                        <a:schemeClr val="bg1"/>
                      </a:solidFill>
                    </a:lnL>
                    <a:lnR w="12700" algn="ctr">
                      <a:solidFill>
                        <a:schemeClr val="bg1"/>
                      </a:solidFill>
                    </a:lnR>
                  </a:tcPr>
                </a:tc>
                <a:tc hMerge="1">
                  <a:txBody>
                    <a:bodyPr/>
                    <a:p>
                      <a:endParaRPr/>
                    </a:p>
                  </a:txBody>
                </a:tc>
                <a:tc hMerge="1">
                  <a:txBody>
                    <a:bodyPr/>
                    <a:p>
                      <a:endParaRPr/>
                    </a:p>
                  </a:txBody>
                </a:tc>
                <a:tc rowSpan="2">
                  <a:txBody>
                    <a:bodyPr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defRPr/>
                      </a:pPr>
                      <a:r>
                        <a:rPr lang="ru-RU" sz="1400" b="1">
                          <a:latin typeface="Arial Narrow"/>
                        </a:rPr>
                        <a:t>Эффект от реализации</a:t>
                      </a:r>
                      <a:endParaRPr lang="ru-RU" sz="1400">
                        <a:latin typeface="Arial Narrow"/>
                        <a:ea typeface="Calibri"/>
                        <a:cs typeface="Times New Roman"/>
                      </a:endParaRPr>
                    </a:p>
                  </a:txBody>
                  <a:tcPr marL="59296" marR="59296" marT="0" marB="0" anchor="ctr">
                    <a:lnL w="12700" algn="ctr">
                      <a:solidFill>
                        <a:schemeClr val="bg1"/>
                      </a:solidFill>
                    </a:lnL>
                  </a:tcPr>
                </a:tc>
              </a:tr>
              <a:tr h="163068">
                <a:tc vMerge="1">
                  <a:txBody>
                    <a:bodyPr/>
                    <a:p>
                      <a:pPr>
                        <a:defRPr/>
                      </a:pPr>
                      <a:endParaRPr lang="ru-RU"/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defRPr/>
                      </a:pPr>
                      <a:r>
                        <a:rPr lang="ru-RU" sz="1200" b="1">
                          <a:latin typeface="Arial Narrow"/>
                        </a:rPr>
                        <a:t>202</a:t>
                      </a:r>
                      <a:r>
                        <a:rPr lang="en-US" sz="1200" b="1">
                          <a:latin typeface="Arial Narrow"/>
                        </a:rPr>
                        <a:t>4 </a:t>
                      </a:r>
                      <a:r>
                        <a:rPr lang="ru-RU" sz="1200" b="1">
                          <a:latin typeface="Arial Narrow"/>
                        </a:rPr>
                        <a:t>год</a:t>
                      </a:r>
                      <a:endParaRPr lang="ru-RU" sz="1200">
                        <a:latin typeface="Arial Narrow"/>
                        <a:ea typeface="Calibri"/>
                        <a:cs typeface="Times New Roman"/>
                      </a:endParaRPr>
                    </a:p>
                  </a:txBody>
                  <a:tcPr marL="59296" marR="59296" marT="0" marB="0">
                    <a:lnL w="12700" algn="ctr">
                      <a:solidFill>
                        <a:schemeClr val="accent1">
                          <a:lumMod val="75000"/>
                        </a:schemeClr>
                      </a:solidFill>
                    </a:lnL>
                    <a:lnR w="12700" algn="ctr">
                      <a:solidFill>
                        <a:schemeClr val="accent1">
                          <a:lumMod val="75000"/>
                        </a:schemeClr>
                      </a:solidFill>
                    </a:lnR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defRPr/>
                      </a:pPr>
                      <a:r>
                        <a:rPr lang="ru-RU" sz="1200" b="1">
                          <a:latin typeface="Arial Narrow"/>
                        </a:rPr>
                        <a:t>202</a:t>
                      </a:r>
                      <a:r>
                        <a:rPr lang="en-US" sz="1200" b="1">
                          <a:latin typeface="Arial Narrow"/>
                        </a:rPr>
                        <a:t>5 </a:t>
                      </a:r>
                      <a:r>
                        <a:rPr lang="ru-RU" sz="1200" b="1">
                          <a:latin typeface="Arial Narrow"/>
                        </a:rPr>
                        <a:t>год</a:t>
                      </a:r>
                      <a:endParaRPr lang="ru-RU" sz="1200">
                        <a:latin typeface="Arial Narrow"/>
                        <a:ea typeface="Calibri"/>
                        <a:cs typeface="Times New Roman"/>
                      </a:endParaRPr>
                    </a:p>
                  </a:txBody>
                  <a:tcPr marL="59296" marR="59296" marT="0" marB="0">
                    <a:lnL w="12700" algn="ctr">
                      <a:solidFill>
                        <a:schemeClr val="accent1">
                          <a:lumMod val="75000"/>
                        </a:schemeClr>
                      </a:solidFill>
                    </a:lnL>
                    <a:lnR w="12700" algn="ctr">
                      <a:solidFill>
                        <a:schemeClr val="accent1">
                          <a:lumMod val="75000"/>
                        </a:schemeClr>
                      </a:solidFill>
                    </a:lnR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defRPr/>
                      </a:pPr>
                      <a:r>
                        <a:rPr lang="ru-RU" sz="1200" b="1">
                          <a:latin typeface="Arial Narrow"/>
                        </a:rPr>
                        <a:t>202</a:t>
                      </a:r>
                      <a:r>
                        <a:rPr lang="en-US" sz="1200" b="1">
                          <a:latin typeface="Arial Narrow"/>
                        </a:rPr>
                        <a:t>6</a:t>
                      </a:r>
                      <a:r>
                        <a:rPr lang="ru-RU" sz="1200" b="1">
                          <a:latin typeface="Arial Narrow"/>
                        </a:rPr>
                        <a:t> год</a:t>
                      </a:r>
                      <a:endParaRPr lang="ru-RU" sz="1200">
                        <a:latin typeface="Arial Narrow"/>
                        <a:ea typeface="Calibri"/>
                        <a:cs typeface="Times New Roman"/>
                      </a:endParaRPr>
                    </a:p>
                  </a:txBody>
                  <a:tcPr marL="59296" marR="59296" marT="0" marB="0">
                    <a:lnL w="12700" algn="ctr">
                      <a:solidFill>
                        <a:schemeClr val="accent1">
                          <a:lumMod val="75000"/>
                        </a:schemeClr>
                      </a:solidFill>
                    </a:lnL>
                    <a:lnR w="12700" algn="ctr">
                      <a:solidFill>
                        <a:schemeClr val="accent1">
                          <a:lumMod val="75000"/>
                        </a:schemeClr>
                      </a:solidFill>
                    </a:lnR>
                  </a:tcPr>
                </a:tc>
                <a:tc vMerge="1">
                  <a:txBody>
                    <a:bodyPr/>
                    <a:p>
                      <a:pPr>
                        <a:defRPr/>
                      </a:pPr>
                      <a:endParaRPr lang="ru-RU"/>
                    </a:p>
                  </a:txBody>
                  <a:tcPr/>
                </a:tc>
              </a:tr>
              <a:tr h="453470">
                <a:tc>
                  <a:txBody>
                    <a:bodyPr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  <a:defRPr/>
                      </a:pPr>
                      <a:r>
                        <a:rPr lang="ru-RU" sz="1200">
                          <a:latin typeface="Arial Narrow"/>
                        </a:rPr>
                        <a:t>Докапитализация из средств регионального</a:t>
                      </a:r>
                      <a:r>
                        <a:rPr lang="ru-RU" sz="1200">
                          <a:latin typeface="Arial Narrow"/>
                        </a:rPr>
                        <a:t> </a:t>
                      </a:r>
                      <a:r>
                        <a:rPr lang="ru-RU" sz="1200">
                          <a:latin typeface="Arial Narrow"/>
                        </a:rPr>
                        <a:t>бюджета регионального фонда развития</a:t>
                      </a:r>
                      <a:r>
                        <a:rPr lang="ru-RU" sz="1200">
                          <a:latin typeface="Arial Narrow"/>
                        </a:rPr>
                        <a:t> </a:t>
                      </a:r>
                      <a:r>
                        <a:rPr lang="ru-RU" sz="1200">
                          <a:latin typeface="Arial Narrow"/>
                        </a:rPr>
                        <a:t>промышленности</a:t>
                      </a:r>
                      <a:endParaRPr lang="ru-RU" sz="1200">
                        <a:latin typeface="Arial Narrow"/>
                        <a:ea typeface="Calibri"/>
                        <a:cs typeface="Times New Roman"/>
                      </a:endParaRPr>
                    </a:p>
                  </a:txBody>
                  <a:tcPr marL="59296" marR="59296" marT="0" marB="0" anchor="ctr">
                    <a:lnR w="12700" algn="ctr">
                      <a:solidFill>
                        <a:schemeClr val="accent1">
                          <a:lumMod val="75000"/>
                        </a:schemeClr>
                      </a:solidFill>
                    </a:lnR>
                  </a:tcPr>
                </a:tc>
                <a:tc>
                  <a:txBody>
                    <a:bodyPr/>
                    <a:p>
                      <a:pPr marL="0" marR="0" lvl="0" indent="0" algn="ctr" defTabSz="68580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200">
                          <a:latin typeface="Arial Narrow"/>
                        </a:rPr>
                        <a:t> 300</a:t>
                      </a:r>
                      <a:endParaRPr/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defRPr/>
                      </a:pPr>
                      <a:endParaRPr lang="ru-RU" sz="1200">
                        <a:latin typeface="Arial Narrow"/>
                        <a:ea typeface="Calibri"/>
                        <a:cs typeface="Times New Roman"/>
                      </a:endParaRPr>
                    </a:p>
                  </a:txBody>
                  <a:tcPr marL="59296" marR="59296" marT="0" marB="0" anchor="ctr">
                    <a:lnL w="12700" algn="ctr">
                      <a:solidFill>
                        <a:schemeClr val="accent1">
                          <a:lumMod val="75000"/>
                        </a:schemeClr>
                      </a:solidFill>
                    </a:lnL>
                    <a:lnR w="12700" algn="ctr">
                      <a:solidFill>
                        <a:schemeClr val="accent1">
                          <a:lumMod val="75000"/>
                        </a:schemeClr>
                      </a:solidFill>
                    </a:lnR>
                  </a:tcPr>
                </a:tc>
                <a:tc>
                  <a:txBody>
                    <a:bodyPr/>
                    <a:p>
                      <a:pPr marL="0" marR="0" lvl="0" indent="0" algn="ctr" defTabSz="68580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200">
                          <a:latin typeface="Arial Narrow"/>
                        </a:rPr>
                        <a:t>100</a:t>
                      </a:r>
                      <a:endParaRPr/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defRPr/>
                      </a:pPr>
                      <a:endParaRPr lang="ru-RU" sz="1200">
                        <a:latin typeface="Arial Narrow"/>
                        <a:ea typeface="Calibri"/>
                        <a:cs typeface="Times New Roman"/>
                      </a:endParaRPr>
                    </a:p>
                  </a:txBody>
                  <a:tcPr marL="59296" marR="59296" marT="0" marB="0" anchor="ctr">
                    <a:lnL w="12700" algn="ctr">
                      <a:solidFill>
                        <a:schemeClr val="accent1">
                          <a:lumMod val="75000"/>
                        </a:schemeClr>
                      </a:solidFill>
                    </a:lnL>
                    <a:lnR w="12700" algn="ctr">
                      <a:solidFill>
                        <a:schemeClr val="accent1">
                          <a:lumMod val="75000"/>
                        </a:schemeClr>
                      </a:solidFill>
                    </a:lnR>
                  </a:tcPr>
                </a:tc>
                <a:tc>
                  <a:txBody>
                    <a:bodyPr/>
                    <a:p>
                      <a:pPr marL="0" marR="0" lvl="0" indent="0" algn="ctr" defTabSz="68580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200">
                          <a:latin typeface="Arial Narrow"/>
                        </a:rPr>
                        <a:t> 100</a:t>
                      </a:r>
                      <a:endParaRPr/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defRPr/>
                      </a:pPr>
                      <a:endParaRPr lang="ru-RU" sz="1200">
                        <a:latin typeface="Arial Narrow"/>
                        <a:ea typeface="Calibri"/>
                        <a:cs typeface="Times New Roman"/>
                      </a:endParaRPr>
                    </a:p>
                  </a:txBody>
                  <a:tcPr marL="59296" marR="59296" marT="0" marB="0" anchor="ctr">
                    <a:lnL w="12700" algn="ctr">
                      <a:solidFill>
                        <a:schemeClr val="accent1">
                          <a:lumMod val="75000"/>
                        </a:schemeClr>
                      </a:solidFill>
                    </a:lnL>
                    <a:lnR w="12700" algn="ctr">
                      <a:solidFill>
                        <a:schemeClr val="accent1">
                          <a:lumMod val="75000"/>
                        </a:schemeClr>
                      </a:solidFill>
                    </a:lnR>
                  </a:tcPr>
                </a:tc>
                <a:tc rowSpan="2">
                  <a:txBody>
                    <a:bodyPr/>
                    <a:p>
                      <a:pPr marL="0" marR="0" lvl="0" indent="0" algn="l" defTabSz="68580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350" b="0" i="0" u="none" strike="noStrike" cap="none" spc="0">
                          <a:solidFill>
                            <a:schemeClr val="tx1"/>
                          </a:solidFill>
                          <a:highlight>
                            <a:srgbClr val="FFFFFF"/>
                          </a:highlight>
                          <a:latin typeface="Arial Narrow"/>
                          <a:ea typeface="Calibri"/>
                          <a:cs typeface="Times New Roman"/>
                        </a:rPr>
                        <a:t>Рост объема отгруженной продукции – около  700  млн.  руб</a:t>
                      </a:r>
                      <a:r>
                        <a:rPr lang="ru-RU" sz="1350" b="0" i="0" u="none" strike="noStrike" cap="none" spc="0">
                          <a:solidFill>
                            <a:schemeClr val="tx1"/>
                          </a:solidFill>
                          <a:latin typeface="Arial Narrow"/>
                          <a:ea typeface="Calibri"/>
                          <a:cs typeface="Times New Roman"/>
                        </a:rPr>
                        <a:t>.</a:t>
                      </a:r>
                      <a:endParaRPr lang="ru-RU" sz="1200">
                        <a:highlight>
                          <a:srgbClr val="FFFFFF"/>
                        </a:highlight>
                      </a:endParaRPr>
                    </a:p>
                    <a:p>
                      <a:pPr marL="0" marR="0" lvl="0" indent="0" algn="l" defTabSz="68580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ru-RU" sz="1200">
                        <a:solidFill>
                          <a:schemeClr val="tx1"/>
                        </a:solidFill>
                        <a:highlight>
                          <a:srgbClr val="FFFFFF"/>
                        </a:highlight>
                        <a:latin typeface="Arial Narrow"/>
                        <a:ea typeface="Calibri"/>
                        <a:cs typeface="Times New Roman"/>
                      </a:endParaRPr>
                    </a:p>
                    <a:p>
                      <a:pPr marL="0" marR="0" lvl="0" indent="0" algn="l" defTabSz="68580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350" b="0" i="0" u="none" strike="noStrike" cap="none" spc="0">
                          <a:solidFill>
                            <a:schemeClr val="tx1"/>
                          </a:solidFill>
                          <a:highlight>
                            <a:srgbClr val="FFFFFF"/>
                          </a:highlight>
                          <a:latin typeface="Arial Narrow"/>
                          <a:ea typeface="Calibri"/>
                          <a:cs typeface="Times New Roman"/>
                        </a:rPr>
                        <a:t>Рост объема инвестиций – около </a:t>
                      </a:r>
                      <a:endParaRPr lang="ru-RU" sz="1350" b="0" i="0" u="none" strike="noStrike" cap="none" spc="0">
                        <a:solidFill>
                          <a:schemeClr val="tx1"/>
                        </a:solidFill>
                        <a:highlight>
                          <a:srgbClr val="FFFFFF"/>
                        </a:highlight>
                        <a:latin typeface="Times New Roman"/>
                        <a:cs typeface="Times New Roman"/>
                      </a:endParaRPr>
                    </a:p>
                    <a:p>
                      <a:pPr marL="0" marR="0" lvl="0" indent="0" algn="l" defTabSz="68580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350" b="0" i="0" u="none" strike="noStrike" cap="none" spc="0">
                          <a:solidFill>
                            <a:schemeClr val="tx1"/>
                          </a:solidFill>
                          <a:highlight>
                            <a:srgbClr val="FFFFFF"/>
                          </a:highlight>
                          <a:latin typeface="Arial Narrow"/>
                          <a:ea typeface="Calibri"/>
                          <a:cs typeface="Times New Roman"/>
                        </a:rPr>
                        <a:t>1 200  млн. руб.</a:t>
                      </a:r>
                      <a:endParaRPr lang="ru-RU" sz="1200">
                        <a:solidFill>
                          <a:schemeClr val="tx1"/>
                        </a:solidFill>
                        <a:highlight>
                          <a:srgbClr val="FFFFFF"/>
                        </a:highlight>
                        <a:latin typeface="Arial Narrow"/>
                        <a:ea typeface="Calibri"/>
                        <a:cs typeface="Times New Roman"/>
                      </a:endParaRPr>
                    </a:p>
                    <a:p>
                      <a:pPr marL="0" marR="0" lvl="0" indent="0" algn="l" defTabSz="68580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ru-RU" sz="1200">
                        <a:solidFill>
                          <a:schemeClr val="tx1"/>
                        </a:solidFill>
                        <a:highlight>
                          <a:srgbClr val="FFFF00"/>
                        </a:highlight>
                        <a:latin typeface="Arial Narrow"/>
                        <a:ea typeface="Calibri"/>
                        <a:cs typeface="Times New Roman"/>
                      </a:endParaRPr>
                    </a:p>
                    <a:p>
                      <a:pPr marL="0" marR="0" lvl="0" indent="0" algn="l" defTabSz="68580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350" b="0" i="0" u="none" strike="noStrike" cap="none" spc="0">
                          <a:solidFill>
                            <a:schemeClr val="tx1"/>
                          </a:solidFill>
                          <a:highlight>
                            <a:srgbClr val="FFFFFF"/>
                          </a:highlight>
                          <a:latin typeface="Arial Narrow"/>
                          <a:ea typeface="Calibri"/>
                          <a:cs typeface="Times New Roman"/>
                        </a:rPr>
                        <a:t>Увеличение полной учетной стоимости основных фондов – около 600 млн. руб.</a:t>
                      </a:r>
                      <a:endParaRPr/>
                    </a:p>
                    <a:p>
                      <a:pPr marL="0" marR="0" lvl="0" indent="0" algn="l" defTabSz="68580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ru-RU" sz="1200" b="0" i="0" u="none" strike="noStrike" cap="none" spc="0">
                        <a:solidFill>
                          <a:schemeClr val="tx1"/>
                        </a:solidFill>
                        <a:highlight>
                          <a:srgbClr val="FFFFFF"/>
                        </a:highlight>
                        <a:latin typeface="Arial Narrow"/>
                        <a:cs typeface="Times New Roman"/>
                      </a:endParaRPr>
                    </a:p>
                    <a:p>
                      <a:pPr marL="0" marR="0" lvl="0" indent="0" algn="l" defTabSz="68580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350" b="0" i="0" u="none" strike="noStrike" cap="none" spc="0">
                          <a:solidFill>
                            <a:schemeClr val="tx1"/>
                          </a:solidFill>
                          <a:highlight>
                            <a:srgbClr val="FFFFFF"/>
                          </a:highlight>
                          <a:latin typeface="Arial Narrow"/>
                          <a:ea typeface="Arial Narrow"/>
                          <a:cs typeface="Times New Roman"/>
                        </a:rPr>
                        <a:t>Создание новых рабочих мест не менее 200.</a:t>
                      </a:r>
                      <a:endParaRPr lang="ru-RU" sz="1200">
                        <a:highlight>
                          <a:srgbClr val="FFFFFF"/>
                        </a:highlight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  <a:defRPr/>
                      </a:pPr>
                      <a:endParaRPr lang="ru-RU" sz="1200">
                        <a:latin typeface="Arial Narrow"/>
                        <a:ea typeface="Calibri"/>
                        <a:cs typeface="Times New Roman"/>
                      </a:endParaRPr>
                    </a:p>
                  </a:txBody>
                  <a:tcPr marL="59296" marR="59296" marT="0" marB="0" anchor="ctr">
                    <a:lnL w="12700" algn="ctr">
                      <a:solidFill>
                        <a:schemeClr val="accent1">
                          <a:lumMod val="75000"/>
                        </a:schemeClr>
                      </a:solidFill>
                    </a:lnL>
                  </a:tcPr>
                </a:tc>
              </a:tr>
              <a:tr h="1040573">
                <a:tc>
                  <a:txBody>
                    <a:bodyPr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  <a:defRPr/>
                      </a:pPr>
                      <a:r>
                        <a:rPr lang="ru-RU" sz="1200">
                          <a:latin typeface="Arial Narrow"/>
                        </a:rPr>
                        <a:t>Проведение комплекса мер по привлечению </a:t>
                      </a:r>
                      <a:br>
                        <a:rPr lang="en-US" sz="1200">
                          <a:latin typeface="Arial Narrow"/>
                        </a:rPr>
                      </a:br>
                      <a:r>
                        <a:rPr lang="ru-RU" sz="1200">
                          <a:latin typeface="Arial Narrow"/>
                        </a:rPr>
                        <a:t>из федерального бюджета в региональный бюджет средств в целях </a:t>
                      </a:r>
                      <a:r>
                        <a:rPr lang="ru-RU" sz="1200">
                          <a:latin typeface="Arial Narrow"/>
                        </a:rPr>
                        <a:t>софинансирования</a:t>
                      </a:r>
                      <a:r>
                        <a:rPr lang="ru-RU" sz="1200">
                          <a:latin typeface="Arial Narrow"/>
                        </a:rPr>
                        <a:t> региональных программ развития промышленности</a:t>
                      </a:r>
                      <a:r>
                        <a:rPr lang="en-US" sz="1200">
                          <a:latin typeface="Arial Narrow"/>
                        </a:rPr>
                        <a:t> </a:t>
                      </a:r>
                      <a:br>
                        <a:rPr lang="ru-RU" sz="1200">
                          <a:latin typeface="Arial Narrow"/>
                        </a:rPr>
                      </a:br>
                      <a:r>
                        <a:rPr lang="en-US" sz="1200">
                          <a:latin typeface="Arial Narrow"/>
                        </a:rPr>
                        <a:t>(</a:t>
                      </a:r>
                      <a:r>
                        <a:rPr lang="ru-RU" sz="1200">
                          <a:latin typeface="Arial Narrow"/>
                        </a:rPr>
                        <a:t>Единая</a:t>
                      </a:r>
                      <a:r>
                        <a:rPr lang="ru-RU" sz="1200">
                          <a:latin typeface="Arial Narrow"/>
                        </a:rPr>
                        <a:t> региональная субсидия)</a:t>
                      </a:r>
                      <a:endParaRPr lang="ru-RU" sz="1200">
                        <a:latin typeface="Arial Narrow"/>
                        <a:ea typeface="Calibri"/>
                        <a:cs typeface="Times New Roman"/>
                      </a:endParaRPr>
                    </a:p>
                  </a:txBody>
                  <a:tcPr marL="59296" marR="59296" marT="0" marB="0" anchor="ctr">
                    <a:lnR w="12700" algn="ctr">
                      <a:solidFill>
                        <a:schemeClr val="accent1">
                          <a:lumMod val="75000"/>
                        </a:schemeClr>
                      </a:solidFill>
                    </a:lnR>
                  </a:tcPr>
                </a:tc>
                <a:tc>
                  <a:txBody>
                    <a:bodyPr/>
                    <a:p>
                      <a:pPr marL="0" marR="0" lvl="0" indent="0" algn="ctr" defTabSz="68580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200">
                          <a:latin typeface="Arial Narrow"/>
                        </a:rPr>
                        <a:t>100</a:t>
                      </a:r>
                      <a:endParaRPr/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defRPr/>
                      </a:pPr>
                      <a:endParaRPr lang="ru-RU" sz="1200">
                        <a:latin typeface="Arial Narrow"/>
                        <a:ea typeface="Calibri"/>
                        <a:cs typeface="Times New Roman"/>
                      </a:endParaRPr>
                    </a:p>
                  </a:txBody>
                  <a:tcPr marL="59296" marR="59296" marT="0" marB="0" anchor="ctr">
                    <a:lnL w="12700" algn="ctr">
                      <a:solidFill>
                        <a:schemeClr val="accent1">
                          <a:lumMod val="75000"/>
                        </a:schemeClr>
                      </a:solidFill>
                    </a:lnL>
                    <a:lnR w="12700" algn="ctr">
                      <a:solidFill>
                        <a:schemeClr val="accent1">
                          <a:lumMod val="75000"/>
                        </a:schemeClr>
                      </a:solidFill>
                    </a:lnR>
                  </a:tcPr>
                </a:tc>
                <a:tc>
                  <a:txBody>
                    <a:bodyPr/>
                    <a:p>
                      <a:pPr marL="0" marR="0" lvl="0" indent="0" algn="ctr" defTabSz="68580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200">
                          <a:latin typeface="Arial Narrow"/>
                        </a:rPr>
                        <a:t>100</a:t>
                      </a:r>
                      <a:endParaRPr/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defRPr/>
                      </a:pPr>
                      <a:endParaRPr lang="ru-RU" sz="1200">
                        <a:latin typeface="Arial Narrow"/>
                        <a:ea typeface="Calibri"/>
                        <a:cs typeface="Times New Roman"/>
                      </a:endParaRPr>
                    </a:p>
                  </a:txBody>
                  <a:tcPr marL="59296" marR="59296" marT="0" marB="0" anchor="ctr">
                    <a:lnL w="12700" algn="ctr">
                      <a:solidFill>
                        <a:schemeClr val="accent1">
                          <a:lumMod val="75000"/>
                        </a:schemeClr>
                      </a:solidFill>
                    </a:lnL>
                    <a:lnR w="12700" algn="ctr">
                      <a:solidFill>
                        <a:schemeClr val="accent1">
                          <a:lumMod val="75000"/>
                        </a:schemeClr>
                      </a:solidFill>
                    </a:lnR>
                  </a:tcPr>
                </a:tc>
                <a:tc>
                  <a:txBody>
                    <a:bodyPr/>
                    <a:p>
                      <a:pPr marL="0" marR="0" lvl="0" indent="0" algn="ctr" defTabSz="68580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200">
                          <a:latin typeface="Arial Narrow"/>
                        </a:rPr>
                        <a:t> 100</a:t>
                      </a:r>
                      <a:endParaRPr/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defRPr/>
                      </a:pPr>
                      <a:endParaRPr lang="ru-RU" sz="1200">
                        <a:latin typeface="Arial Narrow"/>
                        <a:ea typeface="Calibri"/>
                        <a:cs typeface="Times New Roman"/>
                      </a:endParaRPr>
                    </a:p>
                  </a:txBody>
                  <a:tcPr marL="59296" marR="59296" marT="0" marB="0" anchor="ctr">
                    <a:lnL w="12700" algn="ctr">
                      <a:solidFill>
                        <a:schemeClr val="accent1">
                          <a:lumMod val="75000"/>
                        </a:schemeClr>
                      </a:solidFill>
                    </a:lnL>
                    <a:lnR w="12700" algn="ctr">
                      <a:solidFill>
                        <a:schemeClr val="accent1">
                          <a:lumMod val="75000"/>
                        </a:schemeClr>
                      </a:solidFill>
                    </a:lnR>
                  </a:tcPr>
                </a:tc>
                <a:tc vMerge="1">
                  <a:txBody>
                    <a:bodyPr/>
                    <a:p>
                      <a:pPr marL="0" marR="0" lvl="0" indent="0" algn="just" defTabSz="68580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200">
                          <a:latin typeface="Arial Narrow"/>
                        </a:rPr>
                        <a:t> ………….</a:t>
                      </a:r>
                      <a:endParaRPr/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  <a:defRPr/>
                      </a:pPr>
                      <a:endParaRPr lang="ru-RU" sz="1200">
                        <a:latin typeface="Arial Narrow"/>
                        <a:ea typeface="Calibri"/>
                        <a:cs typeface="Times New Roman"/>
                      </a:endParaRPr>
                    </a:p>
                  </a:txBody>
                  <a:tcPr marL="59296" marR="59296" marT="0" marB="0" anchor="ctr">
                    <a:lnL w="12700" algn="ctr">
                      <a:solidFill>
                        <a:schemeClr val="accent1">
                          <a:lumMod val="75000"/>
                        </a:schemeClr>
                      </a:solidFill>
                    </a:lnL>
                  </a:tcPr>
                </a:tc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7173" name="TextBox 6"/>
          <p:cNvSpPr txBox="1">
            <a:spLocks noChangeArrowheads="1"/>
          </p:cNvSpPr>
          <p:nvPr/>
        </p:nvSpPr>
        <p:spPr bwMode="auto">
          <a:xfrm>
            <a:off x="0" y="200336"/>
            <a:ext cx="10159999" cy="646331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 wrap="square" anchor="b">
            <a:spAutoFit/>
          </a:bodyPr>
          <a:lstStyle>
            <a:lvl1pPr>
              <a:defRPr sz="2000">
                <a:solidFill>
                  <a:schemeClr val="tx1"/>
                </a:solidFill>
                <a:latin typeface="Calibri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alibri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alibri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alibri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alibri"/>
              </a:defRPr>
            </a:lvl5pPr>
            <a:lvl6pPr marL="2514600" indent="-228600" defTabSz="995363">
              <a:spcBef>
                <a:spcPts val="0"/>
              </a:spcBef>
              <a:spcAft>
                <a:spcPts val="0"/>
              </a:spcAft>
              <a:defRPr sz="2000">
                <a:solidFill>
                  <a:schemeClr val="tx1"/>
                </a:solidFill>
                <a:latin typeface="Calibri"/>
              </a:defRPr>
            </a:lvl6pPr>
            <a:lvl7pPr marL="2971800" indent="-228600" defTabSz="995363">
              <a:spcBef>
                <a:spcPts val="0"/>
              </a:spcBef>
              <a:spcAft>
                <a:spcPts val="0"/>
              </a:spcAft>
              <a:defRPr sz="2000">
                <a:solidFill>
                  <a:schemeClr val="tx1"/>
                </a:solidFill>
                <a:latin typeface="Calibri"/>
              </a:defRPr>
            </a:lvl7pPr>
            <a:lvl8pPr marL="3429000" indent="-228600" defTabSz="995363">
              <a:spcBef>
                <a:spcPts val="0"/>
              </a:spcBef>
              <a:spcAft>
                <a:spcPts val="0"/>
              </a:spcAft>
              <a:defRPr sz="2000">
                <a:solidFill>
                  <a:schemeClr val="tx1"/>
                </a:solidFill>
                <a:latin typeface="Calibri"/>
              </a:defRPr>
            </a:lvl8pPr>
            <a:lvl9pPr marL="3886200" indent="-228600" defTabSz="995363">
              <a:spcBef>
                <a:spcPts val="0"/>
              </a:spcBef>
              <a:spcAft>
                <a:spcPts val="0"/>
              </a:spcAft>
              <a:defRPr sz="2000">
                <a:solidFill>
                  <a:schemeClr val="tx1"/>
                </a:solidFill>
                <a:latin typeface="Calibri"/>
              </a:defRPr>
            </a:lvl9pPr>
          </a:lstStyle>
          <a:p>
            <a:pPr algn="ctr">
              <a:defRPr/>
            </a:pPr>
            <a:r>
              <a:rPr lang="ru-RU" sz="1800" b="1">
                <a:latin typeface="Arial Narrow"/>
                <a:cs typeface="Arial"/>
              </a:rPr>
              <a:t>Привлечение финансовых инструментов государственной поддержки </a:t>
            </a:r>
            <a:endParaRPr/>
          </a:p>
          <a:p>
            <a:pPr algn="ctr">
              <a:defRPr/>
            </a:pPr>
            <a:r>
              <a:rPr lang="ru-RU" sz="1800" b="1">
                <a:latin typeface="Arial Narrow"/>
                <a:cs typeface="Arial"/>
              </a:rPr>
              <a:t>в целях модернизации и развития промышленных предприятий</a:t>
            </a:r>
            <a:endParaRPr/>
          </a:p>
        </p:txBody>
      </p:sp>
      <p:sp>
        <p:nvSpPr>
          <p:cNvPr id="7175" name="Прямоугольник 16"/>
          <p:cNvSpPr>
            <a:spLocks noChangeArrowheads="1"/>
          </p:cNvSpPr>
          <p:nvPr/>
        </p:nvSpPr>
        <p:spPr bwMode="auto">
          <a:xfrm>
            <a:off x="1811124" y="2859207"/>
            <a:ext cx="6409903" cy="207621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defRPr sz="2000">
                <a:solidFill>
                  <a:schemeClr val="tx1"/>
                </a:solidFill>
                <a:latin typeface="Calibri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alibri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alibri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alibri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alibri"/>
              </a:defRPr>
            </a:lvl5pPr>
            <a:lvl6pPr marL="2514600" indent="-228600" defTabSz="995363">
              <a:spcBef>
                <a:spcPts val="0"/>
              </a:spcBef>
              <a:spcAft>
                <a:spcPts val="0"/>
              </a:spcAft>
              <a:defRPr sz="2000">
                <a:solidFill>
                  <a:schemeClr val="tx1"/>
                </a:solidFill>
                <a:latin typeface="Calibri"/>
              </a:defRPr>
            </a:lvl6pPr>
            <a:lvl7pPr marL="2971800" indent="-228600" defTabSz="995363">
              <a:spcBef>
                <a:spcPts val="0"/>
              </a:spcBef>
              <a:spcAft>
                <a:spcPts val="0"/>
              </a:spcAft>
              <a:defRPr sz="2000">
                <a:solidFill>
                  <a:schemeClr val="tx1"/>
                </a:solidFill>
                <a:latin typeface="Calibri"/>
              </a:defRPr>
            </a:lvl7pPr>
            <a:lvl8pPr marL="3429000" indent="-228600" defTabSz="995363">
              <a:spcBef>
                <a:spcPts val="0"/>
              </a:spcBef>
              <a:spcAft>
                <a:spcPts val="0"/>
              </a:spcAft>
              <a:defRPr sz="2000">
                <a:solidFill>
                  <a:schemeClr val="tx1"/>
                </a:solidFill>
                <a:latin typeface="Calibri"/>
              </a:defRPr>
            </a:lvl8pPr>
            <a:lvl9pPr marL="3886200" indent="-228600" defTabSz="995363">
              <a:spcBef>
                <a:spcPts val="0"/>
              </a:spcBef>
              <a:spcAft>
                <a:spcPts val="0"/>
              </a:spcAft>
              <a:defRPr sz="2000">
                <a:solidFill>
                  <a:schemeClr val="tx1"/>
                </a:solidFill>
                <a:latin typeface="Calibri"/>
              </a:defRPr>
            </a:lvl9pPr>
          </a:lstStyle>
          <a:p>
            <a:pPr>
              <a:spcAft>
                <a:spcPts val="136"/>
              </a:spcAft>
              <a:defRPr/>
            </a:pPr>
            <a:r>
              <a:rPr lang="ru-RU" sz="750" spc="-1">
                <a:latin typeface="Arial"/>
              </a:rPr>
              <a:t> </a:t>
            </a:r>
            <a:endParaRPr lang="ru-RU" sz="750">
              <a:latin typeface="Arial"/>
              <a:cs typeface="Arial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7874000" y="5555014"/>
            <a:ext cx="2286000" cy="312385"/>
          </a:xfrm>
        </p:spPr>
        <p:txBody>
          <a:bodyPr/>
          <a:lstStyle/>
          <a:p>
            <a:pPr>
              <a:defRPr/>
            </a:pPr>
            <a:fld id="{63B9600A-6B80-4B50-9A53-472295784ED5}" type="slidenum">
              <a:rPr lang="ru-RU" sz="1200">
                <a:latin typeface="Arial Narrow"/>
              </a:rPr>
              <a:t/>
            </a:fld>
            <a:endParaRPr lang="ru-RU" sz="1200">
              <a:latin typeface="Arial Narrow"/>
            </a:endParaRPr>
          </a:p>
        </p:txBody>
      </p:sp>
      <p:graphicFrame>
        <p:nvGraphicFramePr>
          <p:cNvPr id="8" name="Таблица 7"/>
          <p:cNvGraphicFramePr>
            <a:graphicFrameLocks xmlns:a="http://schemas.openxmlformats.org/drawingml/2006/main" noGrp="1"/>
          </p:cNvGraphicFramePr>
          <p:nvPr/>
        </p:nvGraphicFramePr>
        <p:xfrm>
          <a:off x="435483" y="890221"/>
          <a:ext cx="9301731" cy="4937352"/>
        </p:xfrm>
        <a:graphic>
          <a:graphicData uri="http://schemas.openxmlformats.org/drawingml/2006/table">
            <a:tbl>
              <a:tblPr firstRow="1" firstCol="1" lastRow="0" lastCol="0" bandRow="1" bandCol="0">
                <a:tableStyleId>{10525721-ECB6-E88D-8BCA-7DFE6292FCCE}</a:tableStyleId>
              </a:tblPr>
              <a:tblGrid>
                <a:gridCol w="3238111"/>
                <a:gridCol w="1185435"/>
                <a:gridCol w="1032576"/>
                <a:gridCol w="1032576"/>
                <a:gridCol w="2800334"/>
              </a:tblGrid>
              <a:tr h="120087">
                <a:tc rowSpan="2">
                  <a:txBody>
                    <a:bodyPr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defRPr/>
                      </a:pPr>
                      <a:r>
                        <a:rPr lang="ru-RU" sz="1400" b="1">
                          <a:latin typeface="Arial Narrow"/>
                        </a:rPr>
                        <a:t>Наименование мероприятия</a:t>
                      </a:r>
                      <a:endParaRPr lang="ru-RU" sz="1400">
                        <a:latin typeface="Arial Narrow"/>
                        <a:ea typeface="Calibri"/>
                        <a:cs typeface="Times New Roman"/>
                      </a:endParaRPr>
                    </a:p>
                  </a:txBody>
                  <a:tcPr marL="42081" marR="42081" marT="0" marB="0" anchor="ctr">
                    <a:lnR w="12700" algn="ctr">
                      <a:solidFill>
                        <a:schemeClr val="bg1"/>
                      </a:solidFill>
                    </a:lnR>
                  </a:tcPr>
                </a:tc>
                <a:tc gridSpan="3">
                  <a:txBody>
                    <a:bodyPr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defRPr/>
                      </a:pPr>
                      <a:r>
                        <a:rPr lang="ru-RU" sz="1400" b="1">
                          <a:latin typeface="Arial Narrow"/>
                        </a:rPr>
                        <a:t>Срок реализации</a:t>
                      </a:r>
                      <a:endParaRPr lang="ru-RU" sz="1400">
                        <a:latin typeface="Arial Narrow"/>
                        <a:ea typeface="Calibri"/>
                        <a:cs typeface="Times New Roman"/>
                      </a:endParaRPr>
                    </a:p>
                  </a:txBody>
                  <a:tcPr marL="42081" marR="42081" marT="0" marB="0" anchor="ctr">
                    <a:lnL w="12700" algn="ctr">
                      <a:solidFill>
                        <a:schemeClr val="bg1"/>
                      </a:solidFill>
                    </a:lnL>
                    <a:lnR w="12700" algn="ctr">
                      <a:solidFill>
                        <a:schemeClr val="bg1"/>
                      </a:solidFill>
                    </a:lnR>
                  </a:tcPr>
                </a:tc>
                <a:tc hMerge="1">
                  <a:txBody>
                    <a:bodyPr/>
                    <a:p>
                      <a:endParaRPr/>
                    </a:p>
                  </a:txBody>
                </a:tc>
                <a:tc hMerge="1">
                  <a:txBody>
                    <a:bodyPr/>
                    <a:p>
                      <a:endParaRPr/>
                    </a:p>
                  </a:txBody>
                </a:tc>
                <a:tc rowSpan="2">
                  <a:txBody>
                    <a:bodyPr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defRPr/>
                      </a:pPr>
                      <a:r>
                        <a:rPr lang="ru-RU" sz="1400" b="1">
                          <a:latin typeface="Arial Narrow"/>
                        </a:rPr>
                        <a:t>Эффект от реализации</a:t>
                      </a:r>
                      <a:endParaRPr lang="ru-RU" sz="1400">
                        <a:latin typeface="Arial Narrow"/>
                        <a:ea typeface="Calibri"/>
                        <a:cs typeface="Times New Roman"/>
                      </a:endParaRPr>
                    </a:p>
                  </a:txBody>
                  <a:tcPr marL="42081" marR="42081" marT="0" marB="0" anchor="ctr">
                    <a:lnL w="12700" algn="ctr">
                      <a:solidFill>
                        <a:schemeClr val="bg1"/>
                      </a:solidFill>
                    </a:lnL>
                  </a:tcPr>
                </a:tc>
              </a:tr>
              <a:tr h="120087">
                <a:tc vMerge="1">
                  <a:txBody>
                    <a:bodyPr/>
                    <a:p>
                      <a:pPr>
                        <a:defRPr/>
                      </a:pPr>
                      <a:endParaRPr lang="ru-RU"/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defRPr/>
                      </a:pPr>
                      <a:r>
                        <a:rPr lang="ru-RU" sz="1200" b="1">
                          <a:latin typeface="Arial Narrow"/>
                        </a:rPr>
                        <a:t>202</a:t>
                      </a:r>
                      <a:r>
                        <a:rPr lang="en-US" sz="1200" b="1">
                          <a:latin typeface="Arial Narrow"/>
                        </a:rPr>
                        <a:t>4</a:t>
                      </a:r>
                      <a:r>
                        <a:rPr lang="ru-RU" sz="1200" b="1">
                          <a:latin typeface="Arial Narrow"/>
                        </a:rPr>
                        <a:t> год, </a:t>
                      </a:r>
                      <a:endParaRPr/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defRPr/>
                      </a:pPr>
                      <a:r>
                        <a:rPr lang="ru-RU" sz="1200" b="1">
                          <a:latin typeface="Arial Narrow"/>
                        </a:rPr>
                        <a:t>млн. рублей </a:t>
                      </a:r>
                      <a:endParaRPr lang="ru-RU" sz="1200">
                        <a:latin typeface="Arial Narrow"/>
                        <a:ea typeface="Calibri"/>
                        <a:cs typeface="Times New Roman"/>
                      </a:endParaRPr>
                    </a:p>
                  </a:txBody>
                  <a:tcPr marL="42081" marR="42081" marT="0" marB="0" anchor="ctr">
                    <a:lnL w="12700" algn="ctr">
                      <a:solidFill>
                        <a:schemeClr val="accent1">
                          <a:lumMod val="75000"/>
                        </a:schemeClr>
                      </a:solidFill>
                    </a:lnL>
                    <a:lnR w="12700" algn="ctr">
                      <a:solidFill>
                        <a:schemeClr val="accent1">
                          <a:lumMod val="75000"/>
                        </a:schemeClr>
                      </a:solidFill>
                    </a:lnR>
                  </a:tcPr>
                </a:tc>
                <a:tc>
                  <a:txBody>
                    <a:bodyPr/>
                    <a:p>
                      <a:pPr marL="0" marR="0" lvl="0" indent="0" algn="ctr" defTabSz="68580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200" b="1" i="0" u="none" strike="noStrike" cap="none" spc="0">
                          <a:ln>
                            <a:noFill/>
                          </a:ln>
                          <a:solidFill>
                            <a:prstClr val="black"/>
                          </a:solidFill>
                          <a:latin typeface="Arial Narrow"/>
                          <a:cs typeface="Arial"/>
                        </a:rPr>
                        <a:t>2025 год, </a:t>
                      </a:r>
                      <a:endParaRPr/>
                    </a:p>
                    <a:p>
                      <a:pPr marL="0" marR="0" lvl="0" indent="0" algn="ctr" defTabSz="68580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200" b="1" i="0" u="none" strike="noStrike" cap="none" spc="0">
                          <a:ln>
                            <a:noFill/>
                          </a:ln>
                          <a:solidFill>
                            <a:prstClr val="black"/>
                          </a:solidFill>
                          <a:latin typeface="Arial Narrow"/>
                          <a:cs typeface="Arial"/>
                        </a:rPr>
                        <a:t>млн. рублей </a:t>
                      </a:r>
                      <a:endParaRPr lang="ru-RU" sz="1200" b="0" i="0" u="none" strike="noStrike" cap="none" spc="0">
                        <a:ln>
                          <a:noFill/>
                        </a:ln>
                        <a:solidFill>
                          <a:prstClr val="black"/>
                        </a:solidFill>
                        <a:latin typeface="Arial Narrow"/>
                        <a:ea typeface="Calibri"/>
                        <a:cs typeface="Times New Roman"/>
                      </a:endParaRPr>
                    </a:p>
                  </a:txBody>
                  <a:tcPr marL="42081" marR="42081" marT="0" marB="0" anchor="ctr">
                    <a:lnL w="12700" algn="ctr">
                      <a:solidFill>
                        <a:schemeClr val="accent1">
                          <a:lumMod val="75000"/>
                        </a:schemeClr>
                      </a:solidFill>
                    </a:lnL>
                    <a:lnR w="12700" algn="ctr">
                      <a:solidFill>
                        <a:schemeClr val="accent1">
                          <a:lumMod val="75000"/>
                        </a:schemeClr>
                      </a:solidFill>
                    </a:lnR>
                  </a:tcPr>
                </a:tc>
                <a:tc>
                  <a:txBody>
                    <a:bodyPr/>
                    <a:p>
                      <a:pPr marL="0" marR="0" lvl="0" indent="0" algn="ctr" defTabSz="68580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200" b="1" i="0" u="none" strike="noStrike" cap="none" spc="0">
                          <a:ln>
                            <a:noFill/>
                          </a:ln>
                          <a:solidFill>
                            <a:prstClr val="black"/>
                          </a:solidFill>
                          <a:latin typeface="Arial Narrow"/>
                          <a:cs typeface="Arial"/>
                        </a:rPr>
                        <a:t>2026 год, </a:t>
                      </a:r>
                      <a:endParaRPr/>
                    </a:p>
                    <a:p>
                      <a:pPr marL="0" marR="0" lvl="0" indent="0" algn="ctr" defTabSz="68580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200" b="1" i="0" u="none" strike="noStrike" cap="none" spc="0">
                          <a:ln>
                            <a:noFill/>
                          </a:ln>
                          <a:solidFill>
                            <a:prstClr val="black"/>
                          </a:solidFill>
                          <a:latin typeface="Arial Narrow"/>
                          <a:cs typeface="Arial"/>
                        </a:rPr>
                        <a:t>млн. рублей </a:t>
                      </a:r>
                      <a:endParaRPr lang="ru-RU" sz="1200" b="0" i="0" u="none" strike="noStrike" cap="none" spc="0">
                        <a:ln>
                          <a:noFill/>
                        </a:ln>
                        <a:solidFill>
                          <a:prstClr val="black"/>
                        </a:solidFill>
                        <a:latin typeface="Arial Narrow"/>
                        <a:ea typeface="Calibri"/>
                        <a:cs typeface="Times New Roman"/>
                      </a:endParaRPr>
                    </a:p>
                  </a:txBody>
                  <a:tcPr marL="42081" marR="42081" marT="0" marB="0" anchor="ctr">
                    <a:lnL w="12700" algn="ctr">
                      <a:solidFill>
                        <a:schemeClr val="accent1">
                          <a:lumMod val="75000"/>
                        </a:schemeClr>
                      </a:solidFill>
                    </a:lnL>
                    <a:lnR w="12700" algn="ctr">
                      <a:solidFill>
                        <a:schemeClr val="accent1">
                          <a:lumMod val="75000"/>
                        </a:schemeClr>
                      </a:solidFill>
                    </a:lnR>
                  </a:tcPr>
                </a:tc>
                <a:tc vMerge="1">
                  <a:txBody>
                    <a:bodyPr/>
                    <a:p>
                      <a:pPr>
                        <a:defRPr/>
                      </a:pPr>
                      <a:endParaRPr lang="ru-RU"/>
                    </a:p>
                  </a:txBody>
                  <a:tcPr/>
                </a:tc>
              </a:tr>
              <a:tr h="481807">
                <a:tc>
                  <a:txBody>
                    <a:bodyPr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  <a:defRPr/>
                      </a:pPr>
                      <a:r>
                        <a:rPr lang="ru-RU" sz="1200">
                          <a:latin typeface="Arial Narrow"/>
                        </a:rPr>
                        <a:t>Участие промышленных предприятий края</a:t>
                      </a:r>
                      <a:br>
                        <a:rPr lang="ru-RU" sz="1200">
                          <a:latin typeface="Arial Narrow"/>
                        </a:rPr>
                      </a:br>
                      <a:r>
                        <a:rPr lang="ru-RU" sz="1200">
                          <a:latin typeface="Arial Narrow"/>
                        </a:rPr>
                        <a:t>в получении федеральных мер государственной поддержки, из них:</a:t>
                      </a:r>
                      <a:endParaRPr/>
                    </a:p>
                  </a:txBody>
                  <a:tcPr marL="42081" marR="42081" marT="0" marB="0" anchor="ctr">
                    <a:lnR w="12700" algn="ctr">
                      <a:solidFill>
                        <a:schemeClr val="accent1">
                          <a:lumMod val="75000"/>
                        </a:schemeClr>
                      </a:solidFill>
                    </a:lnR>
                  </a:tcPr>
                </a:tc>
                <a:tc>
                  <a:txBody>
                    <a:bodyPr/>
                    <a:p>
                      <a:pPr marL="0" marR="0" lvl="0" indent="0" algn="just" defTabSz="68580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ru-RU" sz="1200">
                        <a:latin typeface="Arial Narrow"/>
                        <a:ea typeface="Calibri"/>
                        <a:cs typeface="Times New Roman"/>
                      </a:endParaRPr>
                    </a:p>
                  </a:txBody>
                  <a:tcPr marL="59296" marR="59296" marT="0" marB="0" anchor="ctr">
                    <a:lnL w="12700" algn="ctr">
                      <a:solidFill>
                        <a:schemeClr val="accent1">
                          <a:lumMod val="75000"/>
                        </a:schemeClr>
                      </a:solidFill>
                    </a:lnL>
                    <a:lnR w="12700" algn="ctr">
                      <a:solidFill>
                        <a:schemeClr val="accent1">
                          <a:lumMod val="75000"/>
                        </a:schemeClr>
                      </a:solidFill>
                    </a:lnR>
                  </a:tcPr>
                </a:tc>
                <a:tc>
                  <a:txBody>
                    <a:bodyPr/>
                    <a:p>
                      <a:pPr marL="0" marR="0" lvl="0" indent="0" algn="just" defTabSz="68580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200">
                          <a:latin typeface="Arial Narrow"/>
                        </a:rPr>
                        <a:t> </a:t>
                      </a:r>
                      <a:endParaRPr lang="ru-RU" sz="1200" b="0" i="0" u="none" strike="noStrike" cap="none" spc="0">
                        <a:ln>
                          <a:noFill/>
                        </a:ln>
                        <a:solidFill>
                          <a:prstClr val="black"/>
                        </a:solidFill>
                        <a:latin typeface="Arial Narrow"/>
                        <a:ea typeface="Calibri"/>
                        <a:cs typeface="Times New Roman"/>
                      </a:endParaRPr>
                    </a:p>
                  </a:txBody>
                  <a:tcPr marL="59296" marR="59296" marT="0" marB="0" anchor="ctr">
                    <a:lnL w="12700" algn="ctr">
                      <a:solidFill>
                        <a:schemeClr val="accent1">
                          <a:lumMod val="75000"/>
                        </a:schemeClr>
                      </a:solidFill>
                    </a:lnL>
                    <a:lnR w="12700" algn="ctr">
                      <a:solidFill>
                        <a:schemeClr val="accent1">
                          <a:lumMod val="75000"/>
                        </a:schemeClr>
                      </a:solidFill>
                    </a:lnR>
                  </a:tcPr>
                </a:tc>
                <a:tc>
                  <a:txBody>
                    <a:bodyPr/>
                    <a:p>
                      <a:pPr marL="0" marR="0" lvl="0" indent="0" algn="just" defTabSz="68580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200">
                          <a:latin typeface="Arial Narrow"/>
                        </a:rPr>
                        <a:t> </a:t>
                      </a:r>
                      <a:endParaRPr lang="ru-RU" sz="1200">
                        <a:latin typeface="Arial Narrow"/>
                        <a:ea typeface="Calibri"/>
                        <a:cs typeface="Times New Roman"/>
                      </a:endParaRPr>
                    </a:p>
                  </a:txBody>
                  <a:tcPr marL="59296" marR="59296" marT="0" marB="0" anchor="ctr">
                    <a:lnL w="12700" algn="ctr">
                      <a:solidFill>
                        <a:schemeClr val="accent1">
                          <a:lumMod val="75000"/>
                        </a:schemeClr>
                      </a:solidFill>
                    </a:lnL>
                    <a:lnR w="12700" algn="ctr">
                      <a:solidFill>
                        <a:schemeClr val="accent1">
                          <a:lumMod val="75000"/>
                        </a:schemeClr>
                      </a:solidFill>
                    </a:lnR>
                    <a:lnB w="12700" algn="ctr">
                      <a:solidFill>
                        <a:schemeClr val="accent1">
                          <a:lumMod val="75000"/>
                        </a:schemeClr>
                      </a:solidFill>
                    </a:lnB>
                  </a:tcPr>
                </a:tc>
                <a:tc rowSpan="5">
                  <a:txBody>
                    <a:bodyPr/>
                    <a:p>
                      <a:pPr marL="0" marR="0" lvl="0" indent="0" algn="ctr" defTabSz="68580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200">
                          <a:solidFill>
                            <a:schemeClr val="tx1"/>
                          </a:solidFill>
                          <a:latin typeface="Arial Narrow"/>
                          <a:ea typeface="Calibri"/>
                          <a:cs typeface="Times New Roman"/>
                        </a:rPr>
                        <a:t>Увеличение объемов </a:t>
                      </a:r>
                      <a:endParaRPr lang="ru-RU" sz="1200"/>
                    </a:p>
                    <a:p>
                      <a:pPr marL="0" marR="0" lvl="0" indent="0" algn="ctr" defTabSz="68580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200">
                          <a:solidFill>
                            <a:schemeClr val="tx1"/>
                          </a:solidFill>
                          <a:latin typeface="Arial Narrow"/>
                          <a:ea typeface="Calibri"/>
                          <a:cs typeface="Times New Roman"/>
                        </a:rPr>
                        <a:t>отгруженной продукции</a:t>
                      </a:r>
                      <a:endParaRPr lang="ru-RU" sz="1200"/>
                    </a:p>
                    <a:p>
                      <a:pPr marL="0" marR="0" lvl="0" indent="0" algn="ctr" defTabSz="68580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200">
                          <a:solidFill>
                            <a:schemeClr val="tx1"/>
                          </a:solidFill>
                          <a:latin typeface="Arial Narrow"/>
                          <a:ea typeface="Calibri"/>
                          <a:cs typeface="Times New Roman"/>
                        </a:rPr>
                        <a:t> </a:t>
                      </a:r>
                      <a:endParaRPr lang="ru-RU" sz="1200"/>
                    </a:p>
                    <a:p>
                      <a:pPr marL="0" marR="0" lvl="0" indent="0" algn="ctr" defTabSz="68580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200">
                          <a:solidFill>
                            <a:schemeClr val="tx1"/>
                          </a:solidFill>
                          <a:latin typeface="Arial Narrow"/>
                          <a:ea typeface="Calibri"/>
                          <a:cs typeface="Times New Roman"/>
                        </a:rPr>
                        <a:t>Увеличение объемов инвестиций </a:t>
                      </a:r>
                      <a:endParaRPr lang="ru-RU" sz="1200"/>
                    </a:p>
                    <a:p>
                      <a:pPr marL="0" marR="0" lvl="0" indent="0" algn="ctr" defTabSz="68580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200">
                          <a:solidFill>
                            <a:schemeClr val="tx1"/>
                          </a:solidFill>
                          <a:latin typeface="Arial Narrow"/>
                          <a:ea typeface="Calibri"/>
                          <a:cs typeface="Times New Roman"/>
                        </a:rPr>
                        <a:t>в основной капитал</a:t>
                      </a:r>
                      <a:endParaRPr lang="ru-RU" sz="1200"/>
                    </a:p>
                    <a:p>
                      <a:pPr marL="0" marR="0" lvl="0" indent="0" algn="ctr" defTabSz="68580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200">
                          <a:solidFill>
                            <a:schemeClr val="tx1"/>
                          </a:solidFill>
                          <a:latin typeface="Arial Narrow"/>
                          <a:ea typeface="Calibri"/>
                          <a:cs typeface="Times New Roman"/>
                        </a:rPr>
                        <a:t> </a:t>
                      </a:r>
                      <a:endParaRPr lang="ru-RU" sz="1200"/>
                    </a:p>
                    <a:p>
                      <a:pPr marL="0" marR="0" lvl="0" indent="0" algn="ctr" defTabSz="68580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200">
                          <a:solidFill>
                            <a:schemeClr val="tx1"/>
                          </a:solidFill>
                          <a:latin typeface="Arial Narrow"/>
                          <a:ea typeface="Calibri"/>
                          <a:cs typeface="Times New Roman"/>
                        </a:rPr>
                        <a:t>Освоение в производстве </a:t>
                      </a:r>
                      <a:endParaRPr lang="ru-RU" sz="1200"/>
                    </a:p>
                    <a:p>
                      <a:pPr marL="0" marR="0" lvl="0" indent="0" algn="ctr" defTabSz="68580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200">
                          <a:solidFill>
                            <a:schemeClr val="tx1"/>
                          </a:solidFill>
                          <a:latin typeface="Arial Narrow"/>
                          <a:ea typeface="Calibri"/>
                          <a:cs typeface="Times New Roman"/>
                        </a:rPr>
                        <a:t>новых видов продукции</a:t>
                      </a:r>
                      <a:endParaRPr lang="ru-RU" sz="1200"/>
                    </a:p>
                    <a:p>
                      <a:pPr marL="0" marR="0" lvl="0" indent="0" algn="ctr" defTabSz="68580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200">
                          <a:solidFill>
                            <a:schemeClr val="tx1"/>
                          </a:solidFill>
                          <a:latin typeface="Arial Narrow"/>
                          <a:ea typeface="Calibri"/>
                          <a:cs typeface="Times New Roman"/>
                        </a:rPr>
                        <a:t> </a:t>
                      </a:r>
                      <a:endParaRPr lang="ru-RU" sz="1200"/>
                    </a:p>
                    <a:p>
                      <a:pPr marL="0" marR="0" lvl="0" indent="0" algn="ctr" defTabSz="68580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200">
                          <a:solidFill>
                            <a:schemeClr val="tx1"/>
                          </a:solidFill>
                          <a:latin typeface="Arial Narrow"/>
                          <a:ea typeface="Calibri"/>
                          <a:cs typeface="Times New Roman"/>
                        </a:rPr>
                        <a:t>Улучшение качества </a:t>
                      </a:r>
                      <a:endParaRPr lang="ru-RU" sz="1200"/>
                    </a:p>
                    <a:p>
                      <a:pPr marL="0" marR="0" lvl="0" indent="0" algn="ctr" defTabSz="68580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200">
                          <a:solidFill>
                            <a:schemeClr val="tx1"/>
                          </a:solidFill>
                          <a:latin typeface="Arial Narrow"/>
                          <a:ea typeface="Calibri"/>
                          <a:cs typeface="Times New Roman"/>
                        </a:rPr>
                        <a:t>производимой продукции</a:t>
                      </a:r>
                      <a:endParaRPr/>
                    </a:p>
                    <a:p>
                      <a:pPr marL="0" marR="0" lvl="0" indent="0" algn="ctr" defTabSz="68580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en-US" sz="1200">
                        <a:solidFill>
                          <a:schemeClr val="tx1"/>
                        </a:solidFill>
                        <a:latin typeface="Arial Narrow"/>
                        <a:ea typeface="Calibri"/>
                        <a:cs typeface="Times New Roman"/>
                      </a:endParaRPr>
                    </a:p>
                    <a:p>
                      <a:pPr marL="0" marR="0" lvl="0" indent="0" algn="ctr" defTabSz="68580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200">
                          <a:solidFill>
                            <a:schemeClr val="tx1"/>
                          </a:solidFill>
                          <a:latin typeface="Arial Narrow"/>
                          <a:cs typeface="Times New Roman"/>
                        </a:rPr>
                        <a:t>Повышение производительности труда</a:t>
                      </a:r>
                      <a:endParaRPr lang="ru-RU" sz="1200"/>
                    </a:p>
                  </a:txBody>
                  <a:tcPr marL="59296" marR="59296" marT="0" marB="0" anchor="ctr">
                    <a:lnL w="12700" algn="ctr">
                      <a:solidFill>
                        <a:schemeClr val="accent1">
                          <a:lumMod val="75000"/>
                        </a:schemeClr>
                      </a:solidFill>
                    </a:lnL>
                  </a:tcPr>
                </a:tc>
              </a:tr>
              <a:tr h="361466">
                <a:tc>
                  <a:txBody>
                    <a:bodyPr/>
                    <a:p>
                      <a:pPr marL="171450" marR="0" lvl="0" indent="-171450" algn="l" defTabSz="68580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Char char="•"/>
                        <a:defRPr/>
                      </a:pPr>
                      <a:r>
                        <a:rPr lang="ru-RU" sz="1200">
                          <a:latin typeface="Arial Narrow"/>
                        </a:rPr>
                        <a:t>Фонд развития промышленности,  </a:t>
                      </a:r>
                      <a:r>
                        <a:rPr lang="ru-RU" sz="1200" b="0" i="0" u="none" strike="noStrike" cap="none" spc="0">
                          <a:solidFill>
                            <a:schemeClr val="tx1"/>
                          </a:solidFill>
                          <a:latin typeface="Arial Narrow"/>
                          <a:ea typeface="Arial Narrow"/>
                          <a:cs typeface="Arial Narrow"/>
                        </a:rPr>
                        <a:t>меры поддержки по линии Минпромторга России</a:t>
                      </a:r>
                      <a:endParaRPr/>
                    </a:p>
                    <a:p>
                      <a:pPr marL="171450" indent="-171450" algn="l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Arial"/>
                        <a:buChar char="•"/>
                        <a:defRPr/>
                      </a:pPr>
                      <a:endParaRPr lang="ru-RU" sz="1200">
                        <a:latin typeface="Arial Narrow"/>
                        <a:ea typeface="Calibri"/>
                        <a:cs typeface="Times New Roman"/>
                      </a:endParaRPr>
                    </a:p>
                  </a:txBody>
                  <a:tcPr marL="42081" marR="42081" marT="0" marB="0" anchor="ctr">
                    <a:lnR w="12700" algn="ctr">
                      <a:solidFill>
                        <a:schemeClr val="accent1">
                          <a:lumMod val="75000"/>
                        </a:schemeClr>
                      </a:solidFill>
                    </a:lnR>
                  </a:tcPr>
                </a:tc>
                <a:tc>
                  <a:txBody>
                    <a:bodyPr/>
                    <a:p>
                      <a:pPr marL="0" marR="0" lvl="0" indent="0" algn="ctr" defTabSz="68580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200">
                          <a:latin typeface="Arial Narrow"/>
                          <a:ea typeface="Calibri"/>
                          <a:cs typeface="Times New Roman"/>
                        </a:rPr>
                        <a:t>около 1 000</a:t>
                      </a:r>
                      <a:endParaRPr/>
                    </a:p>
                  </a:txBody>
                  <a:tcPr marL="59296" marR="59296" marT="0" marB="0" anchor="ctr">
                    <a:lnL w="12700" algn="ctr">
                      <a:solidFill>
                        <a:schemeClr val="accent1">
                          <a:lumMod val="75000"/>
                        </a:schemeClr>
                      </a:solidFill>
                    </a:lnL>
                    <a:lnR w="12700" algn="ctr">
                      <a:solidFill>
                        <a:schemeClr val="accent1">
                          <a:lumMod val="75000"/>
                        </a:schemeClr>
                      </a:solidFill>
                    </a:lnR>
                  </a:tcPr>
                </a:tc>
                <a:tc>
                  <a:txBody>
                    <a:bodyPr/>
                    <a:p>
                      <a:pPr marL="0" marR="0" lvl="0" indent="0" algn="ctr" defTabSz="68580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200" b="0" i="0" u="none" strike="noStrike" cap="none" spc="0">
                          <a:ln>
                            <a:noFill/>
                          </a:ln>
                          <a:solidFill>
                            <a:prstClr val="black"/>
                          </a:solidFill>
                          <a:latin typeface="Arial Narrow"/>
                          <a:ea typeface="Calibri"/>
                          <a:cs typeface="Times New Roman"/>
                        </a:rPr>
                        <a:t>около 1 000</a:t>
                      </a:r>
                      <a:endParaRPr/>
                    </a:p>
                  </a:txBody>
                  <a:tcPr marL="59296" marR="59296" marT="0" marB="0" anchor="ctr">
                    <a:lnL w="12700" algn="ctr">
                      <a:solidFill>
                        <a:schemeClr val="accent1">
                          <a:lumMod val="75000"/>
                        </a:schemeClr>
                      </a:solidFill>
                    </a:lnL>
                    <a:lnR w="12700" algn="ctr">
                      <a:solidFill>
                        <a:schemeClr val="accent1">
                          <a:lumMod val="75000"/>
                        </a:schemeClr>
                      </a:solidFill>
                    </a:lnR>
                  </a:tcPr>
                </a:tc>
                <a:tc>
                  <a:txBody>
                    <a:bodyPr/>
                    <a:p>
                      <a:pPr marL="0" marR="0" lvl="0" indent="0" algn="ctr" defTabSz="68580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200">
                          <a:latin typeface="Arial Narrow"/>
                          <a:ea typeface="Calibri"/>
                          <a:cs typeface="Times New Roman"/>
                        </a:rPr>
                        <a:t>около 1 000</a:t>
                      </a:r>
                      <a:endParaRPr/>
                    </a:p>
                  </a:txBody>
                  <a:tcPr marL="59296" marR="59296" marT="0" marB="0" anchor="ctr">
                    <a:lnL w="12700" algn="ctr">
                      <a:solidFill>
                        <a:schemeClr val="accent1">
                          <a:lumMod val="75000"/>
                        </a:schemeClr>
                      </a:solidFill>
                    </a:lnL>
                    <a:lnR w="12700" algn="ctr">
                      <a:solidFill>
                        <a:schemeClr val="accent1">
                          <a:lumMod val="75000"/>
                        </a:schemeClr>
                      </a:solidFill>
                    </a:lnR>
                    <a:lnT w="12700" algn="ctr">
                      <a:solidFill>
                        <a:schemeClr val="accent1">
                          <a:lumMod val="75000"/>
                        </a:schemeClr>
                      </a:solidFill>
                    </a:lnT>
                    <a:lnB w="12700" algn="ctr">
                      <a:solidFill>
                        <a:schemeClr val="accent1">
                          <a:lumMod val="75000"/>
                        </a:schemeClr>
                      </a:solidFill>
                    </a:lnB>
                  </a:tcPr>
                </a:tc>
                <a:tc vMerge="1">
                  <a:txBody>
                    <a:bodyPr/>
                    <a:p>
                      <a:pPr>
                        <a:defRPr/>
                      </a:pPr>
                      <a:endParaRPr lang="ru-RU"/>
                    </a:p>
                  </a:txBody>
                  <a:tcPr/>
                </a:tc>
              </a:tr>
              <a:tr h="461810">
                <a:tc>
                  <a:txBody>
                    <a:bodyPr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  <a:defRPr/>
                      </a:pPr>
                      <a:r>
                        <a:rPr lang="ru-RU" sz="1200">
                          <a:solidFill>
                            <a:schemeClr val="tx1"/>
                          </a:solidFill>
                          <a:latin typeface="Arial Narrow"/>
                        </a:rPr>
                        <a:t>Участие промышленных предприятий в получении региональных мер государственной поддержки в рамках ГП ( № 505-п от 30.09.2013)</a:t>
                      </a:r>
                      <a:endParaRPr lang="ru-RU" sz="1200">
                        <a:solidFill>
                          <a:schemeClr val="tx1"/>
                        </a:solidFill>
                        <a:latin typeface="Arial Narrow"/>
                        <a:ea typeface="Calibri"/>
                        <a:cs typeface="Times New Roman"/>
                      </a:endParaRPr>
                    </a:p>
                  </a:txBody>
                  <a:tcPr marL="42081" marR="42081" marT="0" marB="0" anchor="ctr">
                    <a:lnR w="12700" algn="ctr">
                      <a:solidFill>
                        <a:schemeClr val="accent1">
                          <a:lumMod val="75000"/>
                        </a:schemeClr>
                      </a:solidFill>
                    </a:lnR>
                  </a:tcPr>
                </a:tc>
                <a:tc>
                  <a:txBody>
                    <a:bodyPr/>
                    <a:p>
                      <a:pPr marL="0" marR="0" lvl="0" indent="0" algn="ctr" defTabSz="68580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200">
                          <a:latin typeface="Arial Narrow"/>
                        </a:rPr>
                        <a:t>50</a:t>
                      </a:r>
                      <a:endParaRPr lang="ru-RU" sz="1200">
                        <a:latin typeface="Arial Narrow"/>
                        <a:ea typeface="Calibri"/>
                        <a:cs typeface="Times New Roman"/>
                      </a:endParaRPr>
                    </a:p>
                  </a:txBody>
                  <a:tcPr marL="59296" marR="59296" marT="0" marB="0" anchor="ctr">
                    <a:lnL w="12700" algn="ctr">
                      <a:solidFill>
                        <a:schemeClr val="accent1">
                          <a:lumMod val="75000"/>
                        </a:schemeClr>
                      </a:solidFill>
                    </a:lnL>
                    <a:lnR w="12700" algn="ctr">
                      <a:solidFill>
                        <a:schemeClr val="accent1">
                          <a:lumMod val="75000"/>
                        </a:schemeClr>
                      </a:solidFill>
                    </a:lnR>
                  </a:tcPr>
                </a:tc>
                <a:tc>
                  <a:txBody>
                    <a:bodyPr/>
                    <a:p>
                      <a:pPr marL="0" marR="0" lvl="0" indent="0" algn="ctr" defTabSz="68580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200">
                          <a:latin typeface="Arial Narrow"/>
                        </a:rPr>
                        <a:t> 50</a:t>
                      </a:r>
                      <a:endParaRPr lang="ru-RU" sz="1200">
                        <a:latin typeface="Arial Narrow"/>
                        <a:ea typeface="Calibri"/>
                        <a:cs typeface="Times New Roman"/>
                      </a:endParaRPr>
                    </a:p>
                  </a:txBody>
                  <a:tcPr marL="59296" marR="59296" marT="0" marB="0" anchor="ctr">
                    <a:lnL w="12700" algn="ctr">
                      <a:solidFill>
                        <a:schemeClr val="accent1">
                          <a:lumMod val="75000"/>
                        </a:schemeClr>
                      </a:solidFill>
                    </a:lnL>
                    <a:lnR w="12700" algn="ctr">
                      <a:solidFill>
                        <a:schemeClr val="accent1">
                          <a:lumMod val="75000"/>
                        </a:schemeClr>
                      </a:solidFill>
                    </a:lnR>
                  </a:tcPr>
                </a:tc>
                <a:tc>
                  <a:txBody>
                    <a:bodyPr/>
                    <a:p>
                      <a:pPr marL="0" marR="0" lvl="0" indent="0" algn="ctr" defTabSz="68580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200">
                          <a:latin typeface="Arial Narrow"/>
                        </a:rPr>
                        <a:t> 50</a:t>
                      </a:r>
                      <a:endParaRPr lang="ru-RU" sz="1200">
                        <a:latin typeface="Arial Narrow"/>
                        <a:ea typeface="Calibri"/>
                        <a:cs typeface="Times New Roman"/>
                      </a:endParaRPr>
                    </a:p>
                  </a:txBody>
                  <a:tcPr marL="59296" marR="59296" marT="0" marB="0" anchor="ctr">
                    <a:lnL w="12700" algn="ctr">
                      <a:solidFill>
                        <a:schemeClr val="accent1">
                          <a:lumMod val="75000"/>
                        </a:schemeClr>
                      </a:solidFill>
                    </a:lnL>
                    <a:lnR w="12700" algn="ctr">
                      <a:solidFill>
                        <a:schemeClr val="accent1">
                          <a:lumMod val="75000"/>
                        </a:schemeClr>
                      </a:solidFill>
                    </a:lnR>
                    <a:lnT w="12700" algn="ctr">
                      <a:solidFill>
                        <a:schemeClr val="accent1">
                          <a:lumMod val="75000"/>
                        </a:schemeClr>
                      </a:solidFill>
                    </a:lnT>
                    <a:lnB w="12700" algn="ctr">
                      <a:solidFill>
                        <a:schemeClr val="accent1">
                          <a:lumMod val="75000"/>
                        </a:schemeClr>
                      </a:solidFill>
                    </a:lnB>
                  </a:tcPr>
                </a:tc>
                <a:tc vMerge="1">
                  <a:txBody>
                    <a:bodyPr/>
                    <a:p>
                      <a:pPr marL="0" marR="0" lvl="0" indent="0" algn="just" defTabSz="68580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200">
                          <a:latin typeface="Arial Narrow"/>
                        </a:rPr>
                        <a:t> ………….</a:t>
                      </a:r>
                      <a:endParaRPr lang="ru-RU" sz="1200">
                        <a:latin typeface="Arial Narrow"/>
                        <a:ea typeface="Calibri"/>
                        <a:cs typeface="Times New Roman"/>
                      </a:endParaRPr>
                    </a:p>
                  </a:txBody>
                  <a:tcPr marL="59296" marR="59296" marT="0" marB="0" anchor="ctr">
                    <a:lnL w="12700" algn="ctr">
                      <a:solidFill>
                        <a:schemeClr val="accent1">
                          <a:lumMod val="75000"/>
                        </a:schemeClr>
                      </a:solidFill>
                    </a:lnL>
                    <a:lnT w="12700" algn="ctr">
                      <a:solidFill>
                        <a:schemeClr val="accent1">
                          <a:lumMod val="75000"/>
                        </a:schemeClr>
                      </a:solidFill>
                    </a:lnT>
                    <a:lnB w="12700" algn="ctr">
                      <a:solidFill>
                        <a:schemeClr val="accent1">
                          <a:lumMod val="75000"/>
                        </a:schemeClr>
                      </a:solidFill>
                    </a:lnB>
                  </a:tcPr>
                </a:tc>
              </a:tr>
              <a:tr h="600434">
                <a:tc>
                  <a:txBody>
                    <a:bodyPr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  <a:defRPr/>
                      </a:pPr>
                      <a:r>
                        <a:rPr lang="ru-RU" sz="1200">
                          <a:latin typeface="Arial Narrow"/>
                        </a:rPr>
                        <a:t>Привлечение льготного заёмного финансирования Фонда развития промышленности субъекта Российской Федерации</a:t>
                      </a:r>
                      <a:endParaRPr lang="ru-RU" sz="1200">
                        <a:latin typeface="Arial Narrow"/>
                        <a:ea typeface="Calibri"/>
                        <a:cs typeface="Times New Roman"/>
                      </a:endParaRPr>
                    </a:p>
                  </a:txBody>
                  <a:tcPr marL="42081" marR="42081" marT="0" marB="0" anchor="ctr">
                    <a:lnR w="12700" algn="ctr">
                      <a:solidFill>
                        <a:schemeClr val="accent1">
                          <a:lumMod val="75000"/>
                        </a:schemeClr>
                      </a:solidFill>
                    </a:lnR>
                  </a:tcPr>
                </a:tc>
                <a:tc>
                  <a:txBody>
                    <a:bodyPr/>
                    <a:p>
                      <a:pPr marL="0" marR="0" lvl="0" indent="0" algn="ctr" defTabSz="68580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200">
                          <a:latin typeface="Arial Narrow"/>
                        </a:rPr>
                        <a:t> 600</a:t>
                      </a:r>
                      <a:endParaRPr lang="ru-RU" sz="1200">
                        <a:latin typeface="Arial Narrow"/>
                        <a:ea typeface="Calibri"/>
                        <a:cs typeface="Times New Roman"/>
                      </a:endParaRPr>
                    </a:p>
                  </a:txBody>
                  <a:tcPr marL="59296" marR="59296" marT="0" marB="0" anchor="ctr">
                    <a:lnL w="12700" algn="ctr">
                      <a:solidFill>
                        <a:schemeClr val="accent1">
                          <a:lumMod val="75000"/>
                        </a:schemeClr>
                      </a:solidFill>
                    </a:lnL>
                    <a:lnR w="12700" algn="ctr">
                      <a:solidFill>
                        <a:schemeClr val="accent1">
                          <a:lumMod val="75000"/>
                        </a:schemeClr>
                      </a:solidFill>
                    </a:lnR>
                  </a:tcPr>
                </a:tc>
                <a:tc>
                  <a:txBody>
                    <a:bodyPr/>
                    <a:p>
                      <a:pPr marL="0" marR="0" lvl="0" indent="0" algn="ctr" defTabSz="68580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200">
                          <a:latin typeface="Arial Narrow"/>
                        </a:rPr>
                        <a:t> 600</a:t>
                      </a:r>
                      <a:endParaRPr lang="ru-RU" sz="1200">
                        <a:latin typeface="Arial Narrow"/>
                        <a:ea typeface="Calibri"/>
                        <a:cs typeface="Times New Roman"/>
                      </a:endParaRPr>
                    </a:p>
                  </a:txBody>
                  <a:tcPr marL="59296" marR="59296" marT="0" marB="0" anchor="ctr">
                    <a:lnL w="12700" algn="ctr">
                      <a:solidFill>
                        <a:schemeClr val="accent1">
                          <a:lumMod val="75000"/>
                        </a:schemeClr>
                      </a:solidFill>
                    </a:lnL>
                    <a:lnR w="12700" algn="ctr">
                      <a:solidFill>
                        <a:schemeClr val="accent1">
                          <a:lumMod val="75000"/>
                        </a:schemeClr>
                      </a:solidFill>
                    </a:lnR>
                  </a:tcPr>
                </a:tc>
                <a:tc>
                  <a:txBody>
                    <a:bodyPr/>
                    <a:p>
                      <a:pPr marL="0" marR="0" lvl="0" indent="0" algn="ctr" defTabSz="68580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200">
                          <a:latin typeface="Arial Narrow"/>
                        </a:rPr>
                        <a:t> 600</a:t>
                      </a:r>
                      <a:endParaRPr lang="ru-RU" sz="1200">
                        <a:latin typeface="Arial Narrow"/>
                        <a:ea typeface="Calibri"/>
                        <a:cs typeface="Times New Roman"/>
                      </a:endParaRPr>
                    </a:p>
                  </a:txBody>
                  <a:tcPr marL="59296" marR="59296" marT="0" marB="0" anchor="ctr">
                    <a:lnL w="12700" algn="ctr">
                      <a:solidFill>
                        <a:schemeClr val="accent1">
                          <a:lumMod val="75000"/>
                        </a:schemeClr>
                      </a:solidFill>
                    </a:lnL>
                    <a:lnR w="12700" algn="ctr">
                      <a:solidFill>
                        <a:schemeClr val="accent1">
                          <a:lumMod val="75000"/>
                        </a:schemeClr>
                      </a:solidFill>
                    </a:lnR>
                    <a:lnT w="12700" algn="ctr">
                      <a:solidFill>
                        <a:schemeClr val="accent1">
                          <a:lumMod val="75000"/>
                        </a:schemeClr>
                      </a:solidFill>
                    </a:lnT>
                  </a:tcPr>
                </a:tc>
                <a:tc vMerge="1">
                  <a:txBody>
                    <a:bodyPr/>
                    <a:p>
                      <a:pPr marL="0" marR="0" lvl="0" indent="0" algn="just" defTabSz="68580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200">
                          <a:latin typeface="Arial Narrow"/>
                        </a:rPr>
                        <a:t> ………….</a:t>
                      </a:r>
                      <a:endParaRPr lang="ru-RU" sz="1200">
                        <a:latin typeface="Arial Narrow"/>
                        <a:ea typeface="Calibri"/>
                        <a:cs typeface="Times New Roman"/>
                      </a:endParaRPr>
                    </a:p>
                  </a:txBody>
                  <a:tcPr marL="59296" marR="59296" marT="0" marB="0" anchor="ctr">
                    <a:lnL w="12700" algn="ctr">
                      <a:solidFill>
                        <a:schemeClr val="accent1">
                          <a:lumMod val="75000"/>
                        </a:schemeClr>
                      </a:solidFill>
                    </a:lnL>
                    <a:lnT w="12700" algn="ctr">
                      <a:solidFill>
                        <a:schemeClr val="accent1">
                          <a:lumMod val="75000"/>
                        </a:schemeClr>
                      </a:solidFill>
                    </a:lnT>
                  </a:tcPr>
                </a:tc>
              </a:tr>
              <a:tr h="946976">
                <a:tc>
                  <a:txBody>
                    <a:bodyPr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  <a:defRPr/>
                      </a:pPr>
                      <a:r>
                        <a:rPr lang="ru-RU" sz="1200">
                          <a:latin typeface="Arial Narrow"/>
                        </a:rPr>
                        <a:t>Участие промышленных предприятий субъекта Российской Федерации, относящихся к субъектам МСП, в получении региональных мер государственной поддержки, реализуемых областными институтами поддержки субъектов МСП</a:t>
                      </a:r>
                      <a:endParaRPr lang="ru-RU" sz="1200">
                        <a:latin typeface="Arial Narrow"/>
                        <a:ea typeface="Calibri"/>
                        <a:cs typeface="Times New Roman"/>
                      </a:endParaRPr>
                    </a:p>
                  </a:txBody>
                  <a:tcPr marL="42081" marR="42081" marT="0" marB="0" anchor="ctr">
                    <a:lnR w="12700" algn="ctr">
                      <a:solidFill>
                        <a:schemeClr val="accent1">
                          <a:lumMod val="75000"/>
                        </a:schemeClr>
                      </a:solidFill>
                    </a:lnR>
                  </a:tcPr>
                </a:tc>
                <a:tc>
                  <a:txBody>
                    <a:bodyPr/>
                    <a:p>
                      <a:pPr marL="0" marR="0" lvl="0" indent="0" algn="ctr" defTabSz="68580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200">
                          <a:latin typeface="Arial Narrow"/>
                        </a:rPr>
                        <a:t>около 100</a:t>
                      </a:r>
                      <a:endParaRPr lang="ru-RU" sz="1200">
                        <a:latin typeface="Arial Narrow"/>
                        <a:ea typeface="Calibri"/>
                        <a:cs typeface="Times New Roman"/>
                      </a:endParaRPr>
                    </a:p>
                  </a:txBody>
                  <a:tcPr marL="59296" marR="59296" marT="0" marB="0" anchor="ctr">
                    <a:lnL w="12700" algn="ctr">
                      <a:solidFill>
                        <a:schemeClr val="accent1">
                          <a:lumMod val="75000"/>
                        </a:schemeClr>
                      </a:solidFill>
                    </a:lnL>
                    <a:lnR w="12700" algn="ctr">
                      <a:solidFill>
                        <a:schemeClr val="accent1">
                          <a:lumMod val="75000"/>
                        </a:schemeClr>
                      </a:solidFill>
                    </a:lnR>
                  </a:tcPr>
                </a:tc>
                <a:tc>
                  <a:txBody>
                    <a:bodyPr/>
                    <a:p>
                      <a:pPr marL="0" marR="0" lvl="0" indent="0" algn="ctr" defTabSz="68580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200">
                          <a:latin typeface="Arial Narrow"/>
                        </a:rPr>
                        <a:t> </a:t>
                      </a:r>
                      <a:r>
                        <a:rPr lang="ru-RU" sz="1200" b="0" u="none" strike="noStrike" cap="none" spc="0">
                          <a:ln>
                            <a:noFill/>
                          </a:ln>
                          <a:solidFill>
                            <a:prstClr val="black"/>
                          </a:solidFill>
                          <a:latin typeface="Arial Narrow"/>
                        </a:rPr>
                        <a:t>около 100</a:t>
                      </a:r>
                      <a:endParaRPr lang="ru-RU" sz="1200" b="0" i="0" u="none" strike="noStrike" cap="none" spc="0">
                        <a:ln>
                          <a:noFill/>
                        </a:ln>
                        <a:solidFill>
                          <a:prstClr val="black"/>
                        </a:solidFill>
                        <a:latin typeface="Arial Narrow"/>
                        <a:ea typeface="Calibri"/>
                        <a:cs typeface="Times New Roman"/>
                      </a:endParaRPr>
                    </a:p>
                  </a:txBody>
                  <a:tcPr marL="59296" marR="59296" marT="0" marB="0" anchor="ctr">
                    <a:lnL w="12700" algn="ctr">
                      <a:solidFill>
                        <a:schemeClr val="accent1">
                          <a:lumMod val="75000"/>
                        </a:schemeClr>
                      </a:solidFill>
                    </a:lnL>
                    <a:lnR w="12700" algn="ctr">
                      <a:solidFill>
                        <a:schemeClr val="accent1">
                          <a:lumMod val="75000"/>
                        </a:schemeClr>
                      </a:solidFill>
                    </a:lnR>
                  </a:tcPr>
                </a:tc>
                <a:tc>
                  <a:txBody>
                    <a:bodyPr/>
                    <a:p>
                      <a:pPr marL="0" marR="0" lvl="0" indent="0" algn="ctr" defTabSz="68580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200">
                          <a:latin typeface="Arial Narrow"/>
                        </a:rPr>
                        <a:t> около 100</a:t>
                      </a:r>
                      <a:endParaRPr lang="ru-RU" sz="1200">
                        <a:latin typeface="Arial Narrow"/>
                        <a:ea typeface="Calibri"/>
                        <a:cs typeface="Times New Roman"/>
                      </a:endParaRPr>
                    </a:p>
                  </a:txBody>
                  <a:tcPr marL="59296" marR="59296" marT="0" marB="0" anchor="ctr">
                    <a:lnL w="12700" algn="ctr">
                      <a:solidFill>
                        <a:schemeClr val="accent1">
                          <a:lumMod val="75000"/>
                        </a:schemeClr>
                      </a:solidFill>
                    </a:lnL>
                    <a:lnR w="12700" algn="ctr">
                      <a:solidFill>
                        <a:schemeClr val="accent1">
                          <a:lumMod val="75000"/>
                        </a:schemeClr>
                      </a:solidFill>
                    </a:lnR>
                  </a:tcPr>
                </a:tc>
                <a:tc vMerge="1">
                  <a:txBody>
                    <a:bodyPr/>
                    <a:p>
                      <a:pPr marL="0" marR="0" lvl="0" indent="0" algn="just" defTabSz="68580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200">
                          <a:latin typeface="Arial Narrow"/>
                        </a:rPr>
                        <a:t> ………….</a:t>
                      </a:r>
                      <a:endParaRPr lang="ru-RU" sz="1200">
                        <a:latin typeface="Arial Narrow"/>
                        <a:ea typeface="Calibri"/>
                        <a:cs typeface="Times New Roman"/>
                      </a:endParaRPr>
                    </a:p>
                  </a:txBody>
                  <a:tcPr marL="59296" marR="59296" marT="0" marB="0" anchor="ctr">
                    <a:lnL w="12700" algn="ctr">
                      <a:solidFill>
                        <a:schemeClr val="accent1">
                          <a:lumMod val="75000"/>
                        </a:schemeClr>
                      </a:solidFill>
                    </a:lnL>
                  </a:tcPr>
                </a:tc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7173" name="TextBox 6"/>
          <p:cNvSpPr txBox="1">
            <a:spLocks noChangeArrowheads="1"/>
          </p:cNvSpPr>
          <p:nvPr/>
        </p:nvSpPr>
        <p:spPr bwMode="auto">
          <a:xfrm>
            <a:off x="-32567" y="136095"/>
            <a:ext cx="10192568" cy="558871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 wrap="square" anchor="b">
            <a:spAutoFit/>
          </a:bodyPr>
          <a:lstStyle>
            <a:lvl1pPr>
              <a:defRPr sz="2000">
                <a:solidFill>
                  <a:schemeClr val="tx1"/>
                </a:solidFill>
                <a:latin typeface="Calibri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alibri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alibri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alibri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alibri"/>
              </a:defRPr>
            </a:lvl5pPr>
            <a:lvl6pPr marL="2514600" indent="-228600" defTabSz="995363">
              <a:spcBef>
                <a:spcPts val="0"/>
              </a:spcBef>
              <a:spcAft>
                <a:spcPts val="0"/>
              </a:spcAft>
              <a:defRPr sz="2000">
                <a:solidFill>
                  <a:schemeClr val="tx1"/>
                </a:solidFill>
                <a:latin typeface="Calibri"/>
              </a:defRPr>
            </a:lvl6pPr>
            <a:lvl7pPr marL="2971800" indent="-228600" defTabSz="995363">
              <a:spcBef>
                <a:spcPts val="0"/>
              </a:spcBef>
              <a:spcAft>
                <a:spcPts val="0"/>
              </a:spcAft>
              <a:defRPr sz="2000">
                <a:solidFill>
                  <a:schemeClr val="tx1"/>
                </a:solidFill>
                <a:latin typeface="Calibri"/>
              </a:defRPr>
            </a:lvl7pPr>
            <a:lvl8pPr marL="3429000" indent="-228600" defTabSz="995363">
              <a:spcBef>
                <a:spcPts val="0"/>
              </a:spcBef>
              <a:spcAft>
                <a:spcPts val="0"/>
              </a:spcAft>
              <a:defRPr sz="2000">
                <a:solidFill>
                  <a:schemeClr val="tx1"/>
                </a:solidFill>
                <a:latin typeface="Calibri"/>
              </a:defRPr>
            </a:lvl8pPr>
            <a:lvl9pPr marL="3886200" indent="-228600" defTabSz="995363">
              <a:spcBef>
                <a:spcPts val="0"/>
              </a:spcBef>
              <a:spcAft>
                <a:spcPts val="0"/>
              </a:spcAft>
              <a:defRPr sz="2000">
                <a:solidFill>
                  <a:schemeClr val="tx1"/>
                </a:solidFill>
                <a:latin typeface="Calibri"/>
              </a:defRPr>
            </a:lvl9pPr>
          </a:lstStyle>
          <a:p>
            <a:pPr algn="ctr">
              <a:lnSpc>
                <a:spcPct val="200000"/>
              </a:lnSpc>
              <a:defRPr/>
            </a:pPr>
            <a:r>
              <a:rPr lang="ru-RU" sz="1800" b="1">
                <a:latin typeface="Arial Narrow"/>
                <a:cs typeface="Arial"/>
              </a:rPr>
              <a:t>Планируемые к реализации инвестиционные проекты* </a:t>
            </a:r>
            <a:endParaRPr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 bwMode="auto">
          <a:xfrm flipH="0" flipV="0">
            <a:off x="9495525" y="5555013"/>
            <a:ext cx="442982" cy="312384"/>
          </a:xfrm>
        </p:spPr>
        <p:txBody>
          <a:bodyPr/>
          <a:lstStyle/>
          <a:p>
            <a:pPr>
              <a:defRPr/>
            </a:pPr>
            <a:fld id="{63B9600A-6B80-4B50-9A53-472295784ED5}" type="slidenum">
              <a:rPr lang="ru-RU" sz="1200">
                <a:latin typeface="Arial Narrow"/>
              </a:rPr>
              <a:t/>
            </a:fld>
            <a:endParaRPr lang="ru-RU" sz="1200">
              <a:latin typeface="Arial Narrow"/>
            </a:endParaRPr>
          </a:p>
        </p:txBody>
      </p:sp>
      <p:graphicFrame>
        <p:nvGraphicFramePr>
          <p:cNvPr id="4" name="Таблица 3"/>
          <p:cNvGraphicFramePr>
            <a:graphicFrameLocks xmlns:a="http://schemas.openxmlformats.org/drawingml/2006/main" noGrp="1"/>
          </p:cNvGraphicFramePr>
          <p:nvPr/>
        </p:nvGraphicFramePr>
        <p:xfrm>
          <a:off x="304838" y="477581"/>
          <a:ext cx="9517754" cy="4996179"/>
        </p:xfrm>
        <a:graphic>
          <a:graphicData uri="http://schemas.openxmlformats.org/drawingml/2006/table">
            <a:tbl>
              <a:tblPr firstRow="1" firstCol="1" lastRow="0" lastCol="0" bandRow="1" bandCol="0">
                <a:tableStyleId>{10525721-ECB6-E88D-8BCA-7DFE6292FCCE}</a:tableStyleId>
              </a:tblPr>
              <a:tblGrid>
                <a:gridCol w="2700000"/>
                <a:gridCol w="2052017"/>
                <a:gridCol w="2376008"/>
                <a:gridCol w="2377027"/>
              </a:tblGrid>
              <a:tr h="648072">
                <a:tc>
                  <a:txBody>
                    <a:bodyPr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  <a:defRPr/>
                      </a:pPr>
                      <a:r>
                        <a:rPr lang="ru-RU" sz="1400" b="1">
                          <a:solidFill>
                            <a:schemeClr val="bg1"/>
                          </a:solidFill>
                          <a:latin typeface="Arial Narrow"/>
                        </a:rPr>
                        <a:t>Наименование проекта (инициатор)</a:t>
                      </a:r>
                      <a:endParaRPr lang="ru-RU" sz="1050">
                        <a:solidFill>
                          <a:schemeClr val="bg1"/>
                        </a:solidFill>
                        <a:latin typeface="Arial Narro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R w="12700" algn="ctr">
                      <a:solidFill>
                        <a:schemeClr val="bg1"/>
                      </a:solidFill>
                    </a:lnR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  <a:defRPr/>
                      </a:pPr>
                      <a:r>
                        <a:rPr lang="ru-RU" sz="1400" b="1">
                          <a:solidFill>
                            <a:schemeClr val="bg1"/>
                          </a:solidFill>
                          <a:latin typeface="Arial Narrow"/>
                        </a:rPr>
                        <a:t>Отрасль</a:t>
                      </a:r>
                      <a:endParaRPr lang="ru-RU" sz="1050">
                        <a:solidFill>
                          <a:schemeClr val="bg1"/>
                        </a:solidFill>
                        <a:latin typeface="Arial Narro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algn="ctr">
                      <a:solidFill>
                        <a:schemeClr val="bg1"/>
                      </a:solidFill>
                    </a:lnL>
                    <a:lnR w="12700" algn="ctr">
                      <a:solidFill>
                        <a:schemeClr val="bg1"/>
                      </a:solidFill>
                    </a:lnR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  <a:defRPr/>
                      </a:pPr>
                      <a:r>
                        <a:rPr lang="ru-RU" sz="1400" b="1">
                          <a:solidFill>
                            <a:schemeClr val="bg1"/>
                          </a:solidFill>
                          <a:latin typeface="Arial Narrow"/>
                        </a:rPr>
                        <a:t>Вид</a:t>
                      </a:r>
                      <a:r>
                        <a:rPr lang="ru-RU" sz="1400" b="1">
                          <a:solidFill>
                            <a:schemeClr val="bg1"/>
                          </a:solidFill>
                          <a:latin typeface="Arial Narrow"/>
                        </a:rPr>
                        <a:t> и объем</a:t>
                      </a:r>
                      <a:r>
                        <a:rPr lang="ru-RU" sz="1400" b="1">
                          <a:solidFill>
                            <a:schemeClr val="bg1"/>
                          </a:solidFill>
                          <a:latin typeface="Arial Narrow"/>
                        </a:rPr>
                        <a:t> производимой продукции</a:t>
                      </a:r>
                      <a:endParaRPr lang="ru-RU" sz="1050">
                        <a:solidFill>
                          <a:schemeClr val="bg1"/>
                        </a:solidFill>
                        <a:latin typeface="Arial Narro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algn="ctr">
                      <a:solidFill>
                        <a:schemeClr val="bg1"/>
                      </a:solidFill>
                    </a:lnL>
                    <a:lnR w="12700" algn="ctr">
                      <a:solidFill>
                        <a:schemeClr val="bg1"/>
                      </a:solidFill>
                    </a:lnR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  <a:defRPr/>
                      </a:pPr>
                      <a:r>
                        <a:rPr lang="ru-RU" sz="1400" b="1">
                          <a:solidFill>
                            <a:schemeClr val="bg1"/>
                          </a:solidFill>
                          <a:latin typeface="Arial Narrow"/>
                        </a:rPr>
                        <a:t>Создаваемые рабочие места</a:t>
                      </a:r>
                      <a:endParaRPr lang="ru-RU" sz="1050">
                        <a:solidFill>
                          <a:schemeClr val="bg1"/>
                        </a:solidFill>
                        <a:latin typeface="Arial Narro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algn="ctr">
                      <a:solidFill>
                        <a:schemeClr val="bg1"/>
                      </a:solidFill>
                    </a:lnL>
                  </a:tcPr>
                </a:tc>
              </a:tr>
              <a:tr h="294498">
                <a:tc>
                  <a:txBody>
                    <a:bodyPr/>
                    <a:p>
                      <a:pPr marL="0" marR="0" lvl="0" indent="0" algn="just" defTabSz="68580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200">
                          <a:latin typeface="Arial Narrow"/>
                        </a:rPr>
                        <a:t>Создание целлюлозного комбината в Енисейском районе (ООО «Тайга») с объемом инвестиций 98,7 млрд. рублей</a:t>
                      </a:r>
                      <a:endParaRPr lang="ru-RU" sz="1200">
                        <a:latin typeface="Arial Narrow"/>
                        <a:ea typeface="Calibri"/>
                        <a:cs typeface="Times New Roman"/>
                      </a:endParaRPr>
                    </a:p>
                  </a:txBody>
                  <a:tcPr marL="59296" marR="59296" marT="0" marB="0" anchor="ctr">
                    <a:lnR w="12700" algn="ctr">
                      <a:solidFill>
                        <a:schemeClr val="accent1">
                          <a:lumMod val="75000"/>
                        </a:schemeClr>
                      </a:solidFill>
                    </a:lnR>
                  </a:tcPr>
                </a:tc>
                <a:tc>
                  <a:txBody>
                    <a:bodyPr/>
                    <a:p>
                      <a:pPr marL="0" marR="0" lvl="0" indent="0" algn="ctr" defTabSz="68580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200">
                          <a:latin typeface="Arial Narrow"/>
                        </a:rPr>
                        <a:t> </a:t>
                      </a:r>
                      <a:r>
                        <a:rPr lang="ru-RU" sz="1200" b="0" u="none" strike="noStrike" cap="none" spc="0">
                          <a:ln>
                            <a:noFill/>
                          </a:ln>
                          <a:solidFill>
                            <a:prstClr val="black"/>
                          </a:solidFill>
                          <a:latin typeface="Arial Narrow"/>
                        </a:rPr>
                        <a:t>лесопереработка</a:t>
                      </a:r>
                      <a:endParaRPr lang="ru-RU" sz="1200" b="0" i="0" u="none" strike="noStrike" cap="none" spc="0">
                        <a:ln>
                          <a:noFill/>
                        </a:ln>
                        <a:solidFill>
                          <a:prstClr val="black"/>
                        </a:solidFill>
                        <a:latin typeface="Arial Narrow"/>
                        <a:ea typeface="Calibri"/>
                        <a:cs typeface="Times New Roman"/>
                      </a:endParaRPr>
                    </a:p>
                  </a:txBody>
                  <a:tcPr marL="59296" marR="59296" marT="0" marB="0" anchor="ctr">
                    <a:lnL w="12700" algn="ctr">
                      <a:solidFill>
                        <a:schemeClr val="accent1">
                          <a:lumMod val="75000"/>
                        </a:schemeClr>
                      </a:solidFill>
                    </a:lnL>
                    <a:lnR w="12700" algn="ctr">
                      <a:solidFill>
                        <a:schemeClr val="accent1">
                          <a:lumMod val="75000"/>
                        </a:schemeClr>
                      </a:solidFill>
                    </a:lnR>
                  </a:tcPr>
                </a:tc>
                <a:tc>
                  <a:txBody>
                    <a:bodyPr/>
                    <a:p>
                      <a:pPr marL="0" marR="0" lvl="0" indent="0" algn="ctr" defTabSz="68580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200">
                          <a:latin typeface="Arial Narrow"/>
                        </a:rPr>
                        <a:t> производство беленой  сульфатной целлюлозы 1 млн. тонн в год </a:t>
                      </a:r>
                      <a:endParaRPr lang="ru-RU" sz="1200">
                        <a:latin typeface="Arial Narrow"/>
                        <a:ea typeface="Calibri"/>
                        <a:cs typeface="Times New Roman"/>
                      </a:endParaRPr>
                    </a:p>
                  </a:txBody>
                  <a:tcPr marL="59296" marR="59296" marT="0" marB="0" anchor="ctr">
                    <a:lnL w="12700" algn="ctr">
                      <a:solidFill>
                        <a:schemeClr val="accent1">
                          <a:lumMod val="75000"/>
                        </a:schemeClr>
                      </a:solidFill>
                    </a:lnL>
                    <a:lnR w="12700" algn="ctr">
                      <a:solidFill>
                        <a:schemeClr val="accent1">
                          <a:lumMod val="75000"/>
                        </a:schemeClr>
                      </a:solidFill>
                    </a:lnR>
                  </a:tcPr>
                </a:tc>
                <a:tc>
                  <a:txBody>
                    <a:bodyPr/>
                    <a:p>
                      <a:pPr marL="0" marR="0" lvl="0" indent="0" algn="ctr" defTabSz="68580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200">
                          <a:latin typeface="Arial Narrow"/>
                        </a:rPr>
                        <a:t> 2 400</a:t>
                      </a:r>
                      <a:endParaRPr lang="ru-RU" sz="1200">
                        <a:latin typeface="Arial Narrow"/>
                        <a:ea typeface="Calibri"/>
                        <a:cs typeface="Times New Roman"/>
                      </a:endParaRPr>
                    </a:p>
                  </a:txBody>
                  <a:tcPr marL="59296" marR="59296" marT="0" marB="0" anchor="ctr">
                    <a:lnL w="12700" algn="ctr">
                      <a:solidFill>
                        <a:schemeClr val="accent1">
                          <a:lumMod val="75000"/>
                        </a:schemeClr>
                      </a:solidFill>
                    </a:lnL>
                  </a:tcPr>
                </a:tc>
              </a:tr>
              <a:tr h="294498">
                <a:tc>
                  <a:txBody>
                    <a:bodyPr/>
                    <a:p>
                      <a:pPr marL="0" marR="0" lvl="0" indent="0" algn="just" defTabSz="68580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200">
                          <a:latin typeface="Arial Narrow"/>
                        </a:rPr>
                        <a:t>Увеличение добывающих и перерабатывающих мощностей месторождения Благодатное с объемом инвестиций 36,7 млрд. рублей (АО «Полюс-Красноярск»)</a:t>
                      </a:r>
                      <a:endParaRPr lang="ru-RU" sz="1200">
                        <a:latin typeface="Arial Narrow"/>
                        <a:ea typeface="Calibri"/>
                        <a:cs typeface="Times New Roman"/>
                      </a:endParaRPr>
                    </a:p>
                  </a:txBody>
                  <a:tcPr marL="59296" marR="59296" marT="0" marB="0" anchor="ctr">
                    <a:lnR w="12700" algn="ctr">
                      <a:solidFill>
                        <a:schemeClr val="accent1">
                          <a:lumMod val="75000"/>
                        </a:schemeClr>
                      </a:solidFill>
                    </a:lnR>
                  </a:tcPr>
                </a:tc>
                <a:tc>
                  <a:txBody>
                    <a:bodyPr/>
                    <a:p>
                      <a:pPr marL="0" marR="0" lvl="0" indent="0" algn="ctr" defTabSz="68580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200">
                          <a:latin typeface="Arial Narrow"/>
                        </a:rPr>
                        <a:t> добыча полезных ископаемых</a:t>
                      </a:r>
                      <a:endParaRPr lang="ru-RU" sz="1200">
                        <a:latin typeface="Arial Narrow"/>
                        <a:ea typeface="Calibri"/>
                        <a:cs typeface="Times New Roman"/>
                      </a:endParaRPr>
                    </a:p>
                  </a:txBody>
                  <a:tcPr marL="59296" marR="59296" marT="0" marB="0" anchor="ctr">
                    <a:lnL w="12700" algn="ctr">
                      <a:solidFill>
                        <a:schemeClr val="accent1">
                          <a:lumMod val="75000"/>
                        </a:schemeClr>
                      </a:solidFill>
                    </a:lnL>
                    <a:lnR w="12700" algn="ctr">
                      <a:solidFill>
                        <a:schemeClr val="accent1">
                          <a:lumMod val="75000"/>
                        </a:schemeClr>
                      </a:solidFill>
                    </a:lnR>
                  </a:tcPr>
                </a:tc>
                <a:tc>
                  <a:txBody>
                    <a:bodyPr/>
                    <a:p>
                      <a:pPr marL="0" marR="0" lvl="0" indent="0" algn="ctr" defTabSz="68580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200">
                          <a:latin typeface="Arial Narrow"/>
                        </a:rPr>
                        <a:t> золотоизвлекательная фабрика мощностью 6 млн. тонн в год</a:t>
                      </a:r>
                      <a:endParaRPr lang="ru-RU" sz="1200">
                        <a:latin typeface="Arial Narrow"/>
                        <a:ea typeface="Calibri"/>
                        <a:cs typeface="Times New Roman"/>
                      </a:endParaRPr>
                    </a:p>
                  </a:txBody>
                  <a:tcPr marL="59296" marR="59296" marT="0" marB="0" anchor="ctr">
                    <a:lnL w="12700" algn="ctr">
                      <a:solidFill>
                        <a:schemeClr val="accent1">
                          <a:lumMod val="75000"/>
                        </a:schemeClr>
                      </a:solidFill>
                    </a:lnL>
                    <a:lnR w="12700" algn="ctr">
                      <a:solidFill>
                        <a:schemeClr val="accent1">
                          <a:lumMod val="75000"/>
                        </a:schemeClr>
                      </a:solidFill>
                    </a:lnR>
                  </a:tcPr>
                </a:tc>
                <a:tc>
                  <a:txBody>
                    <a:bodyPr/>
                    <a:p>
                      <a:pPr marL="0" marR="0" lvl="0" indent="0" algn="ctr" defTabSz="68580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200">
                          <a:latin typeface="Arial Narrow"/>
                        </a:rPr>
                        <a:t> 400</a:t>
                      </a:r>
                      <a:endParaRPr lang="ru-RU" sz="1200">
                        <a:latin typeface="Arial Narrow"/>
                        <a:ea typeface="Calibri"/>
                        <a:cs typeface="Times New Roman"/>
                      </a:endParaRPr>
                    </a:p>
                  </a:txBody>
                  <a:tcPr marL="59296" marR="59296" marT="0" marB="0" anchor="ctr">
                    <a:lnL w="12700" algn="ctr">
                      <a:solidFill>
                        <a:schemeClr val="accent1">
                          <a:lumMod val="75000"/>
                        </a:schemeClr>
                      </a:solidFill>
                    </a:lnL>
                  </a:tcPr>
                </a:tc>
              </a:tr>
              <a:tr h="294498">
                <a:tc>
                  <a:txBody>
                    <a:bodyPr/>
                    <a:p>
                      <a:pPr marL="0" marR="0" lvl="0" indent="0" algn="just" defTabSz="68580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200">
                          <a:solidFill>
                            <a:schemeClr val="dk1"/>
                          </a:solidFill>
                          <a:latin typeface="Arial Narrow"/>
                          <a:ea typeface="+mn-ea"/>
                          <a:cs typeface="+mn-cs"/>
                        </a:rPr>
                        <a:t> Строительство биотехнологического комплекса по глубокой переработке древесины в Богучанском районе с объемом инвестиций  в 150,8 млрд. рублей (ООО «</a:t>
                      </a:r>
                      <a:r>
                        <a:rPr lang="ru-RU" sz="1200">
                          <a:solidFill>
                            <a:schemeClr val="dk1"/>
                          </a:solidFill>
                          <a:latin typeface="Arial Narrow"/>
                          <a:ea typeface="+mn-ea"/>
                          <a:cs typeface="+mn-cs"/>
                        </a:rPr>
                        <a:t>Краслесинвест</a:t>
                      </a:r>
                      <a:r>
                        <a:rPr lang="ru-RU" sz="1200">
                          <a:solidFill>
                            <a:schemeClr val="dk1"/>
                          </a:solidFill>
                          <a:latin typeface="Arial Narrow"/>
                          <a:ea typeface="+mn-ea"/>
                          <a:cs typeface="+mn-cs"/>
                        </a:rPr>
                        <a:t>»)</a:t>
                      </a:r>
                      <a:endParaRPr/>
                    </a:p>
                  </a:txBody>
                  <a:tcPr marL="59296" marR="59296" marT="0" marB="0" anchor="ctr">
                    <a:lnR w="12700" algn="ctr">
                      <a:solidFill>
                        <a:schemeClr val="accent1">
                          <a:lumMod val="75000"/>
                        </a:schemeClr>
                      </a:solidFill>
                    </a:lnR>
                  </a:tcPr>
                </a:tc>
                <a:tc>
                  <a:txBody>
                    <a:bodyPr/>
                    <a:p>
                      <a:pPr marL="0" marR="0" lvl="0" indent="0" algn="ctr" defTabSz="68580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200">
                          <a:latin typeface="Arial Narrow"/>
                        </a:rPr>
                        <a:t> лесопереработка</a:t>
                      </a:r>
                      <a:endParaRPr lang="ru-RU" sz="1200">
                        <a:latin typeface="Arial Narrow"/>
                        <a:ea typeface="Calibri"/>
                        <a:cs typeface="Times New Roman"/>
                      </a:endParaRPr>
                    </a:p>
                  </a:txBody>
                  <a:tcPr marL="59296" marR="59296" marT="0" marB="0" anchor="ctr">
                    <a:lnL w="12700" algn="ctr">
                      <a:solidFill>
                        <a:schemeClr val="accent1">
                          <a:lumMod val="75000"/>
                        </a:schemeClr>
                      </a:solidFill>
                    </a:lnL>
                    <a:lnR w="12700" algn="ctr">
                      <a:solidFill>
                        <a:schemeClr val="accent1">
                          <a:lumMod val="75000"/>
                        </a:schemeClr>
                      </a:solidFill>
                    </a:lnR>
                  </a:tcPr>
                </a:tc>
                <a:tc>
                  <a:txBody>
                    <a:bodyPr/>
                    <a:p>
                      <a:pPr marL="0" marR="0" lvl="0" indent="0" algn="ctr" defTabSz="68580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200">
                          <a:latin typeface="Arial Narrow"/>
                        </a:rPr>
                        <a:t> </a:t>
                      </a:r>
                      <a:r>
                        <a:rPr lang="ru-RU" sz="1200">
                          <a:solidFill>
                            <a:schemeClr val="dk1"/>
                          </a:solidFill>
                          <a:latin typeface="Arial Narrow"/>
                          <a:ea typeface="+mn-ea"/>
                          <a:cs typeface="+mn-cs"/>
                        </a:rPr>
                        <a:t>выпуск продукции с высокой добавленной стоимостью с производственной мощностью 368,750 тыс. куб. м пиломатериала, 102 тыс. тонн древесных топливных гранул (пеллет)</a:t>
                      </a:r>
                      <a:endParaRPr/>
                    </a:p>
                  </a:txBody>
                  <a:tcPr marL="59296" marR="59296" marT="0" marB="0" anchor="ctr">
                    <a:lnL w="12700" algn="ctr">
                      <a:solidFill>
                        <a:schemeClr val="accent1">
                          <a:lumMod val="75000"/>
                        </a:schemeClr>
                      </a:solidFill>
                    </a:lnL>
                    <a:lnR w="12700" algn="ctr">
                      <a:solidFill>
                        <a:schemeClr val="accent1">
                          <a:lumMod val="75000"/>
                        </a:schemeClr>
                      </a:solidFill>
                    </a:lnR>
                  </a:tcPr>
                </a:tc>
                <a:tc>
                  <a:txBody>
                    <a:bodyPr/>
                    <a:p>
                      <a:pPr marL="0" marR="0" lvl="0" indent="0" algn="ctr" defTabSz="68580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200">
                          <a:latin typeface="Arial Narrow"/>
                        </a:rPr>
                        <a:t> 2 500</a:t>
                      </a:r>
                      <a:endParaRPr lang="ru-RU" sz="1200">
                        <a:latin typeface="Arial Narrow"/>
                        <a:ea typeface="Calibri"/>
                        <a:cs typeface="Times New Roman"/>
                      </a:endParaRPr>
                    </a:p>
                  </a:txBody>
                  <a:tcPr marL="59296" marR="59296" marT="0" marB="0" anchor="ctr">
                    <a:lnL w="12700" algn="ctr">
                      <a:solidFill>
                        <a:schemeClr val="accent1">
                          <a:lumMod val="75000"/>
                        </a:schemeClr>
                      </a:solidFill>
                    </a:lnL>
                  </a:tcPr>
                </a:tc>
              </a:tr>
              <a:tr h="294498">
                <a:tc>
                  <a:txBody>
                    <a:bodyPr/>
                    <a:p>
                      <a:pPr marL="0" marR="0" lvl="0" indent="0" algn="just" defTabSz="68580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200">
                          <a:latin typeface="Arial Narrow"/>
                          <a:ea typeface="Calibri"/>
                          <a:cs typeface="Times New Roman"/>
                        </a:rPr>
                        <a:t>Создание компании-производителя батарейных металлов с объемом инвестиций 120,4 млрд. рублей ( ООО «Интергео»)</a:t>
                      </a:r>
                      <a:endParaRPr/>
                    </a:p>
                  </a:txBody>
                  <a:tcPr marL="59296" marR="59296" marT="0" marB="0" anchor="ctr">
                    <a:lnR w="12700" algn="ctr">
                      <a:solidFill>
                        <a:schemeClr val="accent1">
                          <a:lumMod val="75000"/>
                        </a:schemeClr>
                      </a:solidFill>
                    </a:lnR>
                  </a:tcPr>
                </a:tc>
                <a:tc>
                  <a:txBody>
                    <a:bodyPr/>
                    <a:p>
                      <a:pPr marL="0" marR="0" lvl="0" indent="0" algn="ctr" defTabSz="68580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200">
                          <a:latin typeface="Arial Narrow"/>
                        </a:rPr>
                        <a:t> </a:t>
                      </a:r>
                      <a:r>
                        <a:rPr lang="ru-RU" sz="1200" b="0" u="none" strike="noStrike" cap="none" spc="0">
                          <a:ln>
                            <a:noFill/>
                          </a:ln>
                          <a:solidFill>
                            <a:prstClr val="black"/>
                          </a:solidFill>
                          <a:latin typeface="Arial Narrow"/>
                        </a:rPr>
                        <a:t>цветная металлургия</a:t>
                      </a:r>
                      <a:endParaRPr lang="ru-RU" sz="1200" b="0" i="0" u="none" strike="noStrike" cap="none" spc="0">
                        <a:ln>
                          <a:noFill/>
                        </a:ln>
                        <a:solidFill>
                          <a:prstClr val="black"/>
                        </a:solidFill>
                        <a:latin typeface="Arial Narrow"/>
                        <a:ea typeface="Calibri"/>
                        <a:cs typeface="Times New Roman"/>
                      </a:endParaRPr>
                    </a:p>
                  </a:txBody>
                  <a:tcPr marL="59296" marR="59296" marT="0" marB="0" anchor="ctr">
                    <a:lnL w="12700" algn="ctr">
                      <a:solidFill>
                        <a:schemeClr val="accent1">
                          <a:lumMod val="75000"/>
                        </a:schemeClr>
                      </a:solidFill>
                    </a:lnL>
                    <a:lnR w="12700" algn="ctr">
                      <a:solidFill>
                        <a:schemeClr val="accent1">
                          <a:lumMod val="75000"/>
                        </a:schemeClr>
                      </a:solidFill>
                    </a:lnR>
                  </a:tcPr>
                </a:tc>
                <a:tc>
                  <a:txBody>
                    <a:bodyPr/>
                    <a:p>
                      <a:pPr marL="0" marR="0" lvl="0" indent="0" algn="ctr" defTabSz="68580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200">
                          <a:latin typeface="Arial Narrow"/>
                          <a:ea typeface="Calibri"/>
                          <a:cs typeface="Times New Roman"/>
                        </a:rPr>
                        <a:t>Производство концентрата (медь, золото, молибден, никель, кобальт)  до 1300 тыс. тонн</a:t>
                      </a:r>
                      <a:endParaRPr/>
                    </a:p>
                  </a:txBody>
                  <a:tcPr marL="59296" marR="59296" marT="0" marB="0" anchor="ctr">
                    <a:lnL w="12700" algn="ctr">
                      <a:solidFill>
                        <a:schemeClr val="accent1">
                          <a:lumMod val="75000"/>
                        </a:schemeClr>
                      </a:solidFill>
                    </a:lnL>
                    <a:lnR w="12700" algn="ctr">
                      <a:solidFill>
                        <a:schemeClr val="accent1">
                          <a:lumMod val="75000"/>
                        </a:schemeClr>
                      </a:solidFill>
                    </a:lnR>
                  </a:tcPr>
                </a:tc>
                <a:tc>
                  <a:txBody>
                    <a:bodyPr/>
                    <a:p>
                      <a:pPr marL="0" marR="0" lvl="0" indent="0" algn="ctr" defTabSz="68580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200">
                          <a:latin typeface="Arial Narrow"/>
                        </a:rPr>
                        <a:t> около 2 000</a:t>
                      </a:r>
                      <a:endParaRPr lang="ru-RU" sz="1200">
                        <a:latin typeface="Arial Narrow"/>
                        <a:ea typeface="Calibri"/>
                        <a:cs typeface="Times New Roman"/>
                      </a:endParaRPr>
                    </a:p>
                  </a:txBody>
                  <a:tcPr marL="59296" marR="59296" marT="0" marB="0" anchor="ctr">
                    <a:lnL w="12700" algn="ctr">
                      <a:solidFill>
                        <a:schemeClr val="accent1">
                          <a:lumMod val="75000"/>
                        </a:schemeClr>
                      </a:solidFill>
                    </a:lnL>
                  </a:tcPr>
                </a:tc>
              </a:tr>
            </a:tbl>
          </a:graphicData>
        </a:graphic>
      </p:graphicFrame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-327617" y="2348394"/>
            <a:ext cx="15904176" cy="785331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/>
            <a:spAutoFit/>
          </a:bodyPr>
          <a:lstStyle/>
          <a:p>
            <a:pPr>
              <a:defRPr/>
            </a:pPr>
            <a:endParaRPr lang="ru-RU"/>
          </a:p>
        </p:txBody>
      </p:sp>
      <p:sp>
        <p:nvSpPr>
          <p:cNvPr id="2" name="Прямоугольник 1"/>
          <p:cNvSpPr/>
          <p:nvPr/>
        </p:nvSpPr>
        <p:spPr bwMode="auto">
          <a:xfrm flipH="0" flipV="0">
            <a:off x="169208" y="5207927"/>
            <a:ext cx="9789011" cy="5032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1600">
                <a:latin typeface="Arial Narrow"/>
              </a:rPr>
              <a:t>* </a:t>
            </a:r>
            <a:r>
              <a:rPr lang="ru-RU" sz="1050">
                <a:latin typeface="Arial Narrow"/>
              </a:rPr>
              <a:t>Согласно Распоряжения Правительства РФ № 2846-р от 16.10.2023 «</a:t>
            </a:r>
            <a:r>
              <a:rPr lang="ru-RU" sz="1100"/>
              <a:t>П Л А Н реализации Стратегии социально-экономического развития Сибирского федерального округа до 2035 года»</a:t>
            </a:r>
            <a:r>
              <a:rPr lang="ru-RU" sz="1050">
                <a:latin typeface="Arial Narrow"/>
              </a:rPr>
              <a:t> </a:t>
            </a:r>
            <a:endParaRPr sz="105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7173" name="TextBox 6"/>
          <p:cNvSpPr txBox="1">
            <a:spLocks noChangeArrowheads="1"/>
          </p:cNvSpPr>
          <p:nvPr/>
        </p:nvSpPr>
        <p:spPr bwMode="auto">
          <a:xfrm>
            <a:off x="0" y="452842"/>
            <a:ext cx="10160000" cy="646331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 wrap="square" anchor="b">
            <a:spAutoFit/>
          </a:bodyPr>
          <a:lstStyle>
            <a:lvl1pPr>
              <a:defRPr sz="2000">
                <a:solidFill>
                  <a:schemeClr val="tx1"/>
                </a:solidFill>
                <a:latin typeface="Calibri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alibri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alibri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alibri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alibri"/>
              </a:defRPr>
            </a:lvl5pPr>
            <a:lvl6pPr marL="2514600" indent="-228600" defTabSz="995363">
              <a:spcBef>
                <a:spcPts val="0"/>
              </a:spcBef>
              <a:spcAft>
                <a:spcPts val="0"/>
              </a:spcAft>
              <a:defRPr sz="2000">
                <a:solidFill>
                  <a:schemeClr val="tx1"/>
                </a:solidFill>
                <a:latin typeface="Calibri"/>
              </a:defRPr>
            </a:lvl6pPr>
            <a:lvl7pPr marL="2971800" indent="-228600" defTabSz="995363">
              <a:spcBef>
                <a:spcPts val="0"/>
              </a:spcBef>
              <a:spcAft>
                <a:spcPts val="0"/>
              </a:spcAft>
              <a:defRPr sz="2000">
                <a:solidFill>
                  <a:schemeClr val="tx1"/>
                </a:solidFill>
                <a:latin typeface="Calibri"/>
              </a:defRPr>
            </a:lvl7pPr>
            <a:lvl8pPr marL="3429000" indent="-228600" defTabSz="995363">
              <a:spcBef>
                <a:spcPts val="0"/>
              </a:spcBef>
              <a:spcAft>
                <a:spcPts val="0"/>
              </a:spcAft>
              <a:defRPr sz="2000">
                <a:solidFill>
                  <a:schemeClr val="tx1"/>
                </a:solidFill>
                <a:latin typeface="Calibri"/>
              </a:defRPr>
            </a:lvl8pPr>
            <a:lvl9pPr marL="3886200" indent="-228600" defTabSz="995363">
              <a:spcBef>
                <a:spcPts val="0"/>
              </a:spcBef>
              <a:spcAft>
                <a:spcPts val="0"/>
              </a:spcAft>
              <a:defRPr sz="2000">
                <a:solidFill>
                  <a:schemeClr val="tx1"/>
                </a:solidFill>
                <a:latin typeface="Calibri"/>
              </a:defRPr>
            </a:lvl9pPr>
          </a:lstStyle>
          <a:p>
            <a:pPr algn="ctr">
              <a:defRPr/>
            </a:pPr>
            <a:r>
              <a:rPr lang="ru-RU" sz="1800" b="1">
                <a:latin typeface="Arial Narrow"/>
                <a:cs typeface="Arial"/>
              </a:rPr>
              <a:t>Создание и развитие в 2024-2026 годах промышленных парков, промышленных кластеров и промышленных зон на территории Красноярского края</a:t>
            </a:r>
            <a:endParaRPr/>
          </a:p>
        </p:txBody>
      </p:sp>
      <p:sp>
        <p:nvSpPr>
          <p:cNvPr id="7175" name="Прямоугольник 16"/>
          <p:cNvSpPr>
            <a:spLocks noChangeArrowheads="1"/>
          </p:cNvSpPr>
          <p:nvPr/>
        </p:nvSpPr>
        <p:spPr bwMode="auto">
          <a:xfrm>
            <a:off x="1908597" y="2802631"/>
            <a:ext cx="6409903" cy="207621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defRPr sz="2000">
                <a:solidFill>
                  <a:schemeClr val="tx1"/>
                </a:solidFill>
                <a:latin typeface="Calibri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alibri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alibri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alibri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alibri"/>
              </a:defRPr>
            </a:lvl5pPr>
            <a:lvl6pPr marL="2514600" indent="-228600" defTabSz="995363">
              <a:spcBef>
                <a:spcPts val="0"/>
              </a:spcBef>
              <a:spcAft>
                <a:spcPts val="0"/>
              </a:spcAft>
              <a:defRPr sz="2000">
                <a:solidFill>
                  <a:schemeClr val="tx1"/>
                </a:solidFill>
                <a:latin typeface="Calibri"/>
              </a:defRPr>
            </a:lvl6pPr>
            <a:lvl7pPr marL="2971800" indent="-228600" defTabSz="995363">
              <a:spcBef>
                <a:spcPts val="0"/>
              </a:spcBef>
              <a:spcAft>
                <a:spcPts val="0"/>
              </a:spcAft>
              <a:defRPr sz="2000">
                <a:solidFill>
                  <a:schemeClr val="tx1"/>
                </a:solidFill>
                <a:latin typeface="Calibri"/>
              </a:defRPr>
            </a:lvl7pPr>
            <a:lvl8pPr marL="3429000" indent="-228600" defTabSz="995363">
              <a:spcBef>
                <a:spcPts val="0"/>
              </a:spcBef>
              <a:spcAft>
                <a:spcPts val="0"/>
              </a:spcAft>
              <a:defRPr sz="2000">
                <a:solidFill>
                  <a:schemeClr val="tx1"/>
                </a:solidFill>
                <a:latin typeface="Calibri"/>
              </a:defRPr>
            </a:lvl8pPr>
            <a:lvl9pPr marL="3886200" indent="-228600" defTabSz="995363">
              <a:spcBef>
                <a:spcPts val="0"/>
              </a:spcBef>
              <a:spcAft>
                <a:spcPts val="0"/>
              </a:spcAft>
              <a:defRPr sz="2000">
                <a:solidFill>
                  <a:schemeClr val="tx1"/>
                </a:solidFill>
                <a:latin typeface="Calibri"/>
              </a:defRPr>
            </a:lvl9pPr>
          </a:lstStyle>
          <a:p>
            <a:pPr>
              <a:spcAft>
                <a:spcPts val="136"/>
              </a:spcAft>
              <a:defRPr/>
            </a:pPr>
            <a:r>
              <a:rPr lang="ru-RU" sz="750" spc="-1">
                <a:latin typeface="Arial"/>
              </a:rPr>
              <a:t> </a:t>
            </a:r>
            <a:endParaRPr lang="ru-RU" sz="750">
              <a:latin typeface="Arial"/>
              <a:cs typeface="Arial"/>
            </a:endParaRPr>
          </a:p>
        </p:txBody>
      </p:sp>
      <p:sp>
        <p:nvSpPr>
          <p:cNvPr id="5" name="Прямоугольник 4"/>
          <p:cNvSpPr/>
          <p:nvPr/>
        </p:nvSpPr>
        <p:spPr bwMode="auto">
          <a:xfrm>
            <a:off x="237597" y="1241657"/>
            <a:ext cx="10019089" cy="3660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defRPr/>
            </a:pPr>
            <a:r>
              <a:rPr lang="ru-RU" sz="1800" b="1">
                <a:solidFill>
                  <a:srgbClr val="000000"/>
                </a:solidFill>
                <a:latin typeface="Arial Narrow"/>
                <a:ea typeface="Calibri"/>
                <a:cs typeface="Times New Roman"/>
              </a:rPr>
              <a:t>Наименование</a:t>
            </a:r>
            <a:r>
              <a:rPr lang="ru-RU" sz="1800">
                <a:solidFill>
                  <a:srgbClr val="000000"/>
                </a:solidFill>
                <a:latin typeface="Arial Narrow"/>
                <a:ea typeface="Calibri"/>
                <a:cs typeface="Times New Roman"/>
              </a:rPr>
              <a:t>: </a:t>
            </a:r>
            <a:r>
              <a:rPr lang="ru-RU" sz="1800" b="1">
                <a:solidFill>
                  <a:srgbClr val="0070C0"/>
                </a:solidFill>
                <a:latin typeface="Arial Narrow"/>
                <a:ea typeface="Calibri"/>
                <a:cs typeface="Times New Roman"/>
              </a:rPr>
              <a:t>«Особая экономическая зона Красноярская технологическая долина»</a:t>
            </a:r>
            <a:endParaRPr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7874000" y="5555014"/>
            <a:ext cx="2286000" cy="312385"/>
          </a:xfrm>
        </p:spPr>
        <p:txBody>
          <a:bodyPr/>
          <a:lstStyle/>
          <a:p>
            <a:pPr>
              <a:defRPr/>
            </a:pPr>
            <a:fld id="{63B9600A-6B80-4B50-9A53-472295784ED5}" type="slidenum">
              <a:rPr lang="ru-RU" sz="1200">
                <a:latin typeface="Arial Narrow"/>
              </a:rPr>
              <a:t/>
            </a:fld>
            <a:endParaRPr lang="ru-RU" sz="1200">
              <a:latin typeface="Arial Narrow"/>
            </a:endParaRPr>
          </a:p>
        </p:txBody>
      </p:sp>
      <p:sp>
        <p:nvSpPr>
          <p:cNvPr id="7" name="Прямоугольник 6"/>
          <p:cNvSpPr/>
          <p:nvPr/>
        </p:nvSpPr>
        <p:spPr bwMode="auto">
          <a:xfrm>
            <a:off x="4143896" y="2163120"/>
            <a:ext cx="5688632" cy="28931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1800" b="1">
                <a:solidFill>
                  <a:srgbClr val="0070C0"/>
                </a:solidFill>
                <a:latin typeface="Arial Narrow"/>
              </a:rPr>
              <a:t>Описание:</a:t>
            </a:r>
            <a:r>
              <a:rPr lang="ru-RU" sz="2000" b="1">
                <a:solidFill>
                  <a:srgbClr val="0070C0"/>
                </a:solidFill>
                <a:latin typeface="Arial Narrow"/>
              </a:rPr>
              <a:t> </a:t>
            </a:r>
            <a:endParaRPr/>
          </a:p>
          <a:p>
            <a:pPr marL="342900" indent="-342900">
              <a:buFont typeface="Arial"/>
              <a:buChar char="•"/>
              <a:defRPr/>
            </a:pPr>
            <a:r>
              <a:rPr lang="ru-RU" sz="1600" b="1">
                <a:latin typeface="Arial Narrow"/>
              </a:rPr>
              <a:t>инициатор</a:t>
            </a:r>
            <a:r>
              <a:rPr lang="ru-RU" sz="1600">
                <a:latin typeface="Arial Narrow"/>
              </a:rPr>
              <a:t> -  АО «РУСАЛ»</a:t>
            </a:r>
            <a:endParaRPr/>
          </a:p>
          <a:p>
            <a:pPr marL="342900" indent="-342900">
              <a:buFont typeface="Arial"/>
              <a:buChar char="•"/>
              <a:defRPr/>
            </a:pPr>
            <a:r>
              <a:rPr lang="ru-RU" sz="1600" b="1">
                <a:latin typeface="Arial Narrow"/>
              </a:rPr>
              <a:t>источник финансирования </a:t>
            </a:r>
            <a:r>
              <a:rPr lang="ru-RU" sz="1600">
                <a:latin typeface="Arial Narrow"/>
              </a:rPr>
              <a:t>– собственные средства инвесторов, средства краевого бюджета на развитие инфраструктуры </a:t>
            </a:r>
            <a:endParaRPr/>
          </a:p>
          <a:p>
            <a:pPr marL="342900" indent="-342900">
              <a:buFont typeface="Arial"/>
              <a:buChar char="•"/>
              <a:defRPr/>
            </a:pPr>
            <a:r>
              <a:rPr lang="ru-RU" sz="1600" b="1">
                <a:latin typeface="Arial Narrow"/>
              </a:rPr>
              <a:t>сумма инвестиций </a:t>
            </a:r>
            <a:r>
              <a:rPr lang="ru-RU" sz="1600">
                <a:latin typeface="Arial Narrow"/>
              </a:rPr>
              <a:t>– 6,6 млрд. рублей</a:t>
            </a:r>
            <a:endParaRPr/>
          </a:p>
          <a:p>
            <a:pPr marL="342900" indent="-342900">
              <a:buFont typeface="Arial"/>
              <a:buChar char="•"/>
              <a:defRPr/>
            </a:pPr>
            <a:r>
              <a:rPr lang="ru-RU" sz="1600" b="1">
                <a:latin typeface="Arial Narrow"/>
              </a:rPr>
              <a:t>период реализации </a:t>
            </a:r>
            <a:r>
              <a:rPr lang="ru-RU" sz="1600">
                <a:latin typeface="Arial Narrow"/>
              </a:rPr>
              <a:t>- до 2070 года</a:t>
            </a:r>
            <a:endParaRPr/>
          </a:p>
          <a:p>
            <a:pPr marL="342900" indent="-342900">
              <a:buFont typeface="Arial"/>
              <a:buChar char="•"/>
              <a:defRPr/>
            </a:pPr>
            <a:r>
              <a:rPr lang="ru-RU" sz="1600" b="1">
                <a:latin typeface="Arial Narrow"/>
              </a:rPr>
              <a:t>площадь</a:t>
            </a:r>
            <a:r>
              <a:rPr lang="ru-RU" sz="1600">
                <a:latin typeface="Arial Narrow"/>
              </a:rPr>
              <a:t> – 247,38 ГА</a:t>
            </a:r>
            <a:endParaRPr/>
          </a:p>
          <a:p>
            <a:pPr marL="342900" indent="-342900">
              <a:buFont typeface="Arial"/>
              <a:buChar char="•"/>
              <a:defRPr/>
            </a:pPr>
            <a:r>
              <a:rPr lang="ru-RU" sz="1600" b="1">
                <a:latin typeface="Arial Narrow"/>
              </a:rPr>
              <a:t>потенциальные резиденты </a:t>
            </a:r>
            <a:r>
              <a:rPr lang="ru-RU" sz="1600">
                <a:latin typeface="Arial Narrow"/>
              </a:rPr>
              <a:t>– ООО «</a:t>
            </a:r>
            <a:r>
              <a:rPr lang="ru-RU" sz="1600">
                <a:latin typeface="Arial Narrow"/>
              </a:rPr>
              <a:t>Хенкон</a:t>
            </a:r>
            <a:r>
              <a:rPr lang="ru-RU" sz="1600">
                <a:latin typeface="Arial Narrow"/>
              </a:rPr>
              <a:t> Сибирь», ООО «</a:t>
            </a:r>
            <a:r>
              <a:rPr lang="ru-RU" sz="1600">
                <a:latin typeface="Arial Narrow"/>
              </a:rPr>
              <a:t>Спецтехномаш</a:t>
            </a:r>
            <a:r>
              <a:rPr lang="ru-RU" sz="1600">
                <a:latin typeface="Arial Narrow"/>
              </a:rPr>
              <a:t>», ООО «САД», ООО «Фабрики «Феникс», ООО «Сибирский профиль</a:t>
            </a:r>
            <a:r>
              <a:rPr lang="ru-RU" sz="1800">
                <a:latin typeface="Arial Narrow"/>
              </a:rPr>
              <a:t>»</a:t>
            </a:r>
            <a:endParaRPr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327472" y="2348349"/>
            <a:ext cx="3464673" cy="2487596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 bwMode="auto">
          <a:xfrm>
            <a:off x="255465" y="1694232"/>
            <a:ext cx="8463510" cy="3660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defRPr/>
            </a:pPr>
            <a:r>
              <a:rPr lang="ru-RU" sz="1800" b="1">
                <a:solidFill>
                  <a:srgbClr val="000000"/>
                </a:solidFill>
                <a:latin typeface="Arial Narrow"/>
                <a:ea typeface="Calibri"/>
                <a:cs typeface="Times New Roman"/>
              </a:rPr>
              <a:t>Цель</a:t>
            </a:r>
            <a:r>
              <a:rPr lang="ru-RU" sz="1800">
                <a:solidFill>
                  <a:srgbClr val="000000"/>
                </a:solidFill>
                <a:latin typeface="Arial Narrow"/>
                <a:ea typeface="Calibri"/>
                <a:cs typeface="Times New Roman"/>
              </a:rPr>
              <a:t>: </a:t>
            </a:r>
            <a:r>
              <a:rPr lang="ru-RU" sz="1800">
                <a:solidFill>
                  <a:srgbClr val="0070C0"/>
                </a:solidFill>
                <a:latin typeface="Arial Narrow"/>
                <a:ea typeface="Calibri"/>
                <a:cs typeface="Times New Roman"/>
              </a:rPr>
              <a:t>локализация производств по глубокой переработке алюминия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7173" name="TextBox 6"/>
          <p:cNvSpPr txBox="1">
            <a:spLocks noChangeArrowheads="1"/>
          </p:cNvSpPr>
          <p:nvPr/>
        </p:nvSpPr>
        <p:spPr bwMode="auto">
          <a:xfrm>
            <a:off x="0" y="452842"/>
            <a:ext cx="10160000" cy="646331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 wrap="square" anchor="b">
            <a:spAutoFit/>
          </a:bodyPr>
          <a:lstStyle>
            <a:lvl1pPr>
              <a:defRPr sz="2000">
                <a:solidFill>
                  <a:schemeClr val="tx1"/>
                </a:solidFill>
                <a:latin typeface="Calibri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alibri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alibri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alibri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alibri"/>
              </a:defRPr>
            </a:lvl5pPr>
            <a:lvl6pPr marL="2514600" indent="-228600" defTabSz="995363">
              <a:spcBef>
                <a:spcPts val="0"/>
              </a:spcBef>
              <a:spcAft>
                <a:spcPts val="0"/>
              </a:spcAft>
              <a:defRPr sz="2000">
                <a:solidFill>
                  <a:schemeClr val="tx1"/>
                </a:solidFill>
                <a:latin typeface="Calibri"/>
              </a:defRPr>
            </a:lvl6pPr>
            <a:lvl7pPr marL="2971800" indent="-228600" defTabSz="995363">
              <a:spcBef>
                <a:spcPts val="0"/>
              </a:spcBef>
              <a:spcAft>
                <a:spcPts val="0"/>
              </a:spcAft>
              <a:defRPr sz="2000">
                <a:solidFill>
                  <a:schemeClr val="tx1"/>
                </a:solidFill>
                <a:latin typeface="Calibri"/>
              </a:defRPr>
            </a:lvl7pPr>
            <a:lvl8pPr marL="3429000" indent="-228600" defTabSz="995363">
              <a:spcBef>
                <a:spcPts val="0"/>
              </a:spcBef>
              <a:spcAft>
                <a:spcPts val="0"/>
              </a:spcAft>
              <a:defRPr sz="2000">
                <a:solidFill>
                  <a:schemeClr val="tx1"/>
                </a:solidFill>
                <a:latin typeface="Calibri"/>
              </a:defRPr>
            </a:lvl8pPr>
            <a:lvl9pPr marL="3886200" indent="-228600" defTabSz="995363">
              <a:spcBef>
                <a:spcPts val="0"/>
              </a:spcBef>
              <a:spcAft>
                <a:spcPts val="0"/>
              </a:spcAft>
              <a:defRPr sz="2000">
                <a:solidFill>
                  <a:schemeClr val="tx1"/>
                </a:solidFill>
                <a:latin typeface="Calibri"/>
              </a:defRPr>
            </a:lvl9pPr>
          </a:lstStyle>
          <a:p>
            <a:pPr algn="ctr">
              <a:defRPr/>
            </a:pPr>
            <a:r>
              <a:rPr lang="ru-RU" sz="1800" b="1">
                <a:latin typeface="Arial Narrow"/>
                <a:cs typeface="Arial"/>
              </a:rPr>
              <a:t>Создание и развитие в 2024-2026 годах промышленных парков, промышленных кластеров и промышленных зон на территории Красноярского края</a:t>
            </a:r>
            <a:endParaRPr/>
          </a:p>
        </p:txBody>
      </p:sp>
      <p:sp>
        <p:nvSpPr>
          <p:cNvPr id="7175" name="Прямоугольник 16"/>
          <p:cNvSpPr>
            <a:spLocks noChangeArrowheads="1"/>
          </p:cNvSpPr>
          <p:nvPr/>
        </p:nvSpPr>
        <p:spPr bwMode="auto">
          <a:xfrm>
            <a:off x="1908597" y="2802631"/>
            <a:ext cx="6409903" cy="207621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defRPr sz="2000">
                <a:solidFill>
                  <a:schemeClr val="tx1"/>
                </a:solidFill>
                <a:latin typeface="Calibri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alibri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alibri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alibri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alibri"/>
              </a:defRPr>
            </a:lvl5pPr>
            <a:lvl6pPr marL="2514600" indent="-228600" defTabSz="995363">
              <a:spcBef>
                <a:spcPts val="0"/>
              </a:spcBef>
              <a:spcAft>
                <a:spcPts val="0"/>
              </a:spcAft>
              <a:defRPr sz="2000">
                <a:solidFill>
                  <a:schemeClr val="tx1"/>
                </a:solidFill>
                <a:latin typeface="Calibri"/>
              </a:defRPr>
            </a:lvl6pPr>
            <a:lvl7pPr marL="2971800" indent="-228600" defTabSz="995363">
              <a:spcBef>
                <a:spcPts val="0"/>
              </a:spcBef>
              <a:spcAft>
                <a:spcPts val="0"/>
              </a:spcAft>
              <a:defRPr sz="2000">
                <a:solidFill>
                  <a:schemeClr val="tx1"/>
                </a:solidFill>
                <a:latin typeface="Calibri"/>
              </a:defRPr>
            </a:lvl7pPr>
            <a:lvl8pPr marL="3429000" indent="-228600" defTabSz="995363">
              <a:spcBef>
                <a:spcPts val="0"/>
              </a:spcBef>
              <a:spcAft>
                <a:spcPts val="0"/>
              </a:spcAft>
              <a:defRPr sz="2000">
                <a:solidFill>
                  <a:schemeClr val="tx1"/>
                </a:solidFill>
                <a:latin typeface="Calibri"/>
              </a:defRPr>
            </a:lvl8pPr>
            <a:lvl9pPr marL="3886200" indent="-228600" defTabSz="995363">
              <a:spcBef>
                <a:spcPts val="0"/>
              </a:spcBef>
              <a:spcAft>
                <a:spcPts val="0"/>
              </a:spcAft>
              <a:defRPr sz="2000">
                <a:solidFill>
                  <a:schemeClr val="tx1"/>
                </a:solidFill>
                <a:latin typeface="Calibri"/>
              </a:defRPr>
            </a:lvl9pPr>
          </a:lstStyle>
          <a:p>
            <a:pPr>
              <a:spcAft>
                <a:spcPts val="136"/>
              </a:spcAft>
              <a:defRPr/>
            </a:pPr>
            <a:r>
              <a:rPr lang="ru-RU" sz="750" spc="-1">
                <a:latin typeface="Arial"/>
              </a:rPr>
              <a:t> </a:t>
            </a:r>
            <a:endParaRPr lang="ru-RU" sz="750">
              <a:latin typeface="Arial"/>
              <a:cs typeface="Arial"/>
            </a:endParaRPr>
          </a:p>
        </p:txBody>
      </p:sp>
      <p:sp>
        <p:nvSpPr>
          <p:cNvPr id="5" name="Прямоугольник 4"/>
          <p:cNvSpPr/>
          <p:nvPr/>
        </p:nvSpPr>
        <p:spPr bwMode="auto">
          <a:xfrm>
            <a:off x="237597" y="1241657"/>
            <a:ext cx="10019089" cy="3660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defRPr/>
            </a:pPr>
            <a:r>
              <a:rPr lang="ru-RU" sz="1800" b="1">
                <a:solidFill>
                  <a:srgbClr val="000000"/>
                </a:solidFill>
                <a:latin typeface="Arial Narrow"/>
                <a:ea typeface="Calibri"/>
                <a:cs typeface="Times New Roman"/>
              </a:rPr>
              <a:t>Наименование</a:t>
            </a:r>
            <a:r>
              <a:rPr lang="ru-RU" sz="1800">
                <a:solidFill>
                  <a:srgbClr val="000000"/>
                </a:solidFill>
                <a:latin typeface="Arial Narrow"/>
                <a:ea typeface="Calibri"/>
                <a:cs typeface="Times New Roman"/>
              </a:rPr>
              <a:t>: </a:t>
            </a:r>
            <a:r>
              <a:rPr lang="ru-RU" sz="1800" b="1">
                <a:solidFill>
                  <a:srgbClr val="0070C0"/>
                </a:solidFill>
                <a:latin typeface="Arial Narrow"/>
                <a:ea typeface="Calibri"/>
                <a:cs typeface="Times New Roman"/>
              </a:rPr>
              <a:t>«Промышленный парк  «Сосновоборский»</a:t>
            </a:r>
            <a:endParaRPr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7874000" y="5555014"/>
            <a:ext cx="2286000" cy="312385"/>
          </a:xfrm>
        </p:spPr>
        <p:txBody>
          <a:bodyPr/>
          <a:lstStyle/>
          <a:p>
            <a:pPr>
              <a:defRPr/>
            </a:pPr>
            <a:fld id="{63B9600A-6B80-4B50-9A53-472295784ED5}" type="slidenum">
              <a:rPr lang="ru-RU" sz="1200">
                <a:latin typeface="Arial Narrow"/>
              </a:rPr>
              <a:t/>
            </a:fld>
            <a:endParaRPr lang="ru-RU" sz="1200">
              <a:latin typeface="Arial Narrow"/>
            </a:endParaRPr>
          </a:p>
        </p:txBody>
      </p:sp>
      <p:sp>
        <p:nvSpPr>
          <p:cNvPr id="7" name="Прямоугольник 6"/>
          <p:cNvSpPr/>
          <p:nvPr/>
        </p:nvSpPr>
        <p:spPr bwMode="auto">
          <a:xfrm>
            <a:off x="4143896" y="1997596"/>
            <a:ext cx="5518437" cy="28931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1800" b="1">
                <a:solidFill>
                  <a:srgbClr val="0070C0"/>
                </a:solidFill>
                <a:latin typeface="Arial Narrow"/>
              </a:rPr>
              <a:t>Описание:</a:t>
            </a:r>
            <a:r>
              <a:rPr lang="ru-RU" sz="2000" b="1">
                <a:solidFill>
                  <a:srgbClr val="0070C0"/>
                </a:solidFill>
                <a:latin typeface="Arial Narrow"/>
              </a:rPr>
              <a:t> </a:t>
            </a:r>
            <a:endParaRPr/>
          </a:p>
          <a:p>
            <a:pPr marL="342900" indent="-342900">
              <a:buFont typeface="Arial"/>
              <a:buChar char="•"/>
              <a:defRPr/>
            </a:pPr>
            <a:r>
              <a:rPr lang="ru-RU" sz="1600" b="1">
                <a:latin typeface="Arial Narrow"/>
              </a:rPr>
              <a:t>инициатор</a:t>
            </a:r>
            <a:r>
              <a:rPr lang="ru-RU" sz="1600">
                <a:latin typeface="Arial Narrow"/>
              </a:rPr>
              <a:t> -  администрация г. Сосновоборска</a:t>
            </a:r>
            <a:endParaRPr/>
          </a:p>
          <a:p>
            <a:pPr marL="342900" indent="-342900">
              <a:buFont typeface="Arial"/>
              <a:buChar char="•"/>
              <a:defRPr/>
            </a:pPr>
            <a:r>
              <a:rPr lang="ru-RU" sz="1600" b="1">
                <a:latin typeface="Arial Narrow"/>
              </a:rPr>
              <a:t>источник финансирования </a:t>
            </a:r>
            <a:r>
              <a:rPr lang="ru-RU" sz="1600">
                <a:latin typeface="Arial Narrow"/>
              </a:rPr>
              <a:t>– собственные средства инвесторов, средства федерального и регионального бюджетов</a:t>
            </a:r>
            <a:endParaRPr/>
          </a:p>
          <a:p>
            <a:pPr marL="342900" indent="-342900">
              <a:buFont typeface="Arial"/>
              <a:buChar char="•"/>
              <a:defRPr/>
            </a:pPr>
            <a:r>
              <a:rPr lang="ru-RU" sz="1600">
                <a:latin typeface="Arial Narrow"/>
              </a:rPr>
              <a:t> </a:t>
            </a:r>
            <a:r>
              <a:rPr lang="ru-RU" sz="1600" b="1">
                <a:latin typeface="Arial Narrow"/>
              </a:rPr>
              <a:t>сумма инвестиций </a:t>
            </a:r>
            <a:r>
              <a:rPr lang="ru-RU" sz="1600">
                <a:latin typeface="Arial Narrow"/>
              </a:rPr>
              <a:t>– около 100 млн. рублей</a:t>
            </a:r>
            <a:endParaRPr/>
          </a:p>
          <a:p>
            <a:pPr marL="342900" indent="-342900">
              <a:buFont typeface="Arial"/>
              <a:buChar char="•"/>
              <a:defRPr/>
            </a:pPr>
            <a:r>
              <a:rPr lang="ru-RU" sz="1600" b="1">
                <a:latin typeface="Arial Narrow"/>
              </a:rPr>
              <a:t>период реализации </a:t>
            </a:r>
            <a:r>
              <a:rPr lang="ru-RU" sz="1600">
                <a:latin typeface="Arial Narrow"/>
              </a:rPr>
              <a:t>– 2024-2030 годы</a:t>
            </a:r>
            <a:endParaRPr/>
          </a:p>
          <a:p>
            <a:pPr marL="342900" indent="-342900">
              <a:buFont typeface="Arial"/>
              <a:buChar char="•"/>
              <a:defRPr/>
            </a:pPr>
            <a:r>
              <a:rPr lang="ru-RU" sz="1600" b="1">
                <a:latin typeface="Arial Narrow"/>
              </a:rPr>
              <a:t>площадь</a:t>
            </a:r>
            <a:r>
              <a:rPr lang="ru-RU" sz="1600">
                <a:latin typeface="Arial Narrow"/>
              </a:rPr>
              <a:t> – общая площадь помещений и строений после реализации проекта  9 500 кв.м.</a:t>
            </a:r>
            <a:endParaRPr/>
          </a:p>
          <a:p>
            <a:pPr marL="342900" indent="-342900">
              <a:buFont typeface="Arial"/>
              <a:buChar char="•"/>
              <a:defRPr/>
            </a:pPr>
            <a:r>
              <a:rPr lang="ru-RU" sz="1600" b="1">
                <a:latin typeface="Arial Narrow"/>
              </a:rPr>
              <a:t>потенциальные резиденты </a:t>
            </a:r>
            <a:r>
              <a:rPr lang="ru-RU" sz="1600">
                <a:latin typeface="Arial Narrow"/>
              </a:rPr>
              <a:t>– ООО «</a:t>
            </a:r>
            <a:r>
              <a:rPr lang="ru-RU" sz="1600">
                <a:latin typeface="Arial Narrow"/>
              </a:rPr>
              <a:t>Красфан</a:t>
            </a:r>
            <a:r>
              <a:rPr lang="ru-RU" sz="1600">
                <a:latin typeface="Arial Narrow"/>
              </a:rPr>
              <a:t>», ООО «СЗМК», ООО «САД», ООО «</a:t>
            </a:r>
            <a:r>
              <a:rPr lang="ru-RU" sz="1600">
                <a:latin typeface="Arial Narrow"/>
              </a:rPr>
              <a:t>Европолимер</a:t>
            </a:r>
            <a:r>
              <a:rPr lang="ru-RU" sz="1600">
                <a:latin typeface="Arial Narrow"/>
              </a:rPr>
              <a:t>», ООО «Русский лес</a:t>
            </a:r>
            <a:r>
              <a:rPr lang="ru-RU" sz="1800">
                <a:latin typeface="Arial Narrow"/>
              </a:rPr>
              <a:t>»</a:t>
            </a:r>
            <a:endParaRPr/>
          </a:p>
        </p:txBody>
      </p:sp>
      <p:pic>
        <p:nvPicPr>
          <p:cNvPr id="1026" name="Picture 2" descr="Наши объекты - ООО &quot;Красфан&quot;"/>
          <p:cNvPicPr>
            <a:picLocks noChangeAspect="1" noChangeArrowheads="1"/>
          </p:cNvPicPr>
          <p:nvPr/>
        </p:nvPicPr>
        <p:blipFill>
          <a:blip r:embed="rId2"/>
          <a:stretch/>
        </p:blipFill>
        <p:spPr bwMode="auto">
          <a:xfrm>
            <a:off x="327472" y="2163120"/>
            <a:ext cx="3528392" cy="2727576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7173" name="TextBox 6"/>
          <p:cNvSpPr txBox="1">
            <a:spLocks noChangeArrowheads="1"/>
          </p:cNvSpPr>
          <p:nvPr/>
        </p:nvSpPr>
        <p:spPr bwMode="auto">
          <a:xfrm>
            <a:off x="0" y="452842"/>
            <a:ext cx="10160000" cy="646331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 wrap="square" anchor="b">
            <a:spAutoFit/>
          </a:bodyPr>
          <a:lstStyle>
            <a:lvl1pPr>
              <a:defRPr sz="2000">
                <a:solidFill>
                  <a:schemeClr val="tx1"/>
                </a:solidFill>
                <a:latin typeface="Calibri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alibri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alibri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alibri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alibri"/>
              </a:defRPr>
            </a:lvl5pPr>
            <a:lvl6pPr marL="2514600" indent="-228600" defTabSz="995363">
              <a:spcBef>
                <a:spcPts val="0"/>
              </a:spcBef>
              <a:spcAft>
                <a:spcPts val="0"/>
              </a:spcAft>
              <a:defRPr sz="2000">
                <a:solidFill>
                  <a:schemeClr val="tx1"/>
                </a:solidFill>
                <a:latin typeface="Calibri"/>
              </a:defRPr>
            </a:lvl6pPr>
            <a:lvl7pPr marL="2971800" indent="-228600" defTabSz="995363">
              <a:spcBef>
                <a:spcPts val="0"/>
              </a:spcBef>
              <a:spcAft>
                <a:spcPts val="0"/>
              </a:spcAft>
              <a:defRPr sz="2000">
                <a:solidFill>
                  <a:schemeClr val="tx1"/>
                </a:solidFill>
                <a:latin typeface="Calibri"/>
              </a:defRPr>
            </a:lvl7pPr>
            <a:lvl8pPr marL="3429000" indent="-228600" defTabSz="995363">
              <a:spcBef>
                <a:spcPts val="0"/>
              </a:spcBef>
              <a:spcAft>
                <a:spcPts val="0"/>
              </a:spcAft>
              <a:defRPr sz="2000">
                <a:solidFill>
                  <a:schemeClr val="tx1"/>
                </a:solidFill>
                <a:latin typeface="Calibri"/>
              </a:defRPr>
            </a:lvl8pPr>
            <a:lvl9pPr marL="3886200" indent="-228600" defTabSz="995363">
              <a:spcBef>
                <a:spcPts val="0"/>
              </a:spcBef>
              <a:spcAft>
                <a:spcPts val="0"/>
              </a:spcAft>
              <a:defRPr sz="2000">
                <a:solidFill>
                  <a:schemeClr val="tx1"/>
                </a:solidFill>
                <a:latin typeface="Calibri"/>
              </a:defRPr>
            </a:lvl9pPr>
          </a:lstStyle>
          <a:p>
            <a:pPr algn="ctr">
              <a:defRPr/>
            </a:pPr>
            <a:r>
              <a:rPr lang="ru-RU" sz="1800" b="1">
                <a:latin typeface="Arial Narrow"/>
                <a:cs typeface="Arial"/>
              </a:rPr>
              <a:t>Создание и развитие в 2024-2026 годах промышленных парков, промышленных кластеров и промышленных зон на территории Красноярского края</a:t>
            </a:r>
            <a:endParaRPr/>
          </a:p>
        </p:txBody>
      </p:sp>
      <p:sp>
        <p:nvSpPr>
          <p:cNvPr id="7175" name="Прямоугольник 16"/>
          <p:cNvSpPr>
            <a:spLocks noChangeArrowheads="1"/>
          </p:cNvSpPr>
          <p:nvPr/>
        </p:nvSpPr>
        <p:spPr bwMode="auto">
          <a:xfrm>
            <a:off x="1908597" y="2802631"/>
            <a:ext cx="6409903" cy="207621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defRPr sz="2000">
                <a:solidFill>
                  <a:schemeClr val="tx1"/>
                </a:solidFill>
                <a:latin typeface="Calibri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alibri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alibri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alibri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alibri"/>
              </a:defRPr>
            </a:lvl5pPr>
            <a:lvl6pPr marL="2514600" indent="-228600" defTabSz="995363">
              <a:spcBef>
                <a:spcPts val="0"/>
              </a:spcBef>
              <a:spcAft>
                <a:spcPts val="0"/>
              </a:spcAft>
              <a:defRPr sz="2000">
                <a:solidFill>
                  <a:schemeClr val="tx1"/>
                </a:solidFill>
                <a:latin typeface="Calibri"/>
              </a:defRPr>
            </a:lvl6pPr>
            <a:lvl7pPr marL="2971800" indent="-228600" defTabSz="995363">
              <a:spcBef>
                <a:spcPts val="0"/>
              </a:spcBef>
              <a:spcAft>
                <a:spcPts val="0"/>
              </a:spcAft>
              <a:defRPr sz="2000">
                <a:solidFill>
                  <a:schemeClr val="tx1"/>
                </a:solidFill>
                <a:latin typeface="Calibri"/>
              </a:defRPr>
            </a:lvl7pPr>
            <a:lvl8pPr marL="3429000" indent="-228600" defTabSz="995363">
              <a:spcBef>
                <a:spcPts val="0"/>
              </a:spcBef>
              <a:spcAft>
                <a:spcPts val="0"/>
              </a:spcAft>
              <a:defRPr sz="2000">
                <a:solidFill>
                  <a:schemeClr val="tx1"/>
                </a:solidFill>
                <a:latin typeface="Calibri"/>
              </a:defRPr>
            </a:lvl8pPr>
            <a:lvl9pPr marL="3886200" indent="-228600" defTabSz="995363">
              <a:spcBef>
                <a:spcPts val="0"/>
              </a:spcBef>
              <a:spcAft>
                <a:spcPts val="0"/>
              </a:spcAft>
              <a:defRPr sz="2000">
                <a:solidFill>
                  <a:schemeClr val="tx1"/>
                </a:solidFill>
                <a:latin typeface="Calibri"/>
              </a:defRPr>
            </a:lvl9pPr>
          </a:lstStyle>
          <a:p>
            <a:pPr>
              <a:spcAft>
                <a:spcPts val="136"/>
              </a:spcAft>
              <a:defRPr/>
            </a:pPr>
            <a:r>
              <a:rPr lang="ru-RU" sz="750" spc="-1">
                <a:latin typeface="Arial"/>
              </a:rPr>
              <a:t> </a:t>
            </a:r>
            <a:endParaRPr lang="ru-RU" sz="750">
              <a:latin typeface="Arial"/>
              <a:cs typeface="Arial"/>
            </a:endParaRPr>
          </a:p>
        </p:txBody>
      </p:sp>
      <p:sp>
        <p:nvSpPr>
          <p:cNvPr id="5" name="Прямоугольник 4"/>
          <p:cNvSpPr/>
          <p:nvPr/>
        </p:nvSpPr>
        <p:spPr bwMode="auto">
          <a:xfrm>
            <a:off x="237597" y="1241657"/>
            <a:ext cx="10019089" cy="3660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defRPr/>
            </a:pPr>
            <a:r>
              <a:rPr lang="ru-RU" sz="1800" b="1">
                <a:solidFill>
                  <a:srgbClr val="000000"/>
                </a:solidFill>
                <a:latin typeface="Arial Narrow"/>
                <a:ea typeface="Calibri"/>
                <a:cs typeface="Times New Roman"/>
              </a:rPr>
              <a:t>Наименование</a:t>
            </a:r>
            <a:r>
              <a:rPr lang="ru-RU" sz="1800">
                <a:solidFill>
                  <a:srgbClr val="000000"/>
                </a:solidFill>
                <a:latin typeface="Arial Narrow"/>
                <a:ea typeface="Calibri"/>
                <a:cs typeface="Times New Roman"/>
              </a:rPr>
              <a:t>: </a:t>
            </a:r>
            <a:r>
              <a:rPr lang="ru-RU" sz="1800" b="1">
                <a:solidFill>
                  <a:srgbClr val="0070C0"/>
                </a:solidFill>
                <a:latin typeface="Arial Narrow"/>
                <a:ea typeface="Calibri"/>
                <a:cs typeface="Times New Roman"/>
              </a:rPr>
              <a:t>«Алюминиевый кластер»</a:t>
            </a:r>
            <a:endParaRPr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7874000" y="5555014"/>
            <a:ext cx="2286000" cy="312385"/>
          </a:xfrm>
        </p:spPr>
        <p:txBody>
          <a:bodyPr/>
          <a:lstStyle/>
          <a:p>
            <a:pPr>
              <a:defRPr/>
            </a:pPr>
            <a:fld id="{63B9600A-6B80-4B50-9A53-472295784ED5}" type="slidenum">
              <a:rPr lang="ru-RU" sz="1200">
                <a:latin typeface="Arial Narrow"/>
              </a:rPr>
              <a:t/>
            </a:fld>
            <a:endParaRPr lang="ru-RU" sz="1200">
              <a:latin typeface="Arial Narrow"/>
            </a:endParaRPr>
          </a:p>
        </p:txBody>
      </p:sp>
      <p:sp>
        <p:nvSpPr>
          <p:cNvPr id="7" name="Прямоугольник 6"/>
          <p:cNvSpPr/>
          <p:nvPr/>
        </p:nvSpPr>
        <p:spPr bwMode="auto">
          <a:xfrm flipH="0" flipV="0">
            <a:off x="4205731" y="1565547"/>
            <a:ext cx="5955348" cy="28045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1800" b="1">
                <a:solidFill>
                  <a:srgbClr val="0070C0"/>
                </a:solidFill>
                <a:latin typeface="Arial Narrow"/>
              </a:rPr>
              <a:t>Описание:</a:t>
            </a:r>
            <a:r>
              <a:rPr lang="ru-RU" sz="2000" b="1">
                <a:solidFill>
                  <a:srgbClr val="0070C0"/>
                </a:solidFill>
                <a:latin typeface="Arial Narrow"/>
              </a:rPr>
              <a:t> </a:t>
            </a:r>
            <a:endParaRPr/>
          </a:p>
          <a:p>
            <a:pPr marL="342900" indent="-342900">
              <a:buFont typeface="Arial"/>
              <a:buChar char="•"/>
              <a:defRPr/>
            </a:pPr>
            <a:r>
              <a:rPr lang="ru-RU" sz="1600" b="1">
                <a:latin typeface="Arial Narrow"/>
              </a:rPr>
              <a:t>инициатор</a:t>
            </a:r>
            <a:r>
              <a:rPr lang="ru-RU" sz="1600">
                <a:latin typeface="Arial Narrow"/>
              </a:rPr>
              <a:t> -  АО «РУСАЛ –Красноярск», ООО «Русский профиль»</a:t>
            </a:r>
            <a:endParaRPr/>
          </a:p>
          <a:p>
            <a:pPr marL="342900" indent="-342900">
              <a:buFont typeface="Arial"/>
              <a:buChar char="•"/>
              <a:defRPr/>
            </a:pPr>
            <a:r>
              <a:rPr lang="ru-RU" sz="1600">
                <a:latin typeface="Arial Narrow"/>
              </a:rPr>
              <a:t> </a:t>
            </a:r>
            <a:r>
              <a:rPr lang="ru-RU" sz="1600" b="1">
                <a:latin typeface="Arial Narrow"/>
              </a:rPr>
              <a:t>источник финансирования </a:t>
            </a:r>
            <a:r>
              <a:rPr lang="ru-RU" sz="1600">
                <a:latin typeface="Arial Narrow"/>
              </a:rPr>
              <a:t>– собственные средства инвесторов, средства регионального бюджета, </a:t>
            </a:r>
            <a:r>
              <a:rPr lang="ru-RU" sz="1600">
                <a:latin typeface="Arial Narrow"/>
              </a:rPr>
              <a:t>займ</a:t>
            </a:r>
            <a:r>
              <a:rPr lang="ru-RU" sz="1600">
                <a:latin typeface="Arial Narrow"/>
              </a:rPr>
              <a:t> РФРП</a:t>
            </a:r>
            <a:endParaRPr/>
          </a:p>
          <a:p>
            <a:pPr marL="342900" indent="-342900">
              <a:buFont typeface="Arial"/>
              <a:buChar char="•"/>
              <a:defRPr/>
            </a:pPr>
            <a:r>
              <a:rPr lang="ru-RU" sz="1600" b="1">
                <a:latin typeface="Arial Narrow"/>
              </a:rPr>
              <a:t>период реализации </a:t>
            </a:r>
            <a:r>
              <a:rPr lang="ru-RU" sz="1600">
                <a:latin typeface="Arial Narrow"/>
              </a:rPr>
              <a:t>– 2024-2026 годы</a:t>
            </a:r>
            <a:endParaRPr/>
          </a:p>
          <a:p>
            <a:pPr marL="342900" indent="-342900">
              <a:buFont typeface="Arial"/>
              <a:buChar char="•"/>
              <a:defRPr/>
            </a:pPr>
            <a:r>
              <a:rPr lang="ru-RU" sz="1600" b="1">
                <a:latin typeface="Arial Narrow"/>
              </a:rPr>
              <a:t>Участники </a:t>
            </a:r>
            <a:r>
              <a:rPr lang="ru-RU" sz="1600">
                <a:latin typeface="Arial Narrow"/>
              </a:rPr>
              <a:t>– АО «РУСАЛ-Ачинск», АО «РУСАЛ – Красноярск», ООО «СИАЛ», ООО «СКАД», ООО Русский профиль», ООО НПЦ «Магнитная гидродинамика», ООО «</a:t>
            </a:r>
            <a:r>
              <a:rPr lang="ru-RU" sz="1600">
                <a:latin typeface="Arial Narrow"/>
              </a:rPr>
              <a:t>Хенкон</a:t>
            </a:r>
            <a:r>
              <a:rPr lang="ru-RU" sz="1600">
                <a:latin typeface="Arial Narrow"/>
              </a:rPr>
              <a:t>-</a:t>
            </a:r>
            <a:r>
              <a:rPr lang="ru-RU" sz="1600">
                <a:latin typeface="Arial Narrow"/>
              </a:rPr>
              <a:t>Сибирь»,ООО</a:t>
            </a:r>
            <a:r>
              <a:rPr lang="ru-RU" sz="1600">
                <a:latin typeface="Arial Narrow"/>
              </a:rPr>
              <a:t> «КРАМЗ»</a:t>
            </a:r>
            <a:endParaRPr lang="ru-RU" sz="1800">
              <a:latin typeface="Arial Narrow"/>
            </a:endParaRPr>
          </a:p>
        </p:txBody>
      </p:sp>
      <p:grpSp>
        <p:nvGrpSpPr>
          <p:cNvPr id="2" name="Группа 295"/>
          <p:cNvGrpSpPr/>
          <p:nvPr/>
        </p:nvGrpSpPr>
        <p:grpSpPr bwMode="auto">
          <a:xfrm>
            <a:off x="221978" y="4844588"/>
            <a:ext cx="2169470" cy="874287"/>
            <a:chOff x="391310" y="2780657"/>
            <a:chExt cx="3037258" cy="1224001"/>
          </a:xfrm>
        </p:grpSpPr>
        <p:sp>
          <p:nvSpPr>
            <p:cNvPr id="3" name="Равнобедренный треугольник 2"/>
            <p:cNvSpPr/>
            <p:nvPr/>
          </p:nvSpPr>
          <p:spPr bwMode="auto">
            <a:xfrm rot="5400000">
              <a:off x="2690615" y="3266705"/>
              <a:ext cx="1224000" cy="251906"/>
            </a:xfrm>
            <a:prstGeom prst="triangle">
              <a:avLst>
                <a:gd name="adj" fmla="val 50000"/>
              </a:avLst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ru-RU" sz="1100"/>
            </a:p>
          </p:txBody>
        </p:sp>
        <p:sp>
          <p:nvSpPr>
            <p:cNvPr id="4" name="Прямоугольник 3"/>
            <p:cNvSpPr/>
            <p:nvPr/>
          </p:nvSpPr>
          <p:spPr bwMode="auto">
            <a:xfrm>
              <a:off x="1783986" y="2780658"/>
              <a:ext cx="1392676" cy="6120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ru-RU" sz="1000">
                <a:solidFill>
                  <a:schemeClr val="tx1"/>
                </a:solidFill>
              </a:endParaRPr>
            </a:p>
          </p:txBody>
        </p:sp>
        <p:sp>
          <p:nvSpPr>
            <p:cNvPr id="8" name="Прямоугольник 7"/>
            <p:cNvSpPr/>
            <p:nvPr/>
          </p:nvSpPr>
          <p:spPr bwMode="auto">
            <a:xfrm>
              <a:off x="1783986" y="3392658"/>
              <a:ext cx="1392676" cy="6120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ru-RU" sz="1000">
                <a:solidFill>
                  <a:schemeClr val="tx1"/>
                </a:solidFill>
              </a:endParaRPr>
            </a:p>
          </p:txBody>
        </p:sp>
        <p:sp>
          <p:nvSpPr>
            <p:cNvPr id="9" name="Прямоугольник 8"/>
            <p:cNvSpPr/>
            <p:nvPr/>
          </p:nvSpPr>
          <p:spPr bwMode="auto">
            <a:xfrm>
              <a:off x="391310" y="2780657"/>
              <a:ext cx="1392677" cy="6120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>
                <a:defRPr/>
              </a:pPr>
              <a:r>
                <a:rPr lang="ru-RU" sz="1000">
                  <a:solidFill>
                    <a:schemeClr val="tx1"/>
                  </a:solidFill>
                  <a:latin typeface="Aptos Narrow"/>
                </a:rPr>
                <a:t>Глинозем</a:t>
              </a:r>
              <a:endParaRPr>
                <a:latin typeface="Aptos Narrow"/>
              </a:endParaRPr>
            </a:p>
          </p:txBody>
        </p:sp>
        <p:sp>
          <p:nvSpPr>
            <p:cNvPr id="10" name="Прямоугольник 9"/>
            <p:cNvSpPr/>
            <p:nvPr/>
          </p:nvSpPr>
          <p:spPr bwMode="auto">
            <a:xfrm>
              <a:off x="391310" y="3393480"/>
              <a:ext cx="1392676" cy="611178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>
                <a:defRPr/>
              </a:pPr>
              <a:r>
                <a:rPr lang="ru-RU" sz="1000">
                  <a:solidFill>
                    <a:schemeClr val="tx1"/>
                  </a:solidFill>
                  <a:latin typeface="Aptos Narrow"/>
                </a:rPr>
                <a:t>Легирующие металлы</a:t>
              </a:r>
              <a:endParaRPr>
                <a:latin typeface="Aptos Narrow"/>
              </a:endParaRPr>
            </a:p>
          </p:txBody>
        </p:sp>
      </p:grpSp>
      <p:grpSp>
        <p:nvGrpSpPr>
          <p:cNvPr id="11" name="Группа 306"/>
          <p:cNvGrpSpPr/>
          <p:nvPr/>
        </p:nvGrpSpPr>
        <p:grpSpPr bwMode="auto">
          <a:xfrm>
            <a:off x="2441097" y="4844588"/>
            <a:ext cx="2169470" cy="874286"/>
            <a:chOff x="391310" y="6415264"/>
            <a:chExt cx="3037258" cy="1224000"/>
          </a:xfrm>
        </p:grpSpPr>
        <p:sp>
          <p:nvSpPr>
            <p:cNvPr id="12" name="Прямоугольник 11"/>
            <p:cNvSpPr/>
            <p:nvPr/>
          </p:nvSpPr>
          <p:spPr bwMode="auto">
            <a:xfrm>
              <a:off x="1783987" y="6415264"/>
              <a:ext cx="1392677" cy="1222891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ru-RU" sz="1000">
                <a:solidFill>
                  <a:schemeClr val="tx1"/>
                </a:solidFill>
              </a:endParaRPr>
            </a:p>
          </p:txBody>
        </p:sp>
        <p:sp>
          <p:nvSpPr>
            <p:cNvPr id="13" name="Прямоугольник 12"/>
            <p:cNvSpPr/>
            <p:nvPr/>
          </p:nvSpPr>
          <p:spPr bwMode="auto">
            <a:xfrm>
              <a:off x="391310" y="6415264"/>
              <a:ext cx="1392677" cy="1222893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>
                <a:defRPr/>
              </a:pPr>
              <a:r>
                <a:rPr lang="ru-RU" sz="1000">
                  <a:solidFill>
                    <a:schemeClr val="tx1"/>
                  </a:solidFill>
                  <a:latin typeface="Aptos Narrow"/>
                </a:rPr>
                <a:t>Первичный алюминий</a:t>
              </a:r>
              <a:endParaRPr sz="1000">
                <a:latin typeface="Aptos Narrow"/>
              </a:endParaRPr>
            </a:p>
          </p:txBody>
        </p:sp>
        <p:sp>
          <p:nvSpPr>
            <p:cNvPr id="14" name="Равнобедренный треугольник 13"/>
            <p:cNvSpPr/>
            <p:nvPr/>
          </p:nvSpPr>
          <p:spPr bwMode="auto">
            <a:xfrm rot="5400000">
              <a:off x="2690615" y="6901311"/>
              <a:ext cx="1224000" cy="251906"/>
            </a:xfrm>
            <a:prstGeom prst="triangle">
              <a:avLst>
                <a:gd name="adj" fmla="val 50000"/>
              </a:avLst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ru-RU" sz="1100"/>
            </a:p>
          </p:txBody>
        </p:sp>
      </p:grpSp>
      <p:grpSp>
        <p:nvGrpSpPr>
          <p:cNvPr id="15" name="Группа 312"/>
          <p:cNvGrpSpPr/>
          <p:nvPr/>
        </p:nvGrpSpPr>
        <p:grpSpPr bwMode="auto">
          <a:xfrm>
            <a:off x="4665175" y="4835678"/>
            <a:ext cx="2340801" cy="874873"/>
            <a:chOff x="391310" y="6415264"/>
            <a:chExt cx="3037258" cy="1224822"/>
          </a:xfrm>
        </p:grpSpPr>
        <p:sp>
          <p:nvSpPr>
            <p:cNvPr id="16" name="Равнобедренный треугольник 15"/>
            <p:cNvSpPr/>
            <p:nvPr/>
          </p:nvSpPr>
          <p:spPr bwMode="auto">
            <a:xfrm rot="5400000">
              <a:off x="2690615" y="6901311"/>
              <a:ext cx="1224000" cy="251906"/>
            </a:xfrm>
            <a:prstGeom prst="triangle">
              <a:avLst>
                <a:gd name="adj" fmla="val 50000"/>
              </a:avLst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ru-RU" sz="1100"/>
            </a:p>
          </p:txBody>
        </p:sp>
        <p:sp>
          <p:nvSpPr>
            <p:cNvPr id="17" name="Прямоугольник 16"/>
            <p:cNvSpPr/>
            <p:nvPr/>
          </p:nvSpPr>
          <p:spPr bwMode="auto">
            <a:xfrm>
              <a:off x="1783986" y="6415264"/>
              <a:ext cx="1392676" cy="6120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ru-RU" sz="1000">
                <a:solidFill>
                  <a:schemeClr val="tx1"/>
                </a:solidFill>
              </a:endParaRPr>
            </a:p>
          </p:txBody>
        </p:sp>
        <p:sp>
          <p:nvSpPr>
            <p:cNvPr id="18" name="Прямоугольник 17"/>
            <p:cNvSpPr/>
            <p:nvPr/>
          </p:nvSpPr>
          <p:spPr bwMode="auto">
            <a:xfrm>
              <a:off x="1783986" y="7027264"/>
              <a:ext cx="1392676" cy="6120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ru-RU" sz="1000">
                <a:solidFill>
                  <a:schemeClr val="tx1"/>
                </a:solidFill>
              </a:endParaRPr>
            </a:p>
          </p:txBody>
        </p:sp>
        <p:sp>
          <p:nvSpPr>
            <p:cNvPr id="19" name="Прямоугольник 18"/>
            <p:cNvSpPr/>
            <p:nvPr/>
          </p:nvSpPr>
          <p:spPr bwMode="auto">
            <a:xfrm>
              <a:off x="391310" y="6415264"/>
              <a:ext cx="1392676" cy="6120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>
                <a:defRPr/>
              </a:pPr>
              <a:r>
                <a:rPr lang="ru-RU" sz="900">
                  <a:solidFill>
                    <a:schemeClr val="tx1"/>
                  </a:solidFill>
                  <a:latin typeface="Aptos Narrow"/>
                  <a:cs typeface="Times New Roman"/>
                </a:rPr>
                <a:t>Сплавы,  слитки</a:t>
              </a:r>
              <a:endParaRPr sz="900">
                <a:latin typeface="Aptos Narrow"/>
              </a:endParaRPr>
            </a:p>
          </p:txBody>
        </p:sp>
        <p:sp>
          <p:nvSpPr>
            <p:cNvPr id="20" name="Прямоугольник 19"/>
            <p:cNvSpPr/>
            <p:nvPr/>
          </p:nvSpPr>
          <p:spPr bwMode="auto">
            <a:xfrm>
              <a:off x="391310" y="7028086"/>
              <a:ext cx="1392676" cy="6120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>
                <a:defRPr/>
              </a:pPr>
              <a:r>
                <a:rPr lang="ru-RU" sz="900">
                  <a:solidFill>
                    <a:schemeClr val="tx1"/>
                  </a:solidFill>
                  <a:latin typeface="Aptos Narrow"/>
                  <a:cs typeface="Times New Roman"/>
                </a:rPr>
                <a:t>Прокат, профиль</a:t>
              </a:r>
              <a:endParaRPr>
                <a:latin typeface="Aptos Narrow"/>
              </a:endParaRPr>
            </a:p>
          </p:txBody>
        </p:sp>
      </p:grpSp>
      <p:grpSp>
        <p:nvGrpSpPr>
          <p:cNvPr id="21" name="Группа 318"/>
          <p:cNvGrpSpPr/>
          <p:nvPr/>
        </p:nvGrpSpPr>
        <p:grpSpPr bwMode="auto">
          <a:xfrm flipH="0" flipV="0">
            <a:off x="7024437" y="4306041"/>
            <a:ext cx="2869116" cy="737867"/>
            <a:chOff x="0" y="0"/>
            <a:chExt cx="2869116" cy="737867"/>
          </a:xfrm>
        </p:grpSpPr>
        <p:sp>
          <p:nvSpPr>
            <p:cNvPr id="22" name="Прямоугольник 21"/>
            <p:cNvSpPr/>
            <p:nvPr/>
          </p:nvSpPr>
          <p:spPr bwMode="auto">
            <a:xfrm>
              <a:off x="1434558" y="0"/>
              <a:ext cx="1434558" cy="368686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ru-RU" sz="1000">
                <a:solidFill>
                  <a:schemeClr val="tx1"/>
                </a:solidFill>
              </a:endParaRPr>
            </a:p>
          </p:txBody>
        </p:sp>
        <p:sp>
          <p:nvSpPr>
            <p:cNvPr id="23" name="Прямоугольник 22"/>
            <p:cNvSpPr/>
            <p:nvPr/>
          </p:nvSpPr>
          <p:spPr bwMode="auto">
            <a:xfrm>
              <a:off x="1434558" y="368686"/>
              <a:ext cx="1434558" cy="368686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ru-RU" sz="1000">
                <a:solidFill>
                  <a:schemeClr val="tx1"/>
                </a:solidFill>
              </a:endParaRPr>
            </a:p>
          </p:txBody>
        </p:sp>
        <p:sp>
          <p:nvSpPr>
            <p:cNvPr id="24" name="Прямоугольник 23"/>
            <p:cNvSpPr/>
            <p:nvPr/>
          </p:nvSpPr>
          <p:spPr bwMode="auto">
            <a:xfrm>
              <a:off x="0" y="0"/>
              <a:ext cx="1434558" cy="368686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ru-RU" sz="1000">
                <a:solidFill>
                  <a:schemeClr val="tx1"/>
                </a:solidFill>
              </a:endParaRPr>
            </a:p>
          </p:txBody>
        </p:sp>
        <p:sp>
          <p:nvSpPr>
            <p:cNvPr id="25" name="Прямоугольник 24"/>
            <p:cNvSpPr/>
            <p:nvPr/>
          </p:nvSpPr>
          <p:spPr bwMode="auto">
            <a:xfrm>
              <a:off x="0" y="369181"/>
              <a:ext cx="1434558" cy="368686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ru-RU" sz="1000">
                <a:solidFill>
                  <a:schemeClr val="tx1"/>
                </a:solidFill>
              </a:endParaRPr>
            </a:p>
          </p:txBody>
        </p:sp>
      </p:grpSp>
      <p:grpSp>
        <p:nvGrpSpPr>
          <p:cNvPr id="26" name="Группа 318"/>
          <p:cNvGrpSpPr/>
          <p:nvPr/>
        </p:nvGrpSpPr>
        <p:grpSpPr bwMode="auto">
          <a:xfrm flipH="0" flipV="0">
            <a:off x="7024437" y="5058308"/>
            <a:ext cx="2873061" cy="782157"/>
            <a:chOff x="0" y="0"/>
            <a:chExt cx="2873061" cy="782157"/>
          </a:xfrm>
        </p:grpSpPr>
        <p:sp>
          <p:nvSpPr>
            <p:cNvPr id="27" name="Прямоугольник 26"/>
            <p:cNvSpPr/>
            <p:nvPr/>
          </p:nvSpPr>
          <p:spPr bwMode="auto">
            <a:xfrm>
              <a:off x="1436530" y="0"/>
              <a:ext cx="1436530" cy="390816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ru-RU" sz="1000">
                <a:solidFill>
                  <a:schemeClr val="tx1"/>
                </a:solidFill>
              </a:endParaRPr>
            </a:p>
          </p:txBody>
        </p:sp>
        <p:sp>
          <p:nvSpPr>
            <p:cNvPr id="28" name="Прямоугольник 27"/>
            <p:cNvSpPr/>
            <p:nvPr/>
          </p:nvSpPr>
          <p:spPr bwMode="auto">
            <a:xfrm>
              <a:off x="1436530" y="390816"/>
              <a:ext cx="1436530" cy="390816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ru-RU" sz="1000">
                <a:solidFill>
                  <a:schemeClr val="tx1"/>
                </a:solidFill>
              </a:endParaRPr>
            </a:p>
          </p:txBody>
        </p:sp>
        <p:sp>
          <p:nvSpPr>
            <p:cNvPr id="29" name="Прямоугольник 28"/>
            <p:cNvSpPr/>
            <p:nvPr/>
          </p:nvSpPr>
          <p:spPr bwMode="auto">
            <a:xfrm>
              <a:off x="0" y="0"/>
              <a:ext cx="1436530" cy="390816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ru-RU" sz="1000">
                <a:solidFill>
                  <a:schemeClr val="tx1"/>
                </a:solidFill>
              </a:endParaRPr>
            </a:p>
          </p:txBody>
        </p:sp>
        <p:sp>
          <p:nvSpPr>
            <p:cNvPr id="30" name="Прямоугольник 29"/>
            <p:cNvSpPr/>
            <p:nvPr/>
          </p:nvSpPr>
          <p:spPr bwMode="auto">
            <a:xfrm>
              <a:off x="0" y="391341"/>
              <a:ext cx="1436530" cy="390816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ru-RU" sz="1000">
                <a:solidFill>
                  <a:schemeClr val="tx1"/>
                </a:solidFill>
              </a:endParaRPr>
            </a:p>
          </p:txBody>
        </p:sp>
      </p:grpSp>
      <p:pic>
        <p:nvPicPr>
          <p:cNvPr id="31" name="Рисунок 30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237597" y="1735565"/>
            <a:ext cx="3906299" cy="2302768"/>
          </a:xfrm>
          <a:prstGeom prst="rect">
            <a:avLst/>
          </a:prstGeom>
        </p:spPr>
      </p:pic>
      <p:pic>
        <p:nvPicPr>
          <p:cNvPr id="7168" name="Picture 4" descr="https://sc02.alicdn.com/kf/HTB1OX99sVmWBuNjSspdq6zugXXac/Grinding-wheel-abrasives-F-36-fused-white.jpg"/>
          <p:cNvPicPr>
            <a:picLocks noChangeAspect="1" noChangeArrowheads="1"/>
          </p:cNvPicPr>
          <p:nvPr/>
        </p:nvPicPr>
        <p:blipFill>
          <a:blip r:embed="rId3"/>
          <a:srcRect l="0" t="22125" r="0" b="21063"/>
          <a:stretch/>
        </p:blipFill>
        <p:spPr bwMode="auto">
          <a:xfrm>
            <a:off x="1276105" y="4872778"/>
            <a:ext cx="653143" cy="371062"/>
          </a:xfrm>
          <a:prstGeom prst="rect">
            <a:avLst/>
          </a:prstGeom>
          <a:noFill/>
        </p:spPr>
      </p:pic>
      <p:pic>
        <p:nvPicPr>
          <p:cNvPr id="7169" name="Рисунок 7168" descr="Изображение выглядит как пожар, жара, строительство, пламя"/>
          <p:cNvPicPr>
            <a:picLocks noChangeAspect="1"/>
          </p:cNvPicPr>
          <p:nvPr/>
        </p:nvPicPr>
        <p:blipFill>
          <a:blip r:embed="rId4"/>
          <a:stretch/>
        </p:blipFill>
        <p:spPr bwMode="auto">
          <a:xfrm flipV="1">
            <a:off x="1270542" y="5298737"/>
            <a:ext cx="651594" cy="436555"/>
          </a:xfrm>
          <a:prstGeom prst="rect">
            <a:avLst/>
          </a:prstGeom>
        </p:spPr>
      </p:pic>
      <p:pic>
        <p:nvPicPr>
          <p:cNvPr id="7170" name="Picture 8" descr="remelt.jpg"/>
          <p:cNvPicPr>
            <a:picLocks noChangeAspect="1" noChangeArrowheads="1"/>
          </p:cNvPicPr>
          <p:nvPr/>
        </p:nvPicPr>
        <p:blipFill>
          <a:blip r:embed="rId5"/>
          <a:srcRect l="0" t="0" r="248" b="21811"/>
          <a:stretch/>
        </p:blipFill>
        <p:spPr bwMode="auto">
          <a:xfrm>
            <a:off x="3435867" y="4890538"/>
            <a:ext cx="833001" cy="775124"/>
          </a:xfrm>
          <a:prstGeom prst="rect">
            <a:avLst/>
          </a:prstGeom>
          <a:noFill/>
        </p:spPr>
      </p:pic>
      <p:pic>
        <p:nvPicPr>
          <p:cNvPr id="7171" name="Picture 6" descr="image"/>
          <p:cNvPicPr>
            <a:picLocks noChangeAspect="1" noChangeArrowheads="1"/>
          </p:cNvPicPr>
          <p:nvPr/>
        </p:nvPicPr>
        <p:blipFill>
          <a:blip r:embed="rId6"/>
          <a:stretch/>
        </p:blipFill>
        <p:spPr bwMode="auto">
          <a:xfrm>
            <a:off x="5800143" y="5294177"/>
            <a:ext cx="714725" cy="391886"/>
          </a:xfrm>
          <a:prstGeom prst="rect">
            <a:avLst/>
          </a:prstGeom>
          <a:noFill/>
        </p:spPr>
      </p:pic>
      <p:pic>
        <p:nvPicPr>
          <p:cNvPr id="7172" name="Picture 2" descr="Screenshot_4.png"/>
          <p:cNvPicPr>
            <a:picLocks noChangeAspect="1" noChangeArrowheads="1"/>
          </p:cNvPicPr>
          <p:nvPr/>
        </p:nvPicPr>
        <p:blipFill>
          <a:blip r:embed="rId7"/>
          <a:stretch/>
        </p:blipFill>
        <p:spPr bwMode="auto">
          <a:xfrm>
            <a:off x="5826429" y="4928813"/>
            <a:ext cx="688438" cy="349287"/>
          </a:xfrm>
          <a:prstGeom prst="rect">
            <a:avLst/>
          </a:prstGeom>
          <a:noFill/>
        </p:spPr>
      </p:pic>
      <p:sp>
        <p:nvSpPr>
          <p:cNvPr id="7174" name="Rectangle 9"/>
          <p:cNvSpPr>
            <a:spLocks noChangeArrowheads="1"/>
          </p:cNvSpPr>
          <p:nvPr/>
        </p:nvSpPr>
        <p:spPr bwMode="auto">
          <a:xfrm rot="10800000" flipV="1">
            <a:off x="7237045" y="4337430"/>
            <a:ext cx="97971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/>
            <a:spAutoFit/>
          </a:bodyPr>
          <a:lstStyle/>
          <a:p>
            <a:pPr marL="0" marR="0" lvl="0" indent="0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 sz="900" b="0" i="0" u="none" strike="noStrike" cap="none">
                <a:ln>
                  <a:noFill/>
                </a:ln>
                <a:solidFill>
                  <a:schemeClr val="tx1"/>
                </a:solidFill>
                <a:latin typeface="Aptos Narrow"/>
                <a:ea typeface="Calibri"/>
                <a:cs typeface="Times New Roman"/>
              </a:rPr>
              <a:t>Алюминиевая проволока</a:t>
            </a:r>
            <a:endParaRPr lang="ru-RU" sz="900" b="0" i="0" u="none" strike="noStrike" cap="none">
              <a:ln>
                <a:noFill/>
              </a:ln>
              <a:solidFill>
                <a:schemeClr val="tx1"/>
              </a:solidFill>
              <a:latin typeface="Aptos Narrow"/>
              <a:cs typeface="Arial"/>
            </a:endParaRPr>
          </a:p>
        </p:txBody>
      </p:sp>
      <p:pic>
        <p:nvPicPr>
          <p:cNvPr id="7176" name="Picture 11" descr="https://nizhniy-novgorod.redimetall.ru/wa-data/public/shop/products/72/85/8572/images/1436/1436.750x0.jpg"/>
          <p:cNvPicPr>
            <a:picLocks noChangeAspect="1" noChangeArrowheads="1"/>
          </p:cNvPicPr>
          <p:nvPr/>
        </p:nvPicPr>
        <p:blipFill>
          <a:blip r:embed="rId8"/>
          <a:stretch/>
        </p:blipFill>
        <p:spPr bwMode="auto">
          <a:xfrm>
            <a:off x="9031563" y="4306041"/>
            <a:ext cx="784361" cy="400721"/>
          </a:xfrm>
          <a:prstGeom prst="rect">
            <a:avLst/>
          </a:prstGeom>
          <a:noFill/>
        </p:spPr>
      </p:pic>
      <p:sp>
        <p:nvSpPr>
          <p:cNvPr id="7177" name="Прямоугольник 7176"/>
          <p:cNvSpPr/>
          <p:nvPr/>
        </p:nvSpPr>
        <p:spPr bwMode="auto">
          <a:xfrm flipH="0" flipV="0">
            <a:off x="7190794" y="4706762"/>
            <a:ext cx="1269640" cy="3661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900">
                <a:latin typeface="Aptos Narrow"/>
              </a:rPr>
              <a:t>Автомобильные </a:t>
            </a:r>
            <a:endParaRPr sz="900">
              <a:latin typeface="Aptos Narrow"/>
            </a:endParaRPr>
          </a:p>
          <a:p>
            <a:pPr>
              <a:defRPr/>
            </a:pPr>
            <a:r>
              <a:rPr lang="ru-RU" sz="900">
                <a:latin typeface="Aptos Narrow"/>
              </a:rPr>
              <a:t>диски</a:t>
            </a:r>
            <a:endParaRPr sz="900">
              <a:latin typeface="Aptos Narrow"/>
            </a:endParaRPr>
          </a:p>
        </p:txBody>
      </p:sp>
      <p:pic>
        <p:nvPicPr>
          <p:cNvPr id="7178" name="Рисунок 7177" descr="Литые диски ОНТАРИО (КЛ216) 7.000xR17 5x114.3 DIA66.1 ET40 алмаз-белый"/>
          <p:cNvPicPr/>
          <p:nvPr/>
        </p:nvPicPr>
        <p:blipFill>
          <a:blip r:embed="rId9"/>
          <a:stretch/>
        </p:blipFill>
        <p:spPr bwMode="auto">
          <a:xfrm>
            <a:off x="9247252" y="4660545"/>
            <a:ext cx="463420" cy="3638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9" name="TextBox 7178"/>
          <p:cNvSpPr txBox="1"/>
          <p:nvPr/>
        </p:nvSpPr>
        <p:spPr bwMode="auto">
          <a:xfrm>
            <a:off x="7192836" y="5024440"/>
            <a:ext cx="11383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ru-RU" sz="900">
                <a:latin typeface="Aptos Narrow"/>
                <a:cs typeface="Times New Roman"/>
              </a:rPr>
              <a:t>Узлы и оборудование</a:t>
            </a:r>
            <a:endParaRPr sz="900">
              <a:latin typeface="Aptos Narrow"/>
            </a:endParaRPr>
          </a:p>
        </p:txBody>
      </p:sp>
      <p:pic>
        <p:nvPicPr>
          <p:cNvPr id="7180" name="Picture 2" descr="https://im0-tub-ru.yandex.net/i?id=57bb5a9f0984f7493bafe6e01d8773bf-l&amp;n=13"/>
          <p:cNvPicPr>
            <a:picLocks noChangeAspect="1" noChangeArrowheads="1"/>
          </p:cNvPicPr>
          <p:nvPr/>
        </p:nvPicPr>
        <p:blipFill>
          <a:blip r:embed="rId10"/>
          <a:stretch/>
        </p:blipFill>
        <p:spPr bwMode="auto">
          <a:xfrm flipH="0" flipV="0">
            <a:off x="9086781" y="5103457"/>
            <a:ext cx="673924" cy="286177"/>
          </a:xfrm>
          <a:prstGeom prst="rect">
            <a:avLst/>
          </a:prstGeom>
          <a:noFill/>
        </p:spPr>
      </p:pic>
      <p:sp>
        <p:nvSpPr>
          <p:cNvPr id="7181" name="Прямоугольник 7180"/>
          <p:cNvSpPr/>
          <p:nvPr/>
        </p:nvSpPr>
        <p:spPr bwMode="auto">
          <a:xfrm flipH="0" flipV="0">
            <a:off x="7061598" y="5389635"/>
            <a:ext cx="1400809" cy="5032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900">
                <a:latin typeface="Aptos Narrow"/>
                <a:cs typeface="Times New Roman"/>
              </a:rPr>
              <a:t>Строительные и транспортные </a:t>
            </a:r>
            <a:endParaRPr sz="900">
              <a:latin typeface="Aptos Narrow"/>
            </a:endParaRPr>
          </a:p>
          <a:p>
            <a:pPr>
              <a:defRPr/>
            </a:pPr>
            <a:r>
              <a:rPr lang="ru-RU" sz="900">
                <a:latin typeface="Aptos Narrow"/>
                <a:cs typeface="Times New Roman"/>
              </a:rPr>
              <a:t>конструкции</a:t>
            </a:r>
            <a:endParaRPr sz="900">
              <a:latin typeface="Aptos Narrow"/>
            </a:endParaRPr>
          </a:p>
        </p:txBody>
      </p:sp>
      <p:pic>
        <p:nvPicPr>
          <p:cNvPr id="2050" name="Picture 2" descr="Преимущества металлических конструкций"/>
          <p:cNvPicPr>
            <a:picLocks noChangeAspect="1" noChangeArrowheads="1"/>
          </p:cNvPicPr>
          <p:nvPr/>
        </p:nvPicPr>
        <p:blipFill>
          <a:blip r:embed="rId11"/>
          <a:stretch/>
        </p:blipFill>
        <p:spPr bwMode="auto">
          <a:xfrm flipH="0" flipV="0">
            <a:off x="9086781" y="5461877"/>
            <a:ext cx="673924" cy="364900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theme/_rels/theme1.xml.rels><?xml version="1.0" encoding="UTF-8" standalone="yes"?><Relationships xmlns="http://schemas.openxmlformats.org/package/2006/relationships"></Relationships>
</file>

<file path=ppt/theme/theme1.xml><?xml version="1.0" encoding="utf-8"?>
<a:theme xmlns:a="http://schemas.openxmlformats.org/drawingml/2006/main" xmlns:r="http://schemas.openxmlformats.org/officeDocument/2006/relationships" xmlns:p="http://schemas.openxmlformats.org/presentation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Arial"/>
        <a:cs typeface="Arial"/>
      </a:majorFont>
      <a:minorFont>
        <a:latin typeface="Calibri"/>
        <a:ea typeface="Arial"/>
        <a:cs typeface="Arial"/>
      </a:minorFont>
    </a:fontScheme>
    <a:fmtScheme name="Стандартная">
      <a:fillStyleLst>
        <a:solidFill>
          <a:schemeClr val="phClr"/>
        </a:solidFill>
        <a:gradFill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0</Words>
  <Application>Р7-Офис/7.3.3.0</Application>
  <DocSecurity>0</DocSecurity>
  <PresentationFormat>Произвольный</PresentationFormat>
  <Paragraphs>0</Paragraphs>
  <Slides>13</Slides>
  <Notes>13</Notes>
  <HiddenSlides>0</HiddenSlides>
  <MMClips>2</MMClips>
  <ScaleCrop>0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Theme 1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</vt:vector>
  </TitlesOfParts>
  <Manager/>
  <Company>HP</Company>
  <LinksUpToDate>0</LinksUpToDate>
  <SharedDoc>0</SharedDoc>
  <HyperlinkBase/>
  <HyperlinksChanged>0</HyperlinksChanged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subject/>
  <dc:creator>HP</dc:creator>
  <cp:keywords/>
  <dc:description/>
  <dc:identifier/>
  <dc:language/>
  <cp:lastModifiedBy/>
  <cp:revision>457</cp:revision>
  <dcterms:created xsi:type="dcterms:W3CDTF">2020-07-10T07:42:14Z</dcterms:created>
  <dcterms:modified xsi:type="dcterms:W3CDTF">2024-03-05T08:29:34Z</dcterms:modified>
  <cp:category/>
  <cp:contentStatus/>
  <cp:version/>
</cp:coreProperties>
</file>